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424" r:id="rId2"/>
    <p:sldId id="636" r:id="rId3"/>
    <p:sldId id="449" r:id="rId4"/>
    <p:sldId id="661" r:id="rId5"/>
    <p:sldId id="637" r:id="rId6"/>
    <p:sldId id="662" r:id="rId7"/>
    <p:sldId id="663" r:id="rId8"/>
    <p:sldId id="638" r:id="rId9"/>
    <p:sldId id="451" r:id="rId10"/>
    <p:sldId id="639" r:id="rId11"/>
    <p:sldId id="654" r:id="rId12"/>
    <p:sldId id="655" r:id="rId13"/>
    <p:sldId id="642" r:id="rId14"/>
    <p:sldId id="644" r:id="rId15"/>
    <p:sldId id="653" r:id="rId16"/>
    <p:sldId id="656" r:id="rId17"/>
    <p:sldId id="645" r:id="rId18"/>
    <p:sldId id="646" r:id="rId19"/>
    <p:sldId id="647" r:id="rId20"/>
    <p:sldId id="648" r:id="rId21"/>
    <p:sldId id="649" r:id="rId22"/>
    <p:sldId id="650" r:id="rId23"/>
    <p:sldId id="651" r:id="rId24"/>
    <p:sldId id="652" r:id="rId25"/>
    <p:sldId id="664" r:id="rId26"/>
    <p:sldId id="665" r:id="rId27"/>
    <p:sldId id="666" r:id="rId28"/>
    <p:sldId id="667" r:id="rId29"/>
    <p:sldId id="668" r:id="rId30"/>
    <p:sldId id="669" r:id="rId31"/>
    <p:sldId id="670" r:id="rId32"/>
    <p:sldId id="671" r:id="rId33"/>
    <p:sldId id="672" r:id="rId34"/>
    <p:sldId id="673" r:id="rId35"/>
    <p:sldId id="627" r:id="rId36"/>
    <p:sldId id="658" r:id="rId37"/>
    <p:sldId id="674" r:id="rId38"/>
    <p:sldId id="659" r:id="rId39"/>
    <p:sldId id="675" r:id="rId40"/>
    <p:sldId id="676" r:id="rId41"/>
    <p:sldId id="631" r:id="rId42"/>
    <p:sldId id="677" r:id="rId43"/>
    <p:sldId id="678" r:id="rId44"/>
    <p:sldId id="679" r:id="rId45"/>
    <p:sldId id="680" r:id="rId46"/>
    <p:sldId id="681" r:id="rId47"/>
    <p:sldId id="682" r:id="rId48"/>
    <p:sldId id="683" r:id="rId49"/>
    <p:sldId id="580" r:id="rId50"/>
    <p:sldId id="684" r:id="rId51"/>
    <p:sldId id="685" r:id="rId52"/>
    <p:sldId id="687" r:id="rId53"/>
    <p:sldId id="688" r:id="rId54"/>
    <p:sldId id="689" r:id="rId55"/>
    <p:sldId id="587" r:id="rId56"/>
    <p:sldId id="588" r:id="rId57"/>
    <p:sldId id="589" r:id="rId58"/>
    <p:sldId id="690" r:id="rId59"/>
    <p:sldId id="691" r:id="rId60"/>
    <p:sldId id="634" r:id="rId61"/>
    <p:sldId id="692" r:id="rId62"/>
    <p:sldId id="694" r:id="rId63"/>
    <p:sldId id="299" r:id="rId64"/>
    <p:sldId id="635" r:id="rId65"/>
    <p:sldId id="293" r:id="rId66"/>
    <p:sldId id="696" r:id="rId67"/>
    <p:sldId id="697" r:id="rId68"/>
    <p:sldId id="698" r:id="rId69"/>
    <p:sldId id="298" r:id="rId70"/>
    <p:sldId id="699" r:id="rId71"/>
  </p:sldIdLst>
  <p:sldSz cx="12192000" cy="6858000"/>
  <p:notesSz cx="6858000" cy="9144000"/>
  <p:defaultTextStyle>
    <a:defPPr>
      <a:defRPr lang="ja-JP"/>
    </a:defPPr>
    <a:lvl1pPr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81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0F1287-739B-E557-3A8F-02B0C30E11B2}" name="コメント" initials="コメント" userId="コメント"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3399"/>
    <a:srgbClr val="6600FF"/>
    <a:srgbClr val="0ED2F7"/>
    <a:srgbClr val="B2FEFA"/>
    <a:srgbClr val="ACB6E5"/>
    <a:srgbClr val="74EBD5"/>
    <a:srgbClr val="0575E6"/>
    <a:srgbClr val="00F26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6353" autoAdjust="0"/>
  </p:normalViewPr>
  <p:slideViewPr>
    <p:cSldViewPr>
      <p:cViewPr varScale="1">
        <p:scale>
          <a:sx n="106" d="100"/>
          <a:sy n="106" d="100"/>
        </p:scale>
        <p:origin x="1296" y="120"/>
      </p:cViewPr>
      <p:guideLst>
        <p:guide orient="horz" pos="816"/>
        <p:guide pos="3840"/>
      </p:guideLst>
    </p:cSldViewPr>
  </p:slideViewPr>
  <p:notesTextViewPr>
    <p:cViewPr>
      <p:scale>
        <a:sx n="100" d="100"/>
        <a:sy n="100" d="100"/>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defRPr>
            </a:lvl1pPr>
          </a:lstStyle>
          <a:p>
            <a:pPr>
              <a:defRPr/>
            </a:pPr>
            <a:fld id="{197E02CE-FAD8-43FC-87A8-8F2337668070}" type="datetimeFigureOut">
              <a:rPr lang="ja-JP" altLang="en-US"/>
              <a:pPr>
                <a:defRPr/>
              </a:pPr>
              <a:t>2023/12/7</a:t>
            </a:fld>
            <a:endParaRPr lang="ja-JP" altLang="en-US"/>
          </a:p>
        </p:txBody>
      </p:sp>
      <p:sp>
        <p:nvSpPr>
          <p:cNvPr id="4" name="スライド イメージ プレースホル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charset="-128"/>
              </a:defRPr>
            </a:lvl1pPr>
          </a:lstStyle>
          <a:p>
            <a:pPr>
              <a:defRPr/>
            </a:pPr>
            <a:fld id="{05BF00E7-2F77-4F53-99DE-02071B915BE8}" type="slidenum">
              <a:rPr lang="ja-JP" altLang="en-US"/>
              <a:pPr>
                <a:defRPr/>
              </a:pPr>
              <a:t>‹#›</a:t>
            </a:fld>
            <a:endParaRPr lang="ja-JP" altLang="en-US"/>
          </a:p>
        </p:txBody>
      </p:sp>
    </p:spTree>
    <p:extLst>
      <p:ext uri="{BB962C8B-B14F-4D97-AF65-F5344CB8AC3E}">
        <p14:creationId xmlns:p14="http://schemas.microsoft.com/office/powerpoint/2010/main" val="1651334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a:t>
            </a:fld>
            <a:endParaRPr lang="ja-JP" altLang="en-US" dirty="0"/>
          </a:p>
        </p:txBody>
      </p:sp>
    </p:spTree>
    <p:extLst>
      <p:ext uri="{BB962C8B-B14F-4D97-AF65-F5344CB8AC3E}">
        <p14:creationId xmlns:p14="http://schemas.microsoft.com/office/powerpoint/2010/main" val="429489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10</a:t>
            </a:fld>
            <a:endParaRPr lang="ja-JP" altLang="en-US">
              <a:latin typeface="Arial" panose="020B0604020202020204" pitchFamily="34" charset="0"/>
            </a:endParaRPr>
          </a:p>
        </p:txBody>
      </p:sp>
    </p:spTree>
    <p:extLst>
      <p:ext uri="{BB962C8B-B14F-4D97-AF65-F5344CB8AC3E}">
        <p14:creationId xmlns:p14="http://schemas.microsoft.com/office/powerpoint/2010/main" val="284519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11</a:t>
            </a:fld>
            <a:endParaRPr lang="ja-JP" altLang="en-US">
              <a:latin typeface="Arial" panose="020B0604020202020204" pitchFamily="34" charset="0"/>
            </a:endParaRPr>
          </a:p>
        </p:txBody>
      </p:sp>
    </p:spTree>
    <p:extLst>
      <p:ext uri="{BB962C8B-B14F-4D97-AF65-F5344CB8AC3E}">
        <p14:creationId xmlns:p14="http://schemas.microsoft.com/office/powerpoint/2010/main" val="167865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12</a:t>
            </a:fld>
            <a:endParaRPr lang="ja-JP" altLang="en-US">
              <a:latin typeface="Arial" panose="020B0604020202020204" pitchFamily="34" charset="0"/>
            </a:endParaRPr>
          </a:p>
        </p:txBody>
      </p:sp>
    </p:spTree>
    <p:extLst>
      <p:ext uri="{BB962C8B-B14F-4D97-AF65-F5344CB8AC3E}">
        <p14:creationId xmlns:p14="http://schemas.microsoft.com/office/powerpoint/2010/main" val="254736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13</a:t>
            </a:fld>
            <a:endParaRPr lang="ja-JP" altLang="en-US">
              <a:latin typeface="Arial" panose="020B0604020202020204" pitchFamily="34" charset="0"/>
            </a:endParaRPr>
          </a:p>
        </p:txBody>
      </p:sp>
    </p:spTree>
    <p:extLst>
      <p:ext uri="{BB962C8B-B14F-4D97-AF65-F5344CB8AC3E}">
        <p14:creationId xmlns:p14="http://schemas.microsoft.com/office/powerpoint/2010/main" val="383456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14</a:t>
            </a:fld>
            <a:endParaRPr lang="ja-JP" altLang="en-US">
              <a:latin typeface="Arial" panose="020B0604020202020204" pitchFamily="34" charset="0"/>
            </a:endParaRPr>
          </a:p>
        </p:txBody>
      </p:sp>
    </p:spTree>
    <p:extLst>
      <p:ext uri="{BB962C8B-B14F-4D97-AF65-F5344CB8AC3E}">
        <p14:creationId xmlns:p14="http://schemas.microsoft.com/office/powerpoint/2010/main" val="231818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15</a:t>
            </a:fld>
            <a:endParaRPr lang="ja-JP" altLang="en-US">
              <a:latin typeface="Arial" panose="020B0604020202020204" pitchFamily="34" charset="0"/>
            </a:endParaRPr>
          </a:p>
        </p:txBody>
      </p:sp>
    </p:spTree>
    <p:extLst>
      <p:ext uri="{BB962C8B-B14F-4D97-AF65-F5344CB8AC3E}">
        <p14:creationId xmlns:p14="http://schemas.microsoft.com/office/powerpoint/2010/main" val="183032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16</a:t>
            </a:fld>
            <a:endParaRPr lang="ja-JP" altLang="en-US">
              <a:latin typeface="Arial" panose="020B0604020202020204" pitchFamily="34" charset="0"/>
            </a:endParaRPr>
          </a:p>
        </p:txBody>
      </p:sp>
    </p:spTree>
    <p:extLst>
      <p:ext uri="{BB962C8B-B14F-4D97-AF65-F5344CB8AC3E}">
        <p14:creationId xmlns:p14="http://schemas.microsoft.com/office/powerpoint/2010/main" val="327658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17</a:t>
            </a:fld>
            <a:endParaRPr lang="ja-JP"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18</a:t>
            </a:fld>
            <a:endParaRPr lang="ja-JP"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19</a:t>
            </a:fld>
            <a:endParaRPr lang="ja-JP"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a:t>
            </a:fld>
            <a:endParaRPr lang="ja-JP" altLang="en-US" dirty="0"/>
          </a:p>
        </p:txBody>
      </p:sp>
    </p:spTree>
    <p:extLst>
      <p:ext uri="{BB962C8B-B14F-4D97-AF65-F5344CB8AC3E}">
        <p14:creationId xmlns:p14="http://schemas.microsoft.com/office/powerpoint/2010/main" val="350357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20</a:t>
            </a:fld>
            <a:endParaRPr lang="ja-JP"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21</a:t>
            </a:fld>
            <a:endParaRPr lang="ja-JP"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22</a:t>
            </a:fld>
            <a:endParaRPr lang="ja-JP"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23</a:t>
            </a:fld>
            <a:endParaRPr lang="ja-JP" altLang="en-US">
              <a:latin typeface="Arial" panose="020B0604020202020204" pitchFamily="34" charset="0"/>
            </a:endParaRPr>
          </a:p>
        </p:txBody>
      </p:sp>
    </p:spTree>
    <p:extLst>
      <p:ext uri="{BB962C8B-B14F-4D97-AF65-F5344CB8AC3E}">
        <p14:creationId xmlns:p14="http://schemas.microsoft.com/office/powerpoint/2010/main" val="2009473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24</a:t>
            </a:fld>
            <a:endParaRPr lang="ja-JP" altLang="en-US" dirty="0"/>
          </a:p>
        </p:txBody>
      </p:sp>
    </p:spTree>
    <p:extLst>
      <p:ext uri="{BB962C8B-B14F-4D97-AF65-F5344CB8AC3E}">
        <p14:creationId xmlns:p14="http://schemas.microsoft.com/office/powerpoint/2010/main" val="3501065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25</a:t>
            </a:fld>
            <a:endParaRPr lang="ja-JP" altLang="en-US"/>
          </a:p>
        </p:txBody>
      </p:sp>
    </p:spTree>
    <p:extLst>
      <p:ext uri="{BB962C8B-B14F-4D97-AF65-F5344CB8AC3E}">
        <p14:creationId xmlns:p14="http://schemas.microsoft.com/office/powerpoint/2010/main" val="3208535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26</a:t>
            </a:fld>
            <a:endParaRPr lang="ja-JP" altLang="en-US"/>
          </a:p>
        </p:txBody>
      </p:sp>
    </p:spTree>
    <p:extLst>
      <p:ext uri="{BB962C8B-B14F-4D97-AF65-F5344CB8AC3E}">
        <p14:creationId xmlns:p14="http://schemas.microsoft.com/office/powerpoint/2010/main" val="1660701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27</a:t>
            </a:fld>
            <a:endParaRPr lang="ja-JP" altLang="en-US"/>
          </a:p>
        </p:txBody>
      </p:sp>
    </p:spTree>
    <p:extLst>
      <p:ext uri="{BB962C8B-B14F-4D97-AF65-F5344CB8AC3E}">
        <p14:creationId xmlns:p14="http://schemas.microsoft.com/office/powerpoint/2010/main" val="105609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30</a:t>
            </a:fld>
            <a:endParaRPr lang="ja-JP" altLang="en-US"/>
          </a:p>
        </p:txBody>
      </p:sp>
    </p:spTree>
    <p:extLst>
      <p:ext uri="{BB962C8B-B14F-4D97-AF65-F5344CB8AC3E}">
        <p14:creationId xmlns:p14="http://schemas.microsoft.com/office/powerpoint/2010/main" val="112805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a:t>説明例：受講者の経験を尊重しましょう。</a:t>
            </a:r>
          </a:p>
          <a:p>
            <a:r>
              <a:rPr kumimoji="1" lang="ja-JP" altLang="en-US" dirty="0"/>
              <a:t>受講者自身の気づきを利用する。</a:t>
            </a:r>
          </a:p>
          <a:p>
            <a:r>
              <a:rPr kumimoji="1" lang="ja-JP" altLang="en-US" dirty="0"/>
              <a:t>受講者の経験に応じた説明と指導。</a:t>
            </a:r>
          </a:p>
          <a:p>
            <a:r>
              <a:rPr kumimoji="1" lang="ja-JP" altLang="en-US" dirty="0"/>
              <a:t>受講者自身の気づきを促す。</a:t>
            </a:r>
          </a:p>
          <a:p>
            <a:r>
              <a:rPr kumimoji="1" lang="ja-JP" altLang="en-US" dirty="0"/>
              <a:t>相手に応じた使い分け</a:t>
            </a:r>
          </a:p>
          <a:p>
            <a:r>
              <a:rPr kumimoji="1" lang="en-US" altLang="ja-JP" dirty="0"/>
              <a:t>Positive feedback vs. Negative feedback</a:t>
            </a:r>
          </a:p>
          <a:p>
            <a:r>
              <a:rPr kumimoji="1" lang="ja-JP" altLang="en-US" dirty="0"/>
              <a:t>理解度に応じた使い分け</a:t>
            </a:r>
          </a:p>
          <a:p>
            <a:r>
              <a:rPr kumimoji="1" lang="ja-JP" altLang="en-US" dirty="0"/>
              <a:t>知識伝達　</a:t>
            </a:r>
            <a:r>
              <a:rPr kumimoji="1" lang="en-US" altLang="ja-JP" dirty="0"/>
              <a:t>vs. </a:t>
            </a:r>
            <a:r>
              <a:rPr kumimoji="1" lang="ja-JP" altLang="en-US" dirty="0"/>
              <a:t>自己学習支援</a:t>
            </a:r>
          </a:p>
          <a:p>
            <a:r>
              <a:rPr kumimoji="1" lang="ja-JP" altLang="en-US" dirty="0"/>
              <a:t>指導内容に応じた使い分け</a:t>
            </a:r>
          </a:p>
          <a:p>
            <a:r>
              <a:rPr kumimoji="1" lang="ja-JP" altLang="en-US" dirty="0"/>
              <a:t>個別の</a:t>
            </a:r>
            <a:r>
              <a:rPr kumimoji="1" lang="en-US" altLang="ja-JP" dirty="0"/>
              <a:t>feedback vs. </a:t>
            </a:r>
            <a:r>
              <a:rPr kumimoji="1" lang="ja-JP" altLang="en-US" dirty="0"/>
              <a:t>全体への</a:t>
            </a:r>
            <a:r>
              <a:rPr kumimoji="1" lang="en-US" altLang="ja-JP" dirty="0"/>
              <a:t>feedback</a:t>
            </a:r>
          </a:p>
          <a:p>
            <a:r>
              <a:rPr kumimoji="1" lang="ja-JP" altLang="en-US" dirty="0"/>
              <a:t>指導方法に「正解」はありません。</a:t>
            </a:r>
          </a:p>
          <a:p>
            <a:r>
              <a:rPr kumimoji="1" lang="ja-JP" altLang="en-US" dirty="0"/>
              <a:t>指導者自信の「気づき」をもとにして指導を。</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34</a:t>
            </a:fld>
            <a:endParaRPr lang="ja-JP" altLang="en-US"/>
          </a:p>
        </p:txBody>
      </p:sp>
    </p:spTree>
    <p:extLst>
      <p:ext uri="{BB962C8B-B14F-4D97-AF65-F5344CB8AC3E}">
        <p14:creationId xmlns:p14="http://schemas.microsoft.com/office/powerpoint/2010/main" val="129012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8292879-DB40-4584-B15E-0C4A83018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0A73FF11-19D5-4A75-8F00-050512F12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r>
              <a:rPr lang="ja-JP" altLang="en-US" b="0" i="0" dirty="0">
                <a:solidFill>
                  <a:srgbClr val="444444"/>
                </a:solidFill>
                <a:effectLst/>
                <a:latin typeface="Open Sans" panose="020B0606030504020204" pitchFamily="34" charset="0"/>
              </a:rPr>
              <a:t>厚生労働省より、</a:t>
            </a:r>
            <a:r>
              <a:rPr lang="en-US" altLang="ja-JP" b="0" i="0" dirty="0">
                <a:solidFill>
                  <a:srgbClr val="444444"/>
                </a:solidFill>
                <a:effectLst/>
                <a:latin typeface="Open Sans" panose="020B0606030504020204" pitchFamily="34" charset="0"/>
              </a:rPr>
              <a:t>6</a:t>
            </a:r>
            <a:r>
              <a:rPr lang="ja-JP" altLang="en-US" b="0" i="0" dirty="0">
                <a:solidFill>
                  <a:srgbClr val="444444"/>
                </a:solidFill>
                <a:effectLst/>
                <a:latin typeface="Open Sans" panose="020B0606030504020204" pitchFamily="34" charset="0"/>
              </a:rPr>
              <a:t>月</a:t>
            </a:r>
            <a:r>
              <a:rPr lang="en-US" altLang="ja-JP" b="0" i="0" dirty="0">
                <a:solidFill>
                  <a:srgbClr val="444444"/>
                </a:solidFill>
                <a:effectLst/>
                <a:latin typeface="Open Sans" panose="020B0606030504020204" pitchFamily="34" charset="0"/>
              </a:rPr>
              <a:t>28</a:t>
            </a:r>
            <a:r>
              <a:rPr lang="ja-JP" altLang="en-US" b="0" i="0" dirty="0">
                <a:solidFill>
                  <a:srgbClr val="444444"/>
                </a:solidFill>
                <a:effectLst/>
                <a:latin typeface="Open Sans" panose="020B0606030504020204" pitchFamily="34" charset="0"/>
              </a:rPr>
              <a:t>日付けで令和</a:t>
            </a:r>
            <a:r>
              <a:rPr lang="en-US" altLang="ja-JP" b="0" i="0" dirty="0">
                <a:solidFill>
                  <a:srgbClr val="444444"/>
                </a:solidFill>
                <a:effectLst/>
                <a:latin typeface="Open Sans" panose="020B0606030504020204" pitchFamily="34" charset="0"/>
              </a:rPr>
              <a:t>4</a:t>
            </a:r>
            <a:r>
              <a:rPr lang="ja-JP" altLang="en-US" b="0" i="0" dirty="0">
                <a:solidFill>
                  <a:srgbClr val="444444"/>
                </a:solidFill>
                <a:effectLst/>
                <a:latin typeface="Open Sans" panose="020B0606030504020204" pitchFamily="34" charset="0"/>
              </a:rPr>
              <a:t>年度診療報酬改定に係る事務連絡（疑義解釈）につきまして、</a:t>
            </a:r>
          </a:p>
          <a:p>
            <a:pPr algn="l" fontAlgn="base"/>
            <a:r>
              <a:rPr lang="ja-JP" altLang="en-US" b="0" i="0" dirty="0">
                <a:solidFill>
                  <a:srgbClr val="444444"/>
                </a:solidFill>
                <a:effectLst/>
                <a:latin typeface="Open Sans" panose="020B0606030504020204" pitchFamily="34" charset="0"/>
              </a:rPr>
              <a:t>令和</a:t>
            </a:r>
            <a:r>
              <a:rPr lang="en-US" altLang="ja-JP" b="0" i="0" dirty="0">
                <a:solidFill>
                  <a:srgbClr val="444444"/>
                </a:solidFill>
                <a:effectLst/>
                <a:latin typeface="Open Sans" panose="020B0606030504020204" pitchFamily="34" charset="0"/>
              </a:rPr>
              <a:t>4</a:t>
            </a:r>
            <a:r>
              <a:rPr lang="ja-JP" altLang="en-US" b="0" i="0" dirty="0">
                <a:solidFill>
                  <a:srgbClr val="444444"/>
                </a:solidFill>
                <a:effectLst/>
                <a:latin typeface="Open Sans" panose="020B0606030504020204" pitchFamily="34" charset="0"/>
              </a:rPr>
              <a:t>年度診療報酬改定で新規収載されました「急性期充実体制加算」の施設基準において求める</a:t>
            </a:r>
          </a:p>
          <a:p>
            <a:pPr algn="l" fontAlgn="base"/>
            <a:r>
              <a:rPr lang="ja-JP" altLang="en-US" b="0" i="0" dirty="0">
                <a:solidFill>
                  <a:srgbClr val="444444"/>
                </a:solidFill>
                <a:effectLst/>
                <a:latin typeface="Open Sans" panose="020B0606030504020204" pitchFamily="34" charset="0"/>
              </a:rPr>
              <a:t>「入院患者の病状の急変の兆候を捉えて対応する体制」に係る「所定の研修」に、日本内科学会</a:t>
            </a:r>
          </a:p>
          <a:p>
            <a:pPr algn="l" fontAlgn="base"/>
            <a:r>
              <a:rPr lang="ja-JP" altLang="en-US" b="0" i="0" dirty="0">
                <a:solidFill>
                  <a:srgbClr val="444444"/>
                </a:solidFill>
                <a:effectLst/>
                <a:latin typeface="Open Sans" panose="020B0606030504020204" pitchFamily="34" charset="0"/>
              </a:rPr>
              <a:t>「</a:t>
            </a:r>
            <a:r>
              <a:rPr lang="en-US" altLang="ja-JP" b="0" i="0" dirty="0">
                <a:solidFill>
                  <a:srgbClr val="444444"/>
                </a:solidFill>
                <a:effectLst/>
                <a:latin typeface="Open Sans" panose="020B0606030504020204" pitchFamily="34" charset="0"/>
              </a:rPr>
              <a:t>JMECC</a:t>
            </a:r>
            <a:r>
              <a:rPr lang="ja-JP" altLang="en-US" b="0" i="0" dirty="0">
                <a:solidFill>
                  <a:srgbClr val="444444"/>
                </a:solidFill>
                <a:effectLst/>
                <a:latin typeface="Open Sans" panose="020B0606030504020204" pitchFamily="34" charset="0"/>
              </a:rPr>
              <a:t>（日本内科学会認定救急・</a:t>
            </a:r>
            <a:r>
              <a:rPr lang="en-US" altLang="ja-JP" b="0" i="0" dirty="0">
                <a:solidFill>
                  <a:srgbClr val="444444"/>
                </a:solidFill>
                <a:effectLst/>
                <a:latin typeface="Open Sans" panose="020B0606030504020204" pitchFamily="34" charset="0"/>
              </a:rPr>
              <a:t>ICLS</a:t>
            </a:r>
            <a:r>
              <a:rPr lang="ja-JP" altLang="en-US" b="0" i="0" dirty="0">
                <a:solidFill>
                  <a:srgbClr val="444444"/>
                </a:solidFill>
                <a:effectLst/>
                <a:latin typeface="Open Sans" panose="020B0606030504020204" pitchFamily="34" charset="0"/>
              </a:rPr>
              <a:t>講習会）～</a:t>
            </a:r>
            <a:r>
              <a:rPr lang="en-US" altLang="ja-JP" b="0" i="0" dirty="0">
                <a:solidFill>
                  <a:srgbClr val="444444"/>
                </a:solidFill>
                <a:effectLst/>
                <a:latin typeface="Open Sans" panose="020B0606030504020204" pitchFamily="34" charset="0"/>
              </a:rPr>
              <a:t>RRS</a:t>
            </a:r>
            <a:r>
              <a:rPr lang="ja-JP" altLang="en-US" b="0" i="0" dirty="0">
                <a:solidFill>
                  <a:srgbClr val="444444"/>
                </a:solidFill>
                <a:effectLst/>
                <a:latin typeface="Open Sans" panose="020B0606030504020204" pitchFamily="34" charset="0"/>
              </a:rPr>
              <a:t>対応」が該当すると通知がございました。</a:t>
            </a:r>
            <a:endParaRPr lang="en-US" altLang="ja-JP" b="0" i="0" dirty="0">
              <a:solidFill>
                <a:srgbClr val="444444"/>
              </a:solidFill>
              <a:effectLst/>
              <a:latin typeface="Open Sans" panose="020B0606030504020204" pitchFamily="34" charset="0"/>
            </a:endParaRPr>
          </a:p>
          <a:p>
            <a:pPr algn="l" fontAlgn="base"/>
            <a:endParaRPr lang="en-US" altLang="ja-JP" b="0" i="0" dirty="0">
              <a:solidFill>
                <a:srgbClr val="444444"/>
              </a:solidFill>
              <a:effectLst/>
              <a:latin typeface="Open Sans" panose="020B0606030504020204" pitchFamily="34" charset="0"/>
            </a:endParaRPr>
          </a:p>
          <a:p>
            <a:pPr algn="l" fontAlgn="base"/>
            <a:r>
              <a:rPr lang="ja-JP" altLang="en-US" b="0" i="0" dirty="0">
                <a:solidFill>
                  <a:srgbClr val="444444"/>
                </a:solidFill>
                <a:effectLst/>
                <a:latin typeface="Open Sans" panose="020B0606030504020204" pitchFamily="34" charset="0"/>
              </a:rPr>
              <a:t>詳細につきましては、関係各所の</a:t>
            </a:r>
            <a:r>
              <a:rPr lang="en-US" altLang="ja-JP" b="0" i="0" dirty="0">
                <a:solidFill>
                  <a:srgbClr val="444444"/>
                </a:solidFill>
                <a:effectLst/>
                <a:latin typeface="Open Sans" panose="020B0606030504020204" pitchFamily="34" charset="0"/>
              </a:rPr>
              <a:t>HP</a:t>
            </a:r>
            <a:r>
              <a:rPr lang="ja-JP" altLang="en-US" b="0" i="0" dirty="0">
                <a:solidFill>
                  <a:srgbClr val="444444"/>
                </a:solidFill>
                <a:effectLst/>
                <a:latin typeface="Open Sans" panose="020B0606030504020204" pitchFamily="34" charset="0"/>
              </a:rPr>
              <a:t>や、ご所属施設の医事課にてご確認ください。</a:t>
            </a:r>
            <a:endParaRPr lang="en-US" altLang="ja-JP" b="0" i="0" dirty="0">
              <a:solidFill>
                <a:srgbClr val="444444"/>
              </a:solidFill>
              <a:effectLst/>
              <a:latin typeface="Open Sans" panose="020B0606030504020204" pitchFamily="34" charset="0"/>
            </a:endParaRPr>
          </a:p>
          <a:p>
            <a:pPr algn="l" fontAlgn="base"/>
            <a:endParaRPr lang="ja-JP" altLang="en-US" b="0" i="0" dirty="0">
              <a:solidFill>
                <a:srgbClr val="444444"/>
              </a:solidFill>
              <a:effectLst/>
              <a:latin typeface="Open Sans" panose="020B0606030504020204" pitchFamily="34" charset="0"/>
            </a:endParaRPr>
          </a:p>
        </p:txBody>
      </p:sp>
      <p:sp>
        <p:nvSpPr>
          <p:cNvPr id="27652" name="スライド番号プレースホルダー 3">
            <a:extLst>
              <a:ext uri="{FF2B5EF4-FFF2-40B4-BE49-F238E27FC236}">
                <a16:creationId xmlns:a16="http://schemas.microsoft.com/office/drawing/2014/main" id="{091937AD-9C54-4F08-816E-26545DFEC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panose="020B0604020202020204" pitchFamily="34" charset="0"/>
                <a:ea typeface="ＭＳ Ｐゴシック" panose="020B0600070205080204" pitchFamily="50" charset="-128"/>
              </a:defRPr>
            </a:lvl1pPr>
            <a:lvl2pPr marL="742950" indent="-285750">
              <a:defRPr kumimoji="1" sz="2800" b="1">
                <a:solidFill>
                  <a:schemeClr val="tx1"/>
                </a:solidFill>
                <a:latin typeface="Arial" panose="020B0604020202020204" pitchFamily="34" charset="0"/>
                <a:ea typeface="ＭＳ Ｐゴシック" panose="020B0600070205080204" pitchFamily="50" charset="-128"/>
              </a:defRPr>
            </a:lvl2pPr>
            <a:lvl3pPr marL="1143000" indent="-228600">
              <a:defRPr kumimoji="1" sz="2800" b="1">
                <a:solidFill>
                  <a:schemeClr val="tx1"/>
                </a:solidFill>
                <a:latin typeface="Arial" panose="020B0604020202020204" pitchFamily="34" charset="0"/>
                <a:ea typeface="ＭＳ Ｐゴシック" panose="020B0600070205080204" pitchFamily="50" charset="-128"/>
              </a:defRPr>
            </a:lvl3pPr>
            <a:lvl4pPr marL="1600200" indent="-228600">
              <a:defRPr kumimoji="1" sz="2800" b="1">
                <a:solidFill>
                  <a:schemeClr val="tx1"/>
                </a:solidFill>
                <a:latin typeface="Arial" panose="020B0604020202020204" pitchFamily="34" charset="0"/>
                <a:ea typeface="ＭＳ Ｐゴシック" panose="020B0600070205080204" pitchFamily="50" charset="-128"/>
              </a:defRPr>
            </a:lvl4pPr>
            <a:lvl5pPr marL="2057400" indent="-228600">
              <a:defRPr kumimoji="1" sz="28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b="1">
                <a:solidFill>
                  <a:schemeClr val="tx1"/>
                </a:solidFill>
                <a:latin typeface="Arial" panose="020B0604020202020204" pitchFamily="34" charset="0"/>
                <a:ea typeface="ＭＳ Ｐゴシック" panose="020B0600070205080204" pitchFamily="50" charset="-128"/>
              </a:defRPr>
            </a:lvl9pPr>
          </a:lstStyle>
          <a:p>
            <a:fld id="{270B145D-3101-4D05-B42F-0634E62AE099}" type="slidenum">
              <a:rPr lang="ja-JP" altLang="en-US" sz="1200" smtClean="0"/>
              <a:pPr/>
              <a:t>3</a:t>
            </a:fld>
            <a:endParaRPr lang="ja-JP" altLang="en-US" sz="1200"/>
          </a:p>
        </p:txBody>
      </p:sp>
    </p:spTree>
    <p:extLst>
      <p:ext uri="{BB962C8B-B14F-4D97-AF65-F5344CB8AC3E}">
        <p14:creationId xmlns:p14="http://schemas.microsoft.com/office/powerpoint/2010/main" val="18669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a:t>説明例：それでは「アイスブレーキング・効果的な「話す」「教える」技法（説明のしかた）」のプログラムになります。</a:t>
            </a:r>
            <a:endParaRPr kumimoji="1" lang="en-US" altLang="ja-JP" dirty="0"/>
          </a:p>
          <a:p>
            <a:r>
              <a:rPr kumimoji="1" lang="ja-JP" altLang="en-US" dirty="0"/>
              <a:t>各自、ブースへ移動してください。</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35</a:t>
            </a:fld>
            <a:endParaRPr lang="ja-JP" altLang="en-US"/>
          </a:p>
        </p:txBody>
      </p:sp>
    </p:spTree>
    <p:extLst>
      <p:ext uri="{BB962C8B-B14F-4D97-AF65-F5344CB8AC3E}">
        <p14:creationId xmlns:p14="http://schemas.microsoft.com/office/powerpoint/2010/main" val="1238138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36</a:t>
            </a:fld>
            <a:endParaRPr lang="ja-JP" altLang="en-US" dirty="0"/>
          </a:p>
        </p:txBody>
      </p:sp>
    </p:spTree>
    <p:extLst>
      <p:ext uri="{BB962C8B-B14F-4D97-AF65-F5344CB8AC3E}">
        <p14:creationId xmlns:p14="http://schemas.microsoft.com/office/powerpoint/2010/main" val="891984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ja-JP" altLang="en-US" dirty="0"/>
              <a:t>説明例：</a:t>
            </a:r>
            <a:endParaRPr lang="en-US" altLang="ja-JP" dirty="0"/>
          </a:p>
          <a:p>
            <a:pPr marL="342900" marR="0" lvl="0" indent="-342900" algn="just">
              <a:spcBef>
                <a:spcPts val="0"/>
              </a:spcBef>
              <a:spcAft>
                <a:spcPts val="0"/>
              </a:spcAft>
              <a:buFont typeface="Wingdings" panose="05000000000000000000" pitchFamily="2" charset="2"/>
              <a:buChar char=""/>
            </a:pPr>
            <a:r>
              <a:rPr lang="en-US" altLang="ja-JP" sz="1800" b="1"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RRS</a:t>
            </a:r>
            <a:r>
              <a:rPr lang="ja-JP" altLang="ja-JP" sz="1800" b="1"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と</a:t>
            </a:r>
            <a:r>
              <a:rPr lang="en-US" altLang="ja-JP" sz="1800" b="1"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RRT</a:t>
            </a:r>
            <a:r>
              <a:rPr lang="ja-JP" altLang="ja-JP" sz="1800" b="1"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を理解する。</a:t>
            </a:r>
            <a:endParaRPr lang="ja-JP" altLang="ja-JP" sz="1800" kern="100" dirty="0">
              <a:effectLst/>
              <a:latin typeface="Century" panose="02040604050505020304" pitchFamily="18" charset="0"/>
              <a:ea typeface="BIZ UDPゴシック" panose="020B0400000000000000" pitchFamily="50"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「急変」は本当に急変か？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主治医として「急変」を予知・予防すること</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院内心停止</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予後は不良</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およそ</a:t>
            </a: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66</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a:t>
            </a: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84</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％にバイタルサインの変化を含む「前兆」</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多くの「急変」や院内心停止は防ぐことができるのか？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1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防ぐことができるとすれば、どのように防ぐのか？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Rapid response system</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a:t>
            </a: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RRS</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Rapid response team (RRT)</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altLang="ja-JP" sz="1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JMECC</a:t>
            </a:r>
            <a:r>
              <a:rPr lang="ja-JP" altLang="ja-JP" sz="1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をどのように役立てるか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初期</a:t>
            </a: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二次</a:t>
            </a:r>
            <a:r>
              <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 ABCD</a:t>
            </a:r>
            <a:r>
              <a:rPr lang="ja-JP"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rPr>
              <a:t>評価の応用</a:t>
            </a:r>
            <a:endParaRPr lang="en-US" altLang="ja-JP" sz="1800" kern="100" dirty="0">
              <a:effectLst/>
              <a:latin typeface="Segoe UI Symbol" panose="020B0502040204020203" pitchFamily="34" charset="0"/>
              <a:ea typeface="UD デジタル 教科書体 NK-R" panose="02020400000000000000" pitchFamily="18" charset="-128"/>
              <a:cs typeface="Segoe UI Symbol" panose="020B0502040204020203" pitchFamily="34" charset="0"/>
            </a:endParaRPr>
          </a:p>
          <a:p>
            <a:r>
              <a:rPr lang="ja-JP" altLang="en-US" dirty="0"/>
              <a:t>（</a:t>
            </a:r>
            <a:r>
              <a:rPr lang="en-US" altLang="ja-JP" dirty="0"/>
              <a:t>DVD</a:t>
            </a:r>
            <a:r>
              <a:rPr lang="ja-JP" altLang="en-US" dirty="0"/>
              <a:t>の視聴）</a:t>
            </a:r>
            <a:endParaRPr lang="en-US" altLang="ja-JP" dirty="0"/>
          </a:p>
          <a:p>
            <a:pPr eaLnBrk="1" hangingPunct="1"/>
            <a:endParaRPr lang="ja-JP" altLang="en-US" dirty="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A014911-8387-426F-81B9-2CC9A4D4B09E}" type="slidenum">
              <a:rPr lang="ja-JP" altLang="en-US" smtClean="0">
                <a:latin typeface="Arial" panose="020B0604020202020204" pitchFamily="34" charset="0"/>
              </a:rPr>
              <a:pPr>
                <a:spcBef>
                  <a:spcPct val="0"/>
                </a:spcBef>
              </a:pPr>
              <a:t>38</a:t>
            </a:fld>
            <a:endParaRPr lang="ja-JP" altLang="en-US">
              <a:latin typeface="Arial" panose="020B0604020202020204" pitchFamily="34" charset="0"/>
            </a:endParaRPr>
          </a:p>
        </p:txBody>
      </p:sp>
    </p:spTree>
    <p:extLst>
      <p:ext uri="{BB962C8B-B14F-4D97-AF65-F5344CB8AC3E}">
        <p14:creationId xmlns:p14="http://schemas.microsoft.com/office/powerpoint/2010/main" val="910052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ja-JP" altLang="en-US" dirty="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A014911-8387-426F-81B9-2CC9A4D4B09E}" type="slidenum">
              <a:rPr lang="ja-JP" altLang="en-US" smtClean="0">
                <a:latin typeface="Arial" panose="020B0604020202020204" pitchFamily="34" charset="0"/>
              </a:rPr>
              <a:pPr>
                <a:spcBef>
                  <a:spcPct val="0"/>
                </a:spcBef>
              </a:pPr>
              <a:t>39</a:t>
            </a:fld>
            <a:endParaRPr lang="ja-JP" altLang="en-US">
              <a:latin typeface="Arial" panose="020B0604020202020204" pitchFamily="34" charset="0"/>
            </a:endParaRPr>
          </a:p>
        </p:txBody>
      </p:sp>
    </p:spTree>
    <p:extLst>
      <p:ext uri="{BB962C8B-B14F-4D97-AF65-F5344CB8AC3E}">
        <p14:creationId xmlns:p14="http://schemas.microsoft.com/office/powerpoint/2010/main" val="2723216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t>説明例：</a:t>
            </a:r>
            <a:endParaRPr lang="en-US" altLang="ja-JP" dirty="0"/>
          </a:p>
          <a:p>
            <a:pPr eaLnBrk="1" hangingPunct="1"/>
            <a:r>
              <a:rPr lang="ja-JP" altLang="en-US" dirty="0"/>
              <a:t>午前中に、日本救急医学会</a:t>
            </a:r>
            <a:r>
              <a:rPr lang="en-US" altLang="ja-JP" dirty="0"/>
              <a:t>ICLS</a:t>
            </a:r>
            <a:r>
              <a:rPr lang="ja-JP" altLang="en-US" dirty="0"/>
              <a:t>コースに準じて予め設定された心停止患者への対応を実践していただきました。</a:t>
            </a:r>
            <a:endParaRPr lang="en-US" altLang="ja-JP" dirty="0"/>
          </a:p>
          <a:p>
            <a:pPr eaLnBrk="1" hangingPunct="1"/>
            <a:r>
              <a:rPr lang="ja-JP" altLang="en-US" dirty="0"/>
              <a:t>この時間からは、非心停止の救急患者に対する対応について、皆さんと一緒に考えてゆきたいと思います。</a:t>
            </a:r>
            <a:endParaRPr lang="en-US" altLang="ja-JP" dirty="0"/>
          </a:p>
          <a:p>
            <a:pPr eaLnBrk="1" hangingPunct="1"/>
            <a:r>
              <a:rPr lang="ja-JP" altLang="en-US" dirty="0"/>
              <a:t>内科系の緊急を要する急病に対しても、共通したアプローチ：初期</a:t>
            </a:r>
            <a:r>
              <a:rPr lang="en-US" altLang="ja-JP" dirty="0"/>
              <a:t>ABCD</a:t>
            </a:r>
            <a:r>
              <a:rPr lang="ja-JP" altLang="en-US" dirty="0"/>
              <a:t>評価と二次</a:t>
            </a:r>
            <a:r>
              <a:rPr lang="en-US" altLang="ja-JP" dirty="0"/>
              <a:t>ABCD</a:t>
            </a:r>
            <a:r>
              <a:rPr lang="ja-JP" altLang="en-US" dirty="0"/>
              <a:t>評価とで対応することが可能であり、有用であると考えます。</a:t>
            </a:r>
            <a:endParaRPr lang="en-US" altLang="ja-JP" dirty="0"/>
          </a:p>
          <a:p>
            <a:pPr eaLnBrk="1" hangingPunct="1"/>
            <a:r>
              <a:rPr lang="ja-JP" altLang="en-US" dirty="0"/>
              <a:t>まず、胸痛を訴え来院された患者さんに対する</a:t>
            </a:r>
            <a:r>
              <a:rPr lang="en-US" altLang="ja-JP" dirty="0"/>
              <a:t>DVD</a:t>
            </a:r>
            <a:r>
              <a:rPr lang="ja-JP" altLang="en-US" dirty="0"/>
              <a:t>を見ていただきます。</a:t>
            </a:r>
            <a:endParaRPr lang="en-US" altLang="ja-JP" dirty="0"/>
          </a:p>
          <a:p>
            <a:pPr eaLnBrk="1" hangingPunct="1"/>
            <a:r>
              <a:rPr lang="ja-JP" altLang="en-US" dirty="0"/>
              <a:t>（</a:t>
            </a:r>
            <a:r>
              <a:rPr lang="en-US" altLang="ja-JP" dirty="0"/>
              <a:t>DVD</a:t>
            </a:r>
            <a:r>
              <a:rPr lang="ja-JP" altLang="en-US" dirty="0"/>
              <a:t>救急総論の視聴）</a:t>
            </a:r>
            <a:endParaRPr lang="en-US" altLang="ja-JP" dirty="0"/>
          </a:p>
          <a:p>
            <a:pPr eaLnBrk="1" hangingPunct="1"/>
            <a:endParaRPr lang="en-US" altLang="ja-JP" dirty="0"/>
          </a:p>
          <a:p>
            <a:pPr eaLnBrk="1" hangingPunct="1"/>
            <a:r>
              <a:rPr lang="ja-JP" altLang="en-US" dirty="0"/>
              <a:t>心肺停止に陥る前に切迫した重篤な非外傷性病態に対する対応について、</a:t>
            </a:r>
            <a:endParaRPr lang="en-US" altLang="ja-JP" dirty="0"/>
          </a:p>
          <a:p>
            <a:pPr eaLnBrk="1" hangingPunct="1"/>
            <a:r>
              <a:rPr lang="ja-JP" altLang="en-US" dirty="0"/>
              <a:t>急性冠症候群、気管支喘息、急性脳卒中、敗血症、アナフィラキシー、薬物中毒、緊張性気胸などに注目して</a:t>
            </a:r>
            <a:endParaRPr lang="en-US" altLang="ja-JP" dirty="0"/>
          </a:p>
          <a:p>
            <a:pPr eaLnBrk="1" hangingPunct="1"/>
            <a:r>
              <a:rPr lang="ja-JP" altLang="en-US" dirty="0"/>
              <a:t>このパートでお話しました内容を実践していただくことになります。</a:t>
            </a:r>
          </a:p>
          <a:p>
            <a:pPr eaLnBrk="1" hangingPunct="1"/>
            <a:r>
              <a:rPr lang="ja-JP" altLang="en-US" dirty="0"/>
              <a:t>重症な状態に対する初期アプローチは共通にすることができると考えています。</a:t>
            </a:r>
            <a:endParaRPr lang="en-US" altLang="ja-JP" dirty="0"/>
          </a:p>
          <a:p>
            <a:pPr eaLnBrk="1" hangingPunct="1"/>
            <a:endParaRPr lang="en-US" altLang="ja-JP" dirty="0"/>
          </a:p>
          <a:p>
            <a:pPr eaLnBrk="1" hangingPunct="1"/>
            <a:r>
              <a:rPr lang="en-US" altLang="ja-JP" dirty="0"/>
              <a:t>JMECC</a:t>
            </a:r>
            <a:r>
              <a:rPr lang="ja-JP" altLang="en-US" dirty="0"/>
              <a:t>として、スライドにある</a:t>
            </a:r>
            <a:r>
              <a:rPr lang="en-US" altLang="ja-JP" dirty="0"/>
              <a:t>7</a:t>
            </a:r>
            <a:r>
              <a:rPr lang="ja-JP" altLang="en-US" dirty="0"/>
              <a:t>疾病について教材映像を用いて、緊急を要する急病への初期アプローチの有用性を考えてゆきます。</a:t>
            </a:r>
          </a:p>
          <a:p>
            <a:pPr eaLnBrk="1" hangingPunct="1"/>
            <a:endParaRPr lang="en-US" altLang="ja-JP" dirty="0"/>
          </a:p>
          <a:p>
            <a:pPr eaLnBrk="1" hangingPunct="1"/>
            <a:endParaRPr lang="ja-JP" altLang="en-US" dirty="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A014911-8387-426F-81B9-2CC9A4D4B09E}" type="slidenum">
              <a:rPr lang="ja-JP" altLang="en-US" smtClean="0">
                <a:latin typeface="Arial" panose="020B0604020202020204" pitchFamily="34" charset="0"/>
              </a:rPr>
              <a:pPr>
                <a:spcBef>
                  <a:spcPct val="0"/>
                </a:spcBef>
              </a:pPr>
              <a:t>40</a:t>
            </a:fld>
            <a:endParaRPr lang="ja-JP" altLang="en-US">
              <a:latin typeface="Arial" panose="020B0604020202020204" pitchFamily="34" charset="0"/>
            </a:endParaRPr>
          </a:p>
        </p:txBody>
      </p:sp>
    </p:spTree>
    <p:extLst>
      <p:ext uri="{BB962C8B-B14F-4D97-AF65-F5344CB8AC3E}">
        <p14:creationId xmlns:p14="http://schemas.microsoft.com/office/powerpoint/2010/main" val="977322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eaLnBrk="1" hangingPunct="1">
              <a:defRPr/>
            </a:pPr>
            <a:r>
              <a:rPr lang="ja-JP" altLang="en-US" dirty="0"/>
              <a:t>説明例：</a:t>
            </a:r>
            <a:endParaRPr lang="en-US" altLang="ja-JP" dirty="0"/>
          </a:p>
          <a:p>
            <a:pPr marL="342900" indent="-342900" eaLnBrk="1" hangingPunct="1">
              <a:lnSpc>
                <a:spcPct val="150000"/>
              </a:lnSpc>
              <a:spcBef>
                <a:spcPts val="900"/>
              </a:spcBef>
              <a:defRPr/>
            </a:pPr>
            <a:r>
              <a:rPr lang="ja-JP" altLang="en-US" dirty="0"/>
              <a:t>先生方がお感じになられているように、</a:t>
            </a:r>
            <a:r>
              <a:rPr lang="ja-JP" altLang="en-US" dirty="0">
                <a:latin typeface="ＭＳ ゴシック" pitchFamily="49" charset="-128"/>
                <a:ea typeface="ＭＳ ゴシック" pitchFamily="49" charset="-128"/>
              </a:rPr>
              <a:t>急変時対応＝心肺蘇生ではないわけです。</a:t>
            </a:r>
            <a:endParaRPr lang="en-US" altLang="ja-JP" dirty="0">
              <a:latin typeface="ＭＳ ゴシック" pitchFamily="49" charset="-128"/>
              <a:ea typeface="ＭＳ ゴシック" pitchFamily="49" charset="-128"/>
            </a:endParaRPr>
          </a:p>
          <a:p>
            <a:pPr marL="342900" indent="-342900" eaLnBrk="1" hangingPunct="1">
              <a:lnSpc>
                <a:spcPct val="150000"/>
              </a:lnSpc>
              <a:spcBef>
                <a:spcPts val="900"/>
              </a:spcBef>
              <a:defRPr/>
            </a:pPr>
            <a:r>
              <a:rPr lang="ja-JP" altLang="en-US" kern="0" dirty="0">
                <a:solidFill>
                  <a:prstClr val="black"/>
                </a:solidFill>
                <a:latin typeface="Arial" charset="0"/>
              </a:rPr>
              <a:t>「急変」の</a:t>
            </a:r>
            <a:r>
              <a:rPr lang="en-US" altLang="ja-JP" kern="0" dirty="0">
                <a:solidFill>
                  <a:prstClr val="black"/>
                </a:solidFill>
                <a:latin typeface="Arial" charset="0"/>
              </a:rPr>
              <a:t>80%</a:t>
            </a:r>
            <a:r>
              <a:rPr lang="ja-JP" altLang="en-US" kern="0" dirty="0">
                <a:solidFill>
                  <a:prstClr val="black"/>
                </a:solidFill>
                <a:latin typeface="Arial" charset="0"/>
              </a:rPr>
              <a:t>に前駆徴候あり、その時点で</a:t>
            </a:r>
            <a:r>
              <a:rPr lang="ja-JP" altLang="en-US" dirty="0">
                <a:latin typeface="ＭＳ ゴシック" pitchFamily="49" charset="-128"/>
                <a:ea typeface="ＭＳ ゴシック" pitchFamily="49" charset="-128"/>
              </a:rPr>
              <a:t>迅速な対応を行っています。</a:t>
            </a:r>
          </a:p>
          <a:p>
            <a:pPr marL="342900" indent="-342900" eaLnBrk="1" hangingPunct="1">
              <a:lnSpc>
                <a:spcPct val="150000"/>
              </a:lnSpc>
              <a:spcBef>
                <a:spcPts val="900"/>
              </a:spcBef>
              <a:defRPr/>
            </a:pPr>
            <a:r>
              <a:rPr lang="ja-JP" altLang="en-US" dirty="0">
                <a:latin typeface="ＭＳ ゴシック" pitchFamily="49" charset="-128"/>
                <a:ea typeface="ＭＳ ゴシック" pitchFamily="49" charset="-128"/>
              </a:rPr>
              <a:t>科学的根拠に基づいて診療するとともに、医療従事者の共通認識が重要です。</a:t>
            </a:r>
          </a:p>
          <a:p>
            <a:pPr marL="342900" indent="-342900" eaLnBrk="1" hangingPunct="1">
              <a:lnSpc>
                <a:spcPct val="150000"/>
              </a:lnSpc>
              <a:spcBef>
                <a:spcPts val="900"/>
              </a:spcBef>
              <a:defRPr/>
            </a:pPr>
            <a:r>
              <a:rPr lang="ja-JP" altLang="en-US" sz="1050" kern="0" dirty="0">
                <a:solidFill>
                  <a:prstClr val="black"/>
                </a:solidFill>
                <a:latin typeface="Arial" charset="0"/>
              </a:rPr>
              <a:t>また、画一的な病態であることは稀で、</a:t>
            </a:r>
            <a:r>
              <a:rPr lang="ja-JP" altLang="en-US" dirty="0">
                <a:latin typeface="ＭＳ ゴシック" pitchFamily="49" charset="-128"/>
                <a:ea typeface="ＭＳ ゴシック" pitchFamily="49" charset="-128"/>
              </a:rPr>
              <a:t>多様な病態に対する適切な対応が求められています。</a:t>
            </a:r>
            <a:endParaRPr lang="en-US" altLang="ja-JP" dirty="0">
              <a:latin typeface="ＭＳ ゴシック" pitchFamily="49" charset="-128"/>
              <a:ea typeface="ＭＳ ゴシック" pitchFamily="49" charset="-128"/>
            </a:endParaRPr>
          </a:p>
          <a:p>
            <a:pPr eaLnBrk="1" hangingPunct="1">
              <a:defRPr/>
            </a:pPr>
            <a:endParaRPr lang="ja-JP" altLang="en-US" dirty="0"/>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C658147-6A94-473C-B2BE-453652DD93D9}" type="slidenum">
              <a:rPr lang="ja-JP" altLang="en-US" smtClean="0">
                <a:latin typeface="Arial" panose="020B0604020202020204" pitchFamily="34" charset="0"/>
              </a:rPr>
              <a:pPr>
                <a:spcBef>
                  <a:spcPct val="0"/>
                </a:spcBef>
              </a:pPr>
              <a:t>41</a:t>
            </a:fld>
            <a:endParaRPr lang="ja-JP" altLang="en-US">
              <a:latin typeface="Arial" panose="020B0604020202020204" pitchFamily="34" charset="0"/>
            </a:endParaRPr>
          </a:p>
        </p:txBody>
      </p:sp>
    </p:spTree>
    <p:extLst>
      <p:ext uri="{BB962C8B-B14F-4D97-AF65-F5344CB8AC3E}">
        <p14:creationId xmlns:p14="http://schemas.microsoft.com/office/powerpoint/2010/main" val="1501956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eaLnBrk="1" hangingPunct="1">
              <a:defRPr/>
            </a:pPr>
            <a:r>
              <a:rPr lang="ja-JP" altLang="en-US" dirty="0"/>
              <a:t>説明例：</a:t>
            </a:r>
            <a:endParaRPr lang="en-US" altLang="ja-JP" dirty="0"/>
          </a:p>
          <a:p>
            <a:pPr eaLnBrk="1" hangingPunct="1">
              <a:lnSpc>
                <a:spcPct val="150000"/>
              </a:lnSpc>
              <a:defRPr/>
            </a:pPr>
            <a:r>
              <a:rPr lang="ja-JP" altLang="en-US" dirty="0">
                <a:latin typeface="+mn-ea"/>
              </a:rPr>
              <a:t>救急患者の重症度は多岐にわたり、同一疾患であってもその重症度は患者によって異なります。</a:t>
            </a:r>
          </a:p>
          <a:p>
            <a:pPr eaLnBrk="1" hangingPunct="1">
              <a:lnSpc>
                <a:spcPct val="150000"/>
              </a:lnSpc>
              <a:defRPr/>
            </a:pPr>
            <a:r>
              <a:rPr lang="ja-JP" altLang="en-US" dirty="0">
                <a:latin typeface="+mn-ea"/>
              </a:rPr>
              <a:t>また、バイタルサインが正常な致死的重症患者が存在します。</a:t>
            </a:r>
            <a:endParaRPr lang="en-US" altLang="ja-JP" dirty="0">
              <a:latin typeface="+mn-ea"/>
            </a:endParaRPr>
          </a:p>
          <a:p>
            <a:pPr eaLnBrk="1" hangingPunct="1">
              <a:lnSpc>
                <a:spcPct val="150000"/>
              </a:lnSpc>
              <a:defRPr/>
            </a:pPr>
            <a:r>
              <a:rPr lang="ja-JP" altLang="en-US" dirty="0">
                <a:latin typeface="+mn-ea"/>
              </a:rPr>
              <a:t>このような特徴を持つ救急患者の診療では迅速かつ簡便で要点を押さえた系統的アプローチが必要と考えます。　</a:t>
            </a:r>
            <a:endParaRPr lang="en-US" altLang="ja-JP" dirty="0">
              <a:latin typeface="+mn-ea"/>
            </a:endParaRPr>
          </a:p>
          <a:p>
            <a:pPr eaLnBrk="1" hangingPunct="1">
              <a:lnSpc>
                <a:spcPct val="150000"/>
              </a:lnSpc>
              <a:defRPr/>
            </a:pPr>
            <a:r>
              <a:rPr lang="ja-JP" altLang="en-US" dirty="0">
                <a:latin typeface="+mn-ea"/>
              </a:rPr>
              <a:t>① 視診や病歴聴取、触診、ならびに聴診による患者全体の印象・所見からの評価</a:t>
            </a:r>
          </a:p>
          <a:p>
            <a:pPr eaLnBrk="1" hangingPunct="1">
              <a:lnSpc>
                <a:spcPct val="150000"/>
              </a:lnSpc>
              <a:defRPr/>
            </a:pPr>
            <a:r>
              <a:rPr lang="ja-JP" altLang="en-US" dirty="0">
                <a:latin typeface="+mn-ea"/>
              </a:rPr>
              <a:t>② </a:t>
            </a:r>
            <a:r>
              <a:rPr lang="en-US" altLang="ja-JP" dirty="0">
                <a:latin typeface="+mn-ea"/>
              </a:rPr>
              <a:t>ABCD</a:t>
            </a:r>
            <a:r>
              <a:rPr lang="ja-JP" altLang="en-US" dirty="0">
                <a:latin typeface="+mn-ea"/>
              </a:rPr>
              <a:t>に代表されるバイタルサインをはじめとした客観的な患者情報に基づく評価と対応</a:t>
            </a:r>
          </a:p>
          <a:p>
            <a:pPr eaLnBrk="1" hangingPunct="1">
              <a:lnSpc>
                <a:spcPct val="150000"/>
              </a:lnSpc>
              <a:defRPr/>
            </a:pPr>
            <a:r>
              <a:rPr lang="ja-JP" altLang="en-US" dirty="0">
                <a:latin typeface="+mn-ea"/>
              </a:rPr>
              <a:t>が役に立つと考えます。</a:t>
            </a:r>
          </a:p>
          <a:p>
            <a:pPr eaLnBrk="1" hangingPunct="1">
              <a:defRPr/>
            </a:pPr>
            <a:endParaRPr lang="ja-JP" altLang="en-US" dirty="0"/>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F1C5051-5A79-4DA0-AE90-DB47976AA7B0}" type="slidenum">
              <a:rPr lang="ja-JP" altLang="en-US" smtClean="0">
                <a:latin typeface="Arial" panose="020B0604020202020204" pitchFamily="34" charset="0"/>
              </a:rPr>
              <a:pPr>
                <a:spcBef>
                  <a:spcPct val="0"/>
                </a:spcBef>
              </a:pPr>
              <a:t>42</a:t>
            </a:fld>
            <a:endParaRPr lang="ja-JP" altLang="en-US">
              <a:latin typeface="Arial" panose="020B0604020202020204" pitchFamily="34" charset="0"/>
            </a:endParaRPr>
          </a:p>
        </p:txBody>
      </p:sp>
    </p:spTree>
    <p:extLst>
      <p:ext uri="{BB962C8B-B14F-4D97-AF65-F5344CB8AC3E}">
        <p14:creationId xmlns:p14="http://schemas.microsoft.com/office/powerpoint/2010/main" val="2656208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a:t>説明例：</a:t>
            </a:r>
            <a:endParaRPr kumimoji="1" lang="en-US" altLang="ja-JP" dirty="0"/>
          </a:p>
          <a:p>
            <a:r>
              <a:rPr kumimoji="1" lang="ja-JP" altLang="en-US" dirty="0"/>
              <a:t>先生方が普段からされている診療を、初期</a:t>
            </a:r>
            <a:r>
              <a:rPr kumimoji="1" lang="en-US" altLang="ja-JP" dirty="0"/>
              <a:t>ABCD</a:t>
            </a:r>
            <a:r>
              <a:rPr kumimoji="1" lang="ja-JP" altLang="en-US" dirty="0"/>
              <a:t>評価と二次</a:t>
            </a:r>
            <a:r>
              <a:rPr kumimoji="1" lang="en-US" altLang="ja-JP" dirty="0"/>
              <a:t>ABCD</a:t>
            </a:r>
            <a:r>
              <a:rPr kumimoji="1" lang="ja-JP" altLang="en-US" dirty="0"/>
              <a:t>評価に分けてあえて文字にしてみます。</a:t>
            </a:r>
            <a:endParaRPr kumimoji="1" lang="en-US" altLang="ja-JP" dirty="0"/>
          </a:p>
          <a:p>
            <a:r>
              <a:rPr kumimoji="1" lang="ja-JP" altLang="en-US" dirty="0"/>
              <a:t>最初に、第一印象・視診で重症かな、やばいかなと感じています。すぐさまにいろいろなことを考えて対応されていることと思いますが、会話が可能であれば、</a:t>
            </a:r>
            <a:r>
              <a:rPr kumimoji="1" lang="en-US" altLang="ja-JP" dirty="0"/>
              <a:t>A</a:t>
            </a:r>
            <a:r>
              <a:rPr kumimoji="1" lang="ja-JP" altLang="en-US" dirty="0"/>
              <a:t>：気道は開通しています。</a:t>
            </a:r>
            <a:endParaRPr kumimoji="1" lang="en-US" altLang="ja-JP" dirty="0"/>
          </a:p>
          <a:p>
            <a:r>
              <a:rPr kumimoji="1" lang="ja-JP" altLang="en-US" dirty="0"/>
              <a:t>同時に、</a:t>
            </a:r>
            <a:r>
              <a:rPr kumimoji="1" lang="en-US" altLang="ja-JP" dirty="0"/>
              <a:t>B</a:t>
            </a:r>
            <a:r>
              <a:rPr kumimoji="1" lang="ja-JP" altLang="en-US" dirty="0"/>
              <a:t>：呼吸の状態を診て、とう骨動脈の脈拍や冷汗を感じて</a:t>
            </a:r>
            <a:r>
              <a:rPr kumimoji="1" lang="en-US" altLang="ja-JP" dirty="0"/>
              <a:t>C</a:t>
            </a:r>
            <a:r>
              <a:rPr kumimoji="1" lang="ja-JP" altLang="en-US" dirty="0"/>
              <a:t>：循環をチェックしています。</a:t>
            </a:r>
            <a:endParaRPr kumimoji="1" lang="en-US" altLang="ja-JP" dirty="0"/>
          </a:p>
          <a:p>
            <a:r>
              <a:rPr kumimoji="1" lang="ja-JP" altLang="en-US" dirty="0"/>
              <a:t>そして、重症であれば、病体が急変する前に、酸素投与、静脈路確保、モニタ装着、輸液などで対応するわけです。</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43</a:t>
            </a:fld>
            <a:endParaRPr lang="ja-JP" altLang="en-US"/>
          </a:p>
        </p:txBody>
      </p:sp>
    </p:spTree>
    <p:extLst>
      <p:ext uri="{BB962C8B-B14F-4D97-AF65-F5344CB8AC3E}">
        <p14:creationId xmlns:p14="http://schemas.microsoft.com/office/powerpoint/2010/main" val="2661910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a:t>説明例：</a:t>
            </a:r>
            <a:endParaRPr kumimoji="1" lang="en-US" altLang="ja-JP" dirty="0"/>
          </a:p>
          <a:p>
            <a:r>
              <a:rPr kumimoji="1" lang="ja-JP" altLang="en-US" dirty="0"/>
              <a:t>初期</a:t>
            </a:r>
            <a:r>
              <a:rPr kumimoji="1" lang="en-US" altLang="ja-JP" dirty="0"/>
              <a:t>ABCD</a:t>
            </a:r>
            <a:r>
              <a:rPr kumimoji="1" lang="ja-JP" altLang="en-US" dirty="0"/>
              <a:t>評価の後に、モニタを用いた二次</a:t>
            </a:r>
            <a:r>
              <a:rPr kumimoji="1" lang="en-US" altLang="ja-JP" dirty="0"/>
              <a:t>ABC</a:t>
            </a:r>
            <a:r>
              <a:rPr kumimoji="1" lang="ja-JP" altLang="en-US" dirty="0"/>
              <a:t>評価を行い、</a:t>
            </a:r>
            <a:r>
              <a:rPr lang="ja-JP" altLang="en-US" sz="1200" kern="0" dirty="0">
                <a:latin typeface="+mn-ea"/>
                <a:ea typeface="+mn-ea"/>
              </a:rPr>
              <a:t>体温、血圧、心拍数、呼吸数などのバイタルサイン</a:t>
            </a:r>
            <a:r>
              <a:rPr kumimoji="1" lang="ja-JP" altLang="en-US" dirty="0"/>
              <a:t>を確認して、</a:t>
            </a:r>
            <a:r>
              <a:rPr kumimoji="1" lang="en-US" altLang="ja-JP" dirty="0"/>
              <a:t>D</a:t>
            </a:r>
            <a:r>
              <a:rPr kumimoji="1" lang="ja-JP" altLang="en-US" dirty="0"/>
              <a:t>：鑑別診断を行います。</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44</a:t>
            </a:fld>
            <a:endParaRPr lang="ja-JP" altLang="en-US"/>
          </a:p>
        </p:txBody>
      </p:sp>
    </p:spTree>
    <p:extLst>
      <p:ext uri="{BB962C8B-B14F-4D97-AF65-F5344CB8AC3E}">
        <p14:creationId xmlns:p14="http://schemas.microsoft.com/office/powerpoint/2010/main" val="1352631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BB6DA890-9224-4185-8E97-6209061806C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a:extLst>
              <a:ext uri="{FF2B5EF4-FFF2-40B4-BE49-F238E27FC236}">
                <a16:creationId xmlns:a16="http://schemas.microsoft.com/office/drawing/2014/main" id="{49FAC7EF-EA7F-415F-9A10-D0DAF1340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説明例：</a:t>
            </a:r>
            <a:endParaRPr lang="en-US" altLang="ja-JP"/>
          </a:p>
          <a:p>
            <a:pPr eaLnBrk="1" hangingPunct="1"/>
            <a:r>
              <a:rPr lang="ja-JP" altLang="en-US"/>
              <a:t>系統的なアプローチにおける</a:t>
            </a:r>
            <a:r>
              <a:rPr lang="en-US" altLang="ja-JP"/>
              <a:t>5</a:t>
            </a:r>
            <a:r>
              <a:rPr lang="ja-JP" altLang="en-US"/>
              <a:t>つのキーワードは</a:t>
            </a:r>
            <a:endParaRPr lang="en-US" altLang="ja-JP"/>
          </a:p>
          <a:p>
            <a:pPr eaLnBrk="1" hangingPunct="1"/>
            <a:r>
              <a:rPr lang="ja-JP" altLang="en-US"/>
              <a:t>①　初期</a:t>
            </a:r>
            <a:r>
              <a:rPr lang="en-US" altLang="ja-JP"/>
              <a:t>ABCD</a:t>
            </a:r>
            <a:r>
              <a:rPr lang="ja-JP" altLang="en-US"/>
              <a:t>評価：　視診や病歴聴取、触診、ならびに聴診による患者全体の印象・所見からの評価</a:t>
            </a:r>
          </a:p>
          <a:p>
            <a:pPr eaLnBrk="1" hangingPunct="1"/>
            <a:r>
              <a:rPr lang="ja-JP" altLang="en-US"/>
              <a:t>②　二次</a:t>
            </a:r>
            <a:r>
              <a:rPr lang="en-US" altLang="ja-JP"/>
              <a:t>ABCD</a:t>
            </a:r>
            <a:r>
              <a:rPr lang="ja-JP" altLang="en-US"/>
              <a:t>評価：　客観的な患者情報に基づく評価と対応</a:t>
            </a:r>
          </a:p>
          <a:p>
            <a:pPr eaLnBrk="1" hangingPunct="1"/>
            <a:r>
              <a:rPr lang="ja-JP" altLang="en-US"/>
              <a:t>③　酸素・静脈路確保・モニタ（</a:t>
            </a:r>
            <a:r>
              <a:rPr lang="en-US" altLang="ja-JP"/>
              <a:t>O2-IV-Monitor</a:t>
            </a:r>
            <a:r>
              <a:rPr lang="ja-JP" altLang="en-US"/>
              <a:t>）</a:t>
            </a:r>
          </a:p>
          <a:p>
            <a:pPr eaLnBrk="1" hangingPunct="1"/>
            <a:r>
              <a:rPr lang="ja-JP" altLang="en-US"/>
              <a:t>④　バイタルサイン</a:t>
            </a:r>
          </a:p>
          <a:p>
            <a:pPr eaLnBrk="1" hangingPunct="1"/>
            <a:r>
              <a:rPr lang="ja-JP" altLang="en-US"/>
              <a:t>⑤　簡潔な病歴聴取 （</a:t>
            </a:r>
            <a:r>
              <a:rPr lang="en-US" altLang="ja-JP"/>
              <a:t>SAMPLE history</a:t>
            </a:r>
            <a:r>
              <a:rPr lang="ja-JP" altLang="en-US"/>
              <a:t>）</a:t>
            </a:r>
          </a:p>
          <a:p>
            <a:pPr eaLnBrk="1" hangingPunct="1"/>
            <a:r>
              <a:rPr lang="ja-JP" altLang="en-US"/>
              <a:t>にまとめることができます。</a:t>
            </a:r>
          </a:p>
        </p:txBody>
      </p:sp>
      <p:sp>
        <p:nvSpPr>
          <p:cNvPr id="26628" name="スライド番号プレースホルダ 3">
            <a:extLst>
              <a:ext uri="{FF2B5EF4-FFF2-40B4-BE49-F238E27FC236}">
                <a16:creationId xmlns:a16="http://schemas.microsoft.com/office/drawing/2014/main" id="{E3011390-9E4B-4681-B6FC-15A050E9E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D2C7341-D49E-4B14-BC0F-12B6474D1C2A}" type="slidenum">
              <a:rPr lang="ja-JP" altLang="en-US" smtClean="0">
                <a:latin typeface="Arial" panose="020B0604020202020204" pitchFamily="34" charset="0"/>
              </a:rPr>
              <a:pPr>
                <a:spcBef>
                  <a:spcPct val="0"/>
                </a:spcBef>
              </a:pPr>
              <a:t>45</a:t>
            </a:fld>
            <a:endParaRPr lang="ja-JP" altLang="en-US">
              <a:latin typeface="Arial" panose="020B0604020202020204" pitchFamily="34" charset="0"/>
            </a:endParaRPr>
          </a:p>
        </p:txBody>
      </p:sp>
    </p:spTree>
    <p:extLst>
      <p:ext uri="{BB962C8B-B14F-4D97-AF65-F5344CB8AC3E}">
        <p14:creationId xmlns:p14="http://schemas.microsoft.com/office/powerpoint/2010/main" val="296717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4</a:t>
            </a:fld>
            <a:endParaRPr lang="ja-JP" altLang="en-US"/>
          </a:p>
        </p:txBody>
      </p:sp>
    </p:spTree>
    <p:extLst>
      <p:ext uri="{BB962C8B-B14F-4D97-AF65-F5344CB8AC3E}">
        <p14:creationId xmlns:p14="http://schemas.microsoft.com/office/powerpoint/2010/main" val="1235850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説明例：</a:t>
            </a:r>
            <a:endParaRPr lang="en-US" altLang="ja-JP"/>
          </a:p>
          <a:p>
            <a:pPr eaLnBrk="1" hangingPunct="1">
              <a:spcBef>
                <a:spcPct val="0"/>
              </a:spcBef>
            </a:pPr>
            <a:r>
              <a:rPr lang="ja-JP" altLang="en-US"/>
              <a:t>重症患者に対する救急診療では、ごく短時間に初期</a:t>
            </a:r>
            <a:r>
              <a:rPr lang="en-US" altLang="ja-JP"/>
              <a:t>ABCD</a:t>
            </a:r>
            <a:r>
              <a:rPr lang="ja-JP" altLang="en-US"/>
              <a:t>評価と二次</a:t>
            </a:r>
            <a:r>
              <a:rPr lang="en-US" altLang="ja-JP"/>
              <a:t>ABCD</a:t>
            </a:r>
            <a:r>
              <a:rPr lang="ja-JP" altLang="en-US"/>
              <a:t>評価とを行い、</a:t>
            </a:r>
            <a:endParaRPr lang="en-US" altLang="ja-JP"/>
          </a:p>
          <a:p>
            <a:pPr eaLnBrk="1" hangingPunct="1">
              <a:spcBef>
                <a:spcPct val="0"/>
              </a:spcBef>
            </a:pPr>
            <a:r>
              <a:rPr lang="ja-JP" altLang="en-US"/>
              <a:t>気道と呼吸状態の評価に応じた処置の開始、</a:t>
            </a:r>
            <a:endParaRPr lang="en-US" altLang="ja-JP"/>
          </a:p>
          <a:p>
            <a:pPr eaLnBrk="1" hangingPunct="1">
              <a:spcBef>
                <a:spcPct val="0"/>
              </a:spcBef>
            </a:pPr>
            <a:r>
              <a:rPr lang="ja-JP" altLang="en-US"/>
              <a:t>循環状態の評価に応じた処置を開始して、</a:t>
            </a:r>
            <a:endParaRPr lang="en-US" altLang="ja-JP"/>
          </a:p>
          <a:p>
            <a:pPr eaLnBrk="1" hangingPunct="1">
              <a:spcBef>
                <a:spcPct val="0"/>
              </a:spcBef>
            </a:pPr>
            <a:r>
              <a:rPr lang="ja-JP" altLang="en-US"/>
              <a:t>鑑別診断をしながら、専門医へ引き継ぎます。</a:t>
            </a:r>
          </a:p>
          <a:p>
            <a:pPr eaLnBrk="1" hangingPunct="1">
              <a:spcBef>
                <a:spcPct val="0"/>
              </a:spcBef>
            </a:pPr>
            <a:endParaRPr lang="ja-JP" altLang="en-US"/>
          </a:p>
          <a:p>
            <a:pPr eaLnBrk="1" hangingPunct="1">
              <a:spcBef>
                <a:spcPct val="0"/>
              </a:spcBef>
            </a:pPr>
            <a:endParaRPr lang="ja-JP" altLang="en-US"/>
          </a:p>
        </p:txBody>
      </p:sp>
      <p:sp>
        <p:nvSpPr>
          <p:cNvPr id="28676" name="スライド番号プレースホル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CAEA2CF-D130-46F4-A440-0CE6DB53B370}" type="slidenum">
              <a:rPr lang="ja-JP" altLang="en-US"/>
              <a:pPr algn="r" eaLnBrk="1" hangingPunct="1">
                <a:spcBef>
                  <a:spcPct val="0"/>
                </a:spcBef>
              </a:pPr>
              <a:t>46</a:t>
            </a:fld>
            <a:endParaRPr lang="ja-JP" altLang="en-US"/>
          </a:p>
        </p:txBody>
      </p:sp>
    </p:spTree>
    <p:extLst>
      <p:ext uri="{BB962C8B-B14F-4D97-AF65-F5344CB8AC3E}">
        <p14:creationId xmlns:p14="http://schemas.microsoft.com/office/powerpoint/2010/main" val="4068374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eaLnBrk="1" hangingPunct="1">
              <a:defRPr/>
            </a:pPr>
            <a:r>
              <a:rPr lang="ja-JP" altLang="en-US" dirty="0"/>
              <a:t>説明例：</a:t>
            </a:r>
            <a:endParaRPr lang="en-US" altLang="ja-JP" dirty="0"/>
          </a:p>
          <a:p>
            <a:pPr eaLnBrk="1" hangingPunct="1">
              <a:lnSpc>
                <a:spcPct val="150000"/>
              </a:lnSpc>
              <a:defRPr/>
            </a:pPr>
            <a:r>
              <a:rPr lang="en-US" altLang="ja-JP" dirty="0">
                <a:latin typeface="+mn-ea"/>
              </a:rPr>
              <a:t>JMECC</a:t>
            </a:r>
            <a:r>
              <a:rPr lang="ja-JP" altLang="en-US" dirty="0">
                <a:latin typeface="+mn-ea"/>
              </a:rPr>
              <a:t>受講後には、緊急を要する急病に対して、第一印象を含めて、初期評価、二次評価を用いた系統的アプローチを基に、適切な（鑑別）診断と初期治療ができるようになり、</a:t>
            </a:r>
            <a:endParaRPr lang="en-US" altLang="ja-JP" dirty="0">
              <a:latin typeface="+mn-ea"/>
            </a:endParaRPr>
          </a:p>
          <a:p>
            <a:pPr eaLnBrk="1" hangingPunct="1">
              <a:lnSpc>
                <a:spcPct val="150000"/>
              </a:lnSpc>
              <a:defRPr/>
            </a:pPr>
            <a:r>
              <a:rPr lang="ja-JP" altLang="en-US" dirty="0">
                <a:latin typeface="+mn-ea"/>
              </a:rPr>
              <a:t>予期せぬ心停止に対しても、迅速かつ適切な一次および二次救命処置もできるようになります。</a:t>
            </a:r>
            <a:endParaRPr lang="en-US" altLang="ja-JP" dirty="0">
              <a:latin typeface="+mn-ea"/>
            </a:endParaRPr>
          </a:p>
          <a:p>
            <a:pPr eaLnBrk="1" hangingPunct="1">
              <a:lnSpc>
                <a:spcPct val="150000"/>
              </a:lnSpc>
              <a:defRPr/>
            </a:pPr>
            <a:r>
              <a:rPr lang="ja-JP" altLang="en-US" dirty="0">
                <a:latin typeface="+mn-ea"/>
              </a:rPr>
              <a:t>それでは、各ブースに移動して、早速実習してみましょう。</a:t>
            </a:r>
          </a:p>
          <a:p>
            <a:pPr eaLnBrk="1" hangingPunct="1">
              <a:defRPr/>
            </a:pPr>
            <a:endParaRPr lang="ja-JP" altLang="en-US" dirty="0"/>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39A2C5F-A32A-4E0E-95FC-5B4C0CD53300}" type="slidenum">
              <a:rPr lang="ja-JP" altLang="en-US" smtClean="0">
                <a:latin typeface="Arial" panose="020B0604020202020204" pitchFamily="34" charset="0"/>
              </a:rPr>
              <a:pPr>
                <a:spcBef>
                  <a:spcPct val="0"/>
                </a:spcBef>
              </a:pPr>
              <a:t>59</a:t>
            </a:fld>
            <a:endParaRPr lang="ja-JP" altLang="en-US">
              <a:latin typeface="Arial" panose="020B0604020202020204" pitchFamily="34" charset="0"/>
            </a:endParaRPr>
          </a:p>
        </p:txBody>
      </p:sp>
    </p:spTree>
    <p:extLst>
      <p:ext uri="{BB962C8B-B14F-4D97-AF65-F5344CB8AC3E}">
        <p14:creationId xmlns:p14="http://schemas.microsoft.com/office/powerpoint/2010/main" val="1033052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a:t>説明例：それでは「ケース、シナリオのディスカッションとロールプレイ」のプログラムになります。</a:t>
            </a:r>
            <a:endParaRPr kumimoji="1" lang="en-US" altLang="ja-JP" dirty="0"/>
          </a:p>
          <a:p>
            <a:r>
              <a:rPr kumimoji="1" lang="ja-JP" altLang="en-US" dirty="0"/>
              <a:t>各自、ブースへ移動してください。</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60</a:t>
            </a:fld>
            <a:endParaRPr lang="ja-JP" altLang="en-US"/>
          </a:p>
        </p:txBody>
      </p:sp>
    </p:spTree>
    <p:extLst>
      <p:ext uri="{BB962C8B-B14F-4D97-AF65-F5344CB8AC3E}">
        <p14:creationId xmlns:p14="http://schemas.microsoft.com/office/powerpoint/2010/main" val="2793449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61</a:t>
            </a:fld>
            <a:endParaRPr lang="ja-JP" altLang="en-US" dirty="0"/>
          </a:p>
        </p:txBody>
      </p:sp>
    </p:spTree>
    <p:extLst>
      <p:ext uri="{BB962C8B-B14F-4D97-AF65-F5344CB8AC3E}">
        <p14:creationId xmlns:p14="http://schemas.microsoft.com/office/powerpoint/2010/main" val="3340721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BF00E7-2F77-4F53-99DE-02071B915BE8}" type="slidenum">
              <a:rPr lang="ja-JP" altLang="en-US" smtClean="0"/>
              <a:pPr>
                <a:defRPr/>
              </a:pPr>
              <a:t>66</a:t>
            </a:fld>
            <a:endParaRPr lang="ja-JP" altLang="en-US"/>
          </a:p>
        </p:txBody>
      </p:sp>
    </p:spTree>
    <p:extLst>
      <p:ext uri="{BB962C8B-B14F-4D97-AF65-F5344CB8AC3E}">
        <p14:creationId xmlns:p14="http://schemas.microsoft.com/office/powerpoint/2010/main" val="1648657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70</a:t>
            </a:fld>
            <a:endParaRPr lang="ja-JP" altLang="en-US" dirty="0"/>
          </a:p>
        </p:txBody>
      </p:sp>
    </p:spTree>
    <p:extLst>
      <p:ext uri="{BB962C8B-B14F-4D97-AF65-F5344CB8AC3E}">
        <p14:creationId xmlns:p14="http://schemas.microsoft.com/office/powerpoint/2010/main" val="64886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marL="342900" indent="-342900" eaLnBrk="1" hangingPunct="1">
              <a:spcBef>
                <a:spcPct val="20000"/>
              </a:spcBef>
              <a:buFont typeface="Wingdings" pitchFamily="2" charset="2"/>
              <a:buNone/>
              <a:defRPr/>
            </a:pPr>
            <a:r>
              <a:rPr lang="ja-JP" altLang="en-US" dirty="0"/>
              <a:t>説明例：</a:t>
            </a:r>
            <a:endParaRPr lang="en-US" altLang="ja-JP" dirty="0"/>
          </a:p>
          <a:p>
            <a:pPr eaLnBrk="1" hangingPunct="1">
              <a:lnSpc>
                <a:spcPct val="130000"/>
              </a:lnSpc>
              <a:buFont typeface="Wingdings" pitchFamily="2" charset="2"/>
              <a:buNone/>
              <a:defRPr/>
            </a:pPr>
            <a:r>
              <a:rPr lang="ja-JP" altLang="en-US" dirty="0"/>
              <a:t>日本救急医学会認定</a:t>
            </a:r>
            <a:r>
              <a:rPr lang="en-US" altLang="ja-JP" dirty="0"/>
              <a:t>ICLS</a:t>
            </a:r>
            <a:r>
              <a:rPr lang="ja-JP" altLang="en-US" dirty="0"/>
              <a:t>講習会は「</a:t>
            </a:r>
            <a:r>
              <a:rPr lang="ja-JP" altLang="en-US" kern="0" dirty="0">
                <a:solidFill>
                  <a:srgbClr val="0000FF"/>
                </a:solidFill>
              </a:rPr>
              <a:t>突然の</a:t>
            </a:r>
            <a:r>
              <a:rPr lang="ja-JP" altLang="en-US" kern="0" dirty="0">
                <a:solidFill>
                  <a:schemeClr val="hlink"/>
                </a:solidFill>
              </a:rPr>
              <a:t>心停止に対する最初の10分間のチーム蘇生</a:t>
            </a:r>
            <a:r>
              <a:rPr lang="ja-JP" altLang="en-US" kern="0" dirty="0">
                <a:solidFill>
                  <a:srgbClr val="0000FF"/>
                </a:solidFill>
              </a:rPr>
              <a:t>ができる。」ことが目的の講習会です。</a:t>
            </a:r>
            <a:endParaRPr lang="en-US" altLang="ja-JP" kern="0" dirty="0">
              <a:solidFill>
                <a:srgbClr val="0000FF"/>
              </a:solidFill>
            </a:endParaRPr>
          </a:p>
          <a:p>
            <a:pPr eaLnBrk="1" hangingPunct="1">
              <a:lnSpc>
                <a:spcPct val="130000"/>
              </a:lnSpc>
              <a:buFont typeface="Wingdings" pitchFamily="2" charset="2"/>
              <a:buNone/>
              <a:defRPr/>
            </a:pPr>
            <a:r>
              <a:rPr lang="ja-JP" altLang="en-US" kern="0" dirty="0">
                <a:solidFill>
                  <a:srgbClr val="0000FF"/>
                </a:solidFill>
              </a:rPr>
              <a:t>日本内科学会認定</a:t>
            </a:r>
            <a:r>
              <a:rPr lang="en-US" altLang="ja-JP" kern="0" dirty="0">
                <a:solidFill>
                  <a:srgbClr val="0000FF"/>
                </a:solidFill>
              </a:rPr>
              <a:t>JMECC</a:t>
            </a:r>
            <a:r>
              <a:rPr lang="ja-JP" altLang="en-US" kern="0" dirty="0">
                <a:solidFill>
                  <a:srgbClr val="0000FF"/>
                </a:solidFill>
              </a:rPr>
              <a:t>は、これ</a:t>
            </a:r>
            <a:r>
              <a:rPr lang="ja-JP" altLang="en-US" dirty="0"/>
              <a:t>に加えて、「</a:t>
            </a:r>
            <a:r>
              <a:rPr lang="ja-JP" altLang="en-US" dirty="0">
                <a:solidFill>
                  <a:srgbClr val="0000FF"/>
                </a:solidFill>
              </a:rPr>
              <a:t>日常臨床で遭遇する予期せぬ容態悪化に対応する能力を実践型教育によって習得する</a:t>
            </a:r>
            <a:r>
              <a:rPr lang="ja-JP" altLang="ja-JP" dirty="0">
                <a:solidFill>
                  <a:srgbClr val="0000FF"/>
                </a:solidFill>
              </a:rPr>
              <a:t>。</a:t>
            </a:r>
            <a:r>
              <a:rPr lang="ja-JP" altLang="en-US" dirty="0">
                <a:solidFill>
                  <a:srgbClr val="0000FF"/>
                </a:solidFill>
              </a:rPr>
              <a:t>」ための実践型教育講習会です。</a:t>
            </a:r>
            <a:endParaRPr lang="en-US" altLang="ja-JP" dirty="0">
              <a:solidFill>
                <a:srgbClr val="0000FF"/>
              </a:solidFill>
            </a:endParaRPr>
          </a:p>
          <a:p>
            <a:pPr eaLnBrk="1" hangingPunct="1">
              <a:lnSpc>
                <a:spcPct val="130000"/>
              </a:lnSpc>
              <a:buFont typeface="Wingdings" pitchFamily="2" charset="2"/>
              <a:buNone/>
              <a:defRPr/>
            </a:pPr>
            <a:r>
              <a:rPr lang="en-US" altLang="ja-JP" dirty="0">
                <a:solidFill>
                  <a:srgbClr val="0000FF"/>
                </a:solidFill>
              </a:rPr>
              <a:t>JMECC</a:t>
            </a:r>
            <a:r>
              <a:rPr lang="ja-JP" altLang="en-US" dirty="0">
                <a:solidFill>
                  <a:srgbClr val="0000FF"/>
                </a:solidFill>
              </a:rPr>
              <a:t>では、１日かけて心停止、緊急を要する急病、予期せぬ心停止に対する対応を</a:t>
            </a:r>
            <a:r>
              <a:rPr lang="en-US" altLang="ja-JP" dirty="0">
                <a:solidFill>
                  <a:srgbClr val="0000FF"/>
                </a:solidFill>
              </a:rPr>
              <a:t>off the job training</a:t>
            </a:r>
            <a:r>
              <a:rPr lang="ja-JP" altLang="en-US" dirty="0">
                <a:solidFill>
                  <a:srgbClr val="0000FF"/>
                </a:solidFill>
              </a:rPr>
              <a:t>として体験していただきます。</a:t>
            </a:r>
            <a:endParaRPr lang="en-US" altLang="ja-JP" dirty="0">
              <a:solidFill>
                <a:srgbClr val="0000FF"/>
              </a:solidFill>
            </a:endParaRPr>
          </a:p>
          <a:p>
            <a:pPr eaLnBrk="1" hangingPunct="1">
              <a:lnSpc>
                <a:spcPct val="130000"/>
              </a:lnSpc>
              <a:buFont typeface="Wingdings" pitchFamily="2" charset="2"/>
              <a:buNone/>
              <a:defRPr/>
            </a:pPr>
            <a:endParaRPr lang="en-US" altLang="ja-JP" dirty="0"/>
          </a:p>
          <a:p>
            <a:pPr eaLnBrk="1" hangingPunct="1">
              <a:lnSpc>
                <a:spcPct val="130000"/>
              </a:lnSpc>
              <a:buFont typeface="Wingdings" pitchFamily="2" charset="2"/>
              <a:buNone/>
              <a:defRPr/>
            </a:pPr>
            <a:r>
              <a:rPr lang="en-US" altLang="ja-JP" dirty="0"/>
              <a:t>JMECC</a:t>
            </a:r>
            <a:r>
              <a:rPr lang="ja-JP" altLang="en-US" dirty="0"/>
              <a:t>の成り立ちについては、日本内科学会内科救急診療指針</a:t>
            </a:r>
            <a:r>
              <a:rPr lang="en-US" altLang="ja-JP" dirty="0"/>
              <a:t>2016</a:t>
            </a:r>
            <a:r>
              <a:rPr lang="ja-JP" altLang="en-US" dirty="0"/>
              <a:t>に詳しく書かれていますので、後ほど読んでみてください。</a:t>
            </a:r>
            <a:endParaRPr lang="ja-JP" altLang="en-US" dirty="0">
              <a:solidFill>
                <a:srgbClr val="0000FF"/>
              </a:solidFill>
            </a:endParaRPr>
          </a:p>
          <a:p>
            <a:pPr marL="342900" indent="-342900" eaLnBrk="1" hangingPunct="1">
              <a:spcBef>
                <a:spcPct val="20000"/>
              </a:spcBef>
              <a:buFont typeface="Wingdings" pitchFamily="2" charset="2"/>
              <a:buNone/>
              <a:defRPr/>
            </a:pPr>
            <a:endParaRPr lang="ja-JP" altLang="en-US" dirty="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CF3176A-4F2F-4146-88A0-A9E662F456A0}" type="slidenum">
              <a:rPr lang="ja-JP" altLang="en-US" smtClean="0">
                <a:latin typeface="Arial" panose="020B0604020202020204" pitchFamily="34" charset="0"/>
              </a:rPr>
              <a:pPr>
                <a:spcBef>
                  <a:spcPct val="0"/>
                </a:spcBef>
              </a:pPr>
              <a:t>5</a:t>
            </a:fld>
            <a:endParaRPr lang="ja-JP" altLang="en-US">
              <a:latin typeface="Arial" panose="020B0604020202020204" pitchFamily="34" charset="0"/>
            </a:endParaRPr>
          </a:p>
        </p:txBody>
      </p:sp>
    </p:spTree>
    <p:extLst>
      <p:ext uri="{BB962C8B-B14F-4D97-AF65-F5344CB8AC3E}">
        <p14:creationId xmlns:p14="http://schemas.microsoft.com/office/powerpoint/2010/main" val="223508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6</a:t>
            </a:fld>
            <a:endParaRPr lang="ja-JP" altLang="en-US"/>
          </a:p>
        </p:txBody>
      </p:sp>
    </p:spTree>
    <p:extLst>
      <p:ext uri="{BB962C8B-B14F-4D97-AF65-F5344CB8AC3E}">
        <p14:creationId xmlns:p14="http://schemas.microsoft.com/office/powerpoint/2010/main" val="407268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7</a:t>
            </a:fld>
            <a:endParaRPr lang="ja-JP" altLang="en-US"/>
          </a:p>
        </p:txBody>
      </p:sp>
    </p:spTree>
    <p:extLst>
      <p:ext uri="{BB962C8B-B14F-4D97-AF65-F5344CB8AC3E}">
        <p14:creationId xmlns:p14="http://schemas.microsoft.com/office/powerpoint/2010/main" val="49600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8</a:t>
            </a:fld>
            <a:endParaRPr lang="ja-JP" altLang="en-US" dirty="0"/>
          </a:p>
        </p:txBody>
      </p:sp>
    </p:spTree>
    <p:extLst>
      <p:ext uri="{BB962C8B-B14F-4D97-AF65-F5344CB8AC3E}">
        <p14:creationId xmlns:p14="http://schemas.microsoft.com/office/powerpoint/2010/main" val="369046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D864ADE7-A73B-4992-AF5D-3E8D4FE95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a:extLst>
              <a:ext uri="{FF2B5EF4-FFF2-40B4-BE49-F238E27FC236}">
                <a16:creationId xmlns:a16="http://schemas.microsoft.com/office/drawing/2014/main" id="{EB6E5FE8-F633-4A3E-8586-E9548AB3D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p>
        </p:txBody>
      </p:sp>
      <p:sp>
        <p:nvSpPr>
          <p:cNvPr id="19460" name="スライド番号プレースホルダ 3">
            <a:extLst>
              <a:ext uri="{FF2B5EF4-FFF2-40B4-BE49-F238E27FC236}">
                <a16:creationId xmlns:a16="http://schemas.microsoft.com/office/drawing/2014/main" id="{51819B7F-B35F-4281-ABCC-A01984B7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69137DF-D5D4-47FA-8D45-36D2D649E57E}" type="slidenum">
              <a:rPr lang="ja-JP" altLang="en-US" smtClean="0">
                <a:latin typeface="Arial" panose="020B0604020202020204" pitchFamily="34" charset="0"/>
              </a:rPr>
              <a:pPr>
                <a:spcBef>
                  <a:spcPct val="0"/>
                </a:spcBef>
              </a:pPr>
              <a:t>9</a:t>
            </a:fld>
            <a:endParaRPr lang="ja-JP"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CAC7CD2-59A4-4008-87F7-D02BD0138B6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4FEE65-871B-4FC7-B472-8915BEC2E1CF}"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ECC3B4-6213-4C44-ADA4-F05CB66DFF0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2BFD5C-72BA-4A2F-8963-A0CEA806EDCE}"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0AD9F3-FCCD-4BED-82F6-99C81CC34C8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5E5E2D-413A-4998-AB23-591FD358743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F9121C8-A94F-4201-8159-6C156360133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0351C9-B660-4963-99BE-0C1DA8631D3C}"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32F4E91-E07B-4828-B208-F8A4A25CE77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E327D86-135D-4B30-AF3B-E3BC1B2A9AE7}"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242ED01-CF23-4C1F-BA93-39144F04A9E4}"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latin typeface="Arial" charset="0"/>
                <a:ea typeface="ＭＳ Ｐゴシック" pitchFamily="50" charset="-128"/>
              </a:defRPr>
            </a:lvl1pPr>
          </a:lstStyle>
          <a:p>
            <a:pPr>
              <a:defRPr/>
            </a:pPr>
            <a:fld id="{5575DE7F-2942-492F-AEF5-0372971F967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hlw.go.jp/stf/seisakunitsuite/bunya/0000188411_00037.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hyperlink" Target="file:///c:\users\jmecc-pc04\desktop\new_jmecc\file\html\scenario0\top.html"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3"/>
          <p:cNvSpPr txBox="1">
            <a:spLocks noChangeArrowheads="1"/>
          </p:cNvSpPr>
          <p:nvPr/>
        </p:nvSpPr>
        <p:spPr bwMode="auto">
          <a:xfrm>
            <a:off x="10269678" y="6550223"/>
            <a:ext cx="1922322" cy="307777"/>
          </a:xfrm>
          <a:prstGeom prst="rect">
            <a:avLst/>
          </a:prstGeom>
          <a:noFill/>
          <a:ln w="9525">
            <a:noFill/>
            <a:miter lim="800000"/>
            <a:headEnd/>
            <a:tailEnd/>
          </a:ln>
        </p:spPr>
        <p:txBody>
          <a:bodyPr wrap="none">
            <a:spAutoFit/>
          </a:bodyPr>
          <a:lstStyle/>
          <a:p>
            <a:pPr algn="ctr">
              <a:defRPr/>
            </a:pPr>
            <a:r>
              <a:rPr lang="en-US" altLang="ja-JP" sz="1400" b="0" dirty="0">
                <a:latin typeface="BIZ UDPゴシック" panose="020B0400000000000000" pitchFamily="50" charset="-128"/>
                <a:ea typeface="BIZ UDPゴシック" panose="020B0400000000000000" pitchFamily="50" charset="-128"/>
              </a:rPr>
              <a:t>G2020</a:t>
            </a:r>
            <a:r>
              <a:rPr lang="ja-JP" altLang="en-US" sz="1400" b="0" dirty="0">
                <a:latin typeface="BIZ UDPゴシック" panose="020B0400000000000000" pitchFamily="50" charset="-128"/>
                <a:ea typeface="BIZ UDPゴシック" panose="020B0400000000000000" pitchFamily="50" charset="-128"/>
              </a:rPr>
              <a:t>（</a:t>
            </a:r>
            <a:r>
              <a:rPr lang="en-US" altLang="ja-JP" sz="1400" b="0" dirty="0">
                <a:latin typeface="BIZ UDPゴシック" panose="020B0400000000000000" pitchFamily="50" charset="-128"/>
                <a:ea typeface="BIZ UDPゴシック" panose="020B0400000000000000" pitchFamily="50" charset="-128"/>
              </a:rPr>
              <a:t>ver.1.0.0</a:t>
            </a:r>
            <a:r>
              <a:rPr lang="ja-JP" altLang="en-US" sz="1400" b="0" dirty="0">
                <a:latin typeface="BIZ UDPゴシック" panose="020B0400000000000000" pitchFamily="50" charset="-128"/>
                <a:ea typeface="BIZ UDPゴシック" panose="020B0400000000000000" pitchFamily="50" charset="-128"/>
              </a:rPr>
              <a:t>）</a:t>
            </a:r>
            <a:endParaRPr lang="en-US" altLang="ja-JP" sz="1400" b="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103470" y="6176682"/>
            <a:ext cx="3980577" cy="461665"/>
          </a:xfrm>
          <a:prstGeom prst="rect">
            <a:avLst/>
          </a:prstGeom>
          <a:no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一般社団法人 日本内科学会</a:t>
            </a:r>
          </a:p>
        </p:txBody>
      </p:sp>
      <p:sp>
        <p:nvSpPr>
          <p:cNvPr id="8" name="テキスト ボックス 7"/>
          <p:cNvSpPr txBox="1"/>
          <p:nvPr/>
        </p:nvSpPr>
        <p:spPr>
          <a:xfrm>
            <a:off x="2092787" y="1477888"/>
            <a:ext cx="7901523" cy="584775"/>
          </a:xfrm>
          <a:prstGeom prst="rect">
            <a:avLst/>
          </a:prstGeom>
          <a:noFill/>
        </p:spPr>
        <p:txBody>
          <a:bodyPr wrap="none" rtlCol="0">
            <a:spAutoFit/>
          </a:bodyPr>
          <a:lstStyle/>
          <a:p>
            <a:pPr algn="ctr"/>
            <a:r>
              <a:rPr lang="ja-JP" altLang="en-US" sz="3200" dirty="0">
                <a:solidFill>
                  <a:srgbClr val="7030A0"/>
                </a:solidFill>
                <a:latin typeface="Times New Roman" pitchFamily="18" charset="0"/>
                <a:cs typeface="Times New Roman" pitchFamily="18" charset="0"/>
              </a:rPr>
              <a:t>（</a:t>
            </a:r>
            <a:r>
              <a:rPr lang="en-US" altLang="ja-JP" sz="3200" i="1" dirty="0">
                <a:solidFill>
                  <a:srgbClr val="7030A0"/>
                </a:solidFill>
                <a:latin typeface="Times New Roman" pitchFamily="18" charset="0"/>
                <a:cs typeface="Times New Roman" pitchFamily="18" charset="0"/>
              </a:rPr>
              <a:t>Japanese Medical Emergency Care Course</a:t>
            </a:r>
            <a:r>
              <a:rPr lang="ja-JP" altLang="en-US" sz="3200" dirty="0">
                <a:solidFill>
                  <a:srgbClr val="7030A0"/>
                </a:solidFill>
                <a:latin typeface="Times New Roman" pitchFamily="18" charset="0"/>
                <a:cs typeface="Times New Roman" pitchFamily="18" charset="0"/>
              </a:rPr>
              <a:t>）</a:t>
            </a:r>
          </a:p>
        </p:txBody>
      </p:sp>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3854322" y="2340950"/>
            <a:ext cx="4478871" cy="3557444"/>
          </a:xfrm>
          <a:prstGeom prst="rect">
            <a:avLst/>
          </a:prstGeom>
          <a:noFill/>
          <a:ln w="9525">
            <a:noFill/>
            <a:miter lim="800000"/>
            <a:headEnd/>
            <a:tailEnd/>
          </a:ln>
        </p:spPr>
      </p:pic>
      <p:sp>
        <p:nvSpPr>
          <p:cNvPr id="11" name="テキスト ボックス 10"/>
          <p:cNvSpPr txBox="1"/>
          <p:nvPr/>
        </p:nvSpPr>
        <p:spPr>
          <a:xfrm>
            <a:off x="1717684" y="685800"/>
            <a:ext cx="8651727" cy="1015663"/>
          </a:xfrm>
          <a:prstGeom prst="rect">
            <a:avLst/>
          </a:prstGeom>
          <a:noFill/>
        </p:spPr>
        <p:txBody>
          <a:bodyPr wrap="none" rtlCol="0">
            <a:spAutoFit/>
          </a:bodyPr>
          <a:lstStyle/>
          <a:p>
            <a:pPr algn="ctr"/>
            <a:r>
              <a:rPr lang="en-US" altLang="ja-JP" sz="6000" i="1" dirty="0">
                <a:solidFill>
                  <a:srgbClr val="7030A0"/>
                </a:solidFill>
                <a:latin typeface="Times New Roman" pitchFamily="18" charset="0"/>
                <a:cs typeface="Times New Roman" pitchFamily="18" charset="0"/>
              </a:rPr>
              <a:t>JMECC Instructor Course</a:t>
            </a:r>
            <a:endParaRPr lang="ja-JP" altLang="en-US" sz="6000" i="1" dirty="0">
              <a:solidFill>
                <a:srgbClr val="7030A0"/>
              </a:solidFill>
              <a:latin typeface="Times New Roman" pitchFamily="18" charset="0"/>
              <a:cs typeface="Times New Roman" pitchFamily="18" charset="0"/>
            </a:endParaRPr>
          </a:p>
        </p:txBody>
      </p:sp>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4279417431"/>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２．質の高い胸骨圧迫の組み合わせで正しいのはどれか．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場所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胸骨の上半分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速さ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---------- 90/</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深さ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---------- 7 cm</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中断時間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------ 12</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秒</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圧迫解除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完全にもとの位置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3" name="表 2">
            <a:extLst>
              <a:ext uri="{FF2B5EF4-FFF2-40B4-BE49-F238E27FC236}">
                <a16:creationId xmlns:a16="http://schemas.microsoft.com/office/drawing/2014/main" id="{000B0218-743D-2868-C159-C05394D68373}"/>
              </a:ext>
            </a:extLst>
          </p:cNvPr>
          <p:cNvGraphicFramePr>
            <a:graphicFrameLocks noGrp="1"/>
          </p:cNvGraphicFramePr>
          <p:nvPr>
            <p:extLst>
              <p:ext uri="{D42A27DB-BD31-4B8C-83A1-F6EECF244321}">
                <p14:modId xmlns:p14="http://schemas.microsoft.com/office/powerpoint/2010/main" val="1631049084"/>
              </p:ext>
            </p:extLst>
          </p:nvPr>
        </p:nvGraphicFramePr>
        <p:xfrm>
          <a:off x="3207273" y="5866625"/>
          <a:ext cx="7256999" cy="370840"/>
        </p:xfrm>
        <a:graphic>
          <a:graphicData uri="http://schemas.openxmlformats.org/drawingml/2006/table">
            <a:tbl>
              <a:tblPr firstRow="1" bandRow="1">
                <a:tableStyleId>{5C22544A-7EE6-4342-B048-85BDC9FD1C3A}</a:tableStyleId>
              </a:tblPr>
              <a:tblGrid>
                <a:gridCol w="72569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内科救急診療指針</a:t>
                      </a:r>
                      <a:r>
                        <a:rPr kumimoji="1" lang="en-US" altLang="ja-JP"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2022</a:t>
                      </a:r>
                      <a:r>
                        <a:rPr kumimoji="1" lang="ja-JP" altLang="en-US"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P.15</a:t>
                      </a:r>
                      <a:r>
                        <a:rPr kumimoji="1" lang="ja-JP" altLang="en-US"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改訂第</a:t>
                      </a:r>
                      <a:r>
                        <a:rPr kumimoji="1" lang="en-US" altLang="ja-JP"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5</a:t>
                      </a:r>
                      <a:r>
                        <a:rPr kumimoji="1" lang="ja-JP" altLang="en-US"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版</a:t>
                      </a:r>
                      <a:r>
                        <a:rPr kumimoji="1" lang="en-US" altLang="ja-JP"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ICLS</a:t>
                      </a:r>
                      <a:r>
                        <a:rPr kumimoji="1" lang="ja-JP" altLang="en-US"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コースガイドブック　</a:t>
                      </a:r>
                      <a:r>
                        <a:rPr kumimoji="1" lang="en-US" altLang="ja-JP" sz="1600" b="0" i="0" u="none" strike="noStrike" kern="1200" cap="none" spc="0" normalizeH="0" baseline="0" noProof="0" dirty="0">
                          <a:ln>
                            <a:solidFill>
                              <a:srgbClr val="0070C0"/>
                            </a:solid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P.52-57</a:t>
                      </a:r>
                      <a:endPar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5" name="表 4">
            <a:extLst>
              <a:ext uri="{FF2B5EF4-FFF2-40B4-BE49-F238E27FC236}">
                <a16:creationId xmlns:a16="http://schemas.microsoft.com/office/drawing/2014/main" id="{47122A77-D8B5-F1C1-3403-C20826E65A38}"/>
              </a:ext>
            </a:extLst>
          </p:cNvPr>
          <p:cNvGraphicFramePr>
            <a:graphicFrameLocks noGrp="1"/>
          </p:cNvGraphicFramePr>
          <p:nvPr>
            <p:extLst>
              <p:ext uri="{D42A27DB-BD31-4B8C-83A1-F6EECF244321}">
                <p14:modId xmlns:p14="http://schemas.microsoft.com/office/powerpoint/2010/main" val="1619349520"/>
              </p:ext>
            </p:extLst>
          </p:nvPr>
        </p:nvGraphicFramePr>
        <p:xfrm>
          <a:off x="1492061" y="3641585"/>
          <a:ext cx="9208280" cy="22250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36725419"/>
                    </a:ext>
                  </a:extLst>
                </a:gridCol>
                <a:gridCol w="9000000">
                  <a:extLst>
                    <a:ext uri="{9D8B030D-6E8A-4147-A177-3AD203B41FA5}">
                      <a16:colId xmlns:a16="http://schemas.microsoft.com/office/drawing/2014/main" val="1250980147"/>
                    </a:ext>
                  </a:extLst>
                </a:gridCol>
              </a:tblGrid>
              <a:tr h="370840">
                <a:tc gridSpan="2">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効果的な胸骨圧迫 </a:t>
                      </a:r>
                      <a:endParaRPr kumimoji="1" lang="en-US" altLang="ja-JP"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nchor="ctr">
                    <a:solidFill>
                      <a:srgbClr val="FFFFCC"/>
                    </a:solidFill>
                  </a:tcPr>
                </a:tc>
                <a:tc hMerge="1">
                  <a:txBody>
                    <a:bodyPr/>
                    <a:lstStyle/>
                    <a:p>
                      <a:pPr algn="l"/>
                      <a:endPar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①</a:t>
                      </a:r>
                    </a:p>
                  </a:txBody>
                  <a:tcPr anchor="ctr">
                    <a:solidFill>
                      <a:srgbClr val="FFFFEB"/>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胸の中央部 </a:t>
                      </a:r>
                      <a:r>
                        <a:rPr kumimoji="1" lang="en-US" altLang="ja-JP"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胸骨の下半分</a:t>
                      </a:r>
                      <a:r>
                        <a:rPr kumimoji="1" lang="en-US" altLang="ja-JP" sz="1600" b="1"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solidFill>
                      <a:srgbClr val="FFFFEB"/>
                    </a:solidFill>
                  </a:tcPr>
                </a:tc>
                <a:extLst>
                  <a:ext uri="{0D108BD9-81ED-4DB2-BD59-A6C34878D82A}">
                    <a16:rowId xmlns:a16="http://schemas.microsoft.com/office/drawing/2014/main" val="3015769566"/>
                  </a:ext>
                </a:extLst>
              </a:tr>
              <a:tr h="370840">
                <a:tc>
                  <a:txBody>
                    <a:bodyP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②</a:t>
                      </a:r>
                    </a:p>
                  </a:txBody>
                  <a:tcPr anchor="ctr">
                    <a:solidFill>
                      <a:srgbClr val="FFFFEB"/>
                    </a:solidFill>
                  </a:tcPr>
                </a:tc>
                <a:tc>
                  <a:txBody>
                    <a:bodyPr/>
                    <a:lstStyle/>
                    <a:p>
                      <a:pPr marL="0" indent="0" algn="just">
                        <a:buFont typeface="+mj-lt"/>
                        <a:buNone/>
                      </a:pP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強く </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約</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5cm</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で</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6cm</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を超えない</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 </a:t>
                      </a:r>
                    </a:p>
                  </a:txBody>
                  <a:tcPr anchor="ctr">
                    <a:solidFill>
                      <a:srgbClr val="FFFFEB"/>
                    </a:solidFill>
                  </a:tcPr>
                </a:tc>
                <a:extLst>
                  <a:ext uri="{0D108BD9-81ED-4DB2-BD59-A6C34878D82A}">
                    <a16:rowId xmlns:a16="http://schemas.microsoft.com/office/drawing/2014/main" val="829237041"/>
                  </a:ext>
                </a:extLst>
              </a:tr>
              <a:tr h="370840">
                <a:tc>
                  <a:txBody>
                    <a:bodyP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③</a:t>
                      </a:r>
                    </a:p>
                  </a:txBody>
                  <a:tcPr anchor="ctr">
                    <a:solidFill>
                      <a:srgbClr val="FFFFEB"/>
                    </a:solidFill>
                  </a:tcPr>
                </a:tc>
                <a:tc>
                  <a:txBody>
                    <a:bodyPr/>
                    <a:lstStyle/>
                    <a:p>
                      <a:pPr algn="l"/>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速く </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(100</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120</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回</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分</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FFFFEB"/>
                    </a:solidFill>
                  </a:tcPr>
                </a:tc>
                <a:extLst>
                  <a:ext uri="{0D108BD9-81ED-4DB2-BD59-A6C34878D82A}">
                    <a16:rowId xmlns:a16="http://schemas.microsoft.com/office/drawing/2014/main" val="3202435814"/>
                  </a:ext>
                </a:extLst>
              </a:tr>
              <a:tr h="370840">
                <a:tc>
                  <a:txBody>
                    <a:bodyP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④</a:t>
                      </a:r>
                    </a:p>
                  </a:txBody>
                  <a:tcPr anchor="ctr">
                    <a:solidFill>
                      <a:srgbClr val="FFFFEB"/>
                    </a:solidFill>
                  </a:tcPr>
                </a:tc>
                <a:tc>
                  <a:txBody>
                    <a:bodyPr/>
                    <a:lstStyle/>
                    <a:p>
                      <a:pPr algn="l"/>
                      <a:r>
                        <a:rPr kumimoji="1" lang="ja-JP" altLang="en-US" sz="1600" b="1" u="heavy" baseline="0" dirty="0">
                          <a:solidFill>
                            <a:schemeClr val="tx1"/>
                          </a:solidFill>
                          <a:uFill>
                            <a:solidFill>
                              <a:srgbClr val="FF0000"/>
                            </a:solidFill>
                          </a:uFill>
                          <a:latin typeface="UD デジタル 教科書体 NK-R" panose="02020400000000000000" pitchFamily="18" charset="-128"/>
                          <a:ea typeface="UD デジタル 教科書体 NK-R" panose="02020400000000000000" pitchFamily="18" charset="-128"/>
                        </a:rPr>
                        <a:t>圧迫解除は確実に</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：完全にもとの位置</a:t>
                      </a:r>
                    </a:p>
                  </a:txBody>
                  <a:tcPr anchor="ctr">
                    <a:solidFill>
                      <a:srgbClr val="FFFFEB"/>
                    </a:solidFill>
                  </a:tcPr>
                </a:tc>
                <a:extLst>
                  <a:ext uri="{0D108BD9-81ED-4DB2-BD59-A6C34878D82A}">
                    <a16:rowId xmlns:a16="http://schemas.microsoft.com/office/drawing/2014/main" val="2968435974"/>
                  </a:ext>
                </a:extLst>
              </a:tr>
              <a:tr h="370840">
                <a:tc>
                  <a:txBody>
                    <a:bodyPr/>
                    <a:lstStyle/>
                    <a:p>
                      <a:pPr algn="ct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⑤</a:t>
                      </a:r>
                    </a:p>
                  </a:txBody>
                  <a:tcPr anchor="ctr">
                    <a:solidFill>
                      <a:srgbClr val="FFFFEB"/>
                    </a:solidFill>
                  </a:tcPr>
                </a:tc>
                <a:tc>
                  <a:txBody>
                    <a:bodyPr/>
                    <a:lstStyle/>
                    <a:p>
                      <a:pPr algn="l"/>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中断時間は最小限 </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秒以内</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に</a:t>
                      </a:r>
                    </a:p>
                  </a:txBody>
                  <a:tcPr anchor="ctr">
                    <a:solidFill>
                      <a:srgbClr val="FFFFEB"/>
                    </a:solidFill>
                  </a:tcPr>
                </a:tc>
                <a:extLst>
                  <a:ext uri="{0D108BD9-81ED-4DB2-BD59-A6C34878D82A}">
                    <a16:rowId xmlns:a16="http://schemas.microsoft.com/office/drawing/2014/main" val="607490903"/>
                  </a:ext>
                </a:extLst>
              </a:tr>
            </a:tbl>
          </a:graphicData>
        </a:graphic>
      </p:graphicFrame>
      <p:graphicFrame>
        <p:nvGraphicFramePr>
          <p:cNvPr id="6" name="表 9">
            <a:extLst>
              <a:ext uri="{FF2B5EF4-FFF2-40B4-BE49-F238E27FC236}">
                <a16:creationId xmlns:a16="http://schemas.microsoft.com/office/drawing/2014/main" id="{7BF2745E-A06C-98B6-DCDB-25994C12BEAB}"/>
              </a:ext>
            </a:extLst>
          </p:cNvPr>
          <p:cNvGraphicFramePr>
            <a:graphicFrameLocks noGrp="1"/>
          </p:cNvGraphicFramePr>
          <p:nvPr>
            <p:extLst>
              <p:ext uri="{D42A27DB-BD31-4B8C-83A1-F6EECF244321}">
                <p14:modId xmlns:p14="http://schemas.microsoft.com/office/powerpoint/2010/main" val="457804888"/>
              </p:ext>
            </p:extLst>
          </p:nvPr>
        </p:nvGraphicFramePr>
        <p:xfrm>
          <a:off x="1505998" y="2957585"/>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e</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3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一次救命処置　</a:t>
                      </a:r>
                      <a:r>
                        <a:rPr kumimoji="1" lang="ja-JP" altLang="en-US" sz="3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質の高い心肺蘇生</a:t>
                      </a:r>
                    </a:p>
                  </a:txBody>
                  <a:tcPr anchor="ctr">
                    <a:noFill/>
                  </a:tcPr>
                </a:tc>
                <a:extLst>
                  <a:ext uri="{0D108BD9-81ED-4DB2-BD59-A6C34878D82A}">
                    <a16:rowId xmlns:a16="http://schemas.microsoft.com/office/drawing/2014/main" val="4076141729"/>
                  </a:ext>
                </a:extLst>
              </a:tr>
            </a:tbl>
          </a:graphicData>
        </a:graphic>
      </p:graphicFrame>
    </p:spTree>
    <p:extLst>
      <p:ext uri="{BB962C8B-B14F-4D97-AF65-F5344CB8AC3E}">
        <p14:creationId xmlns:p14="http://schemas.microsoft.com/office/powerpoint/2010/main" val="164386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３．</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AED</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について正しいのはどれか．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AED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が到着したら速やかに電源を入れる．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心電図解析中も絶え間ない胸骨圧迫を行う．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ショック後に速やかに呼吸と循環を確認する． </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ショックが指示されたら速やかに放電ボタンを押す．</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ショック適応なしの場合には速やかにパッドを剥がす</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9" name="表 2">
            <a:extLst>
              <a:ext uri="{FF2B5EF4-FFF2-40B4-BE49-F238E27FC236}">
                <a16:creationId xmlns:a16="http://schemas.microsoft.com/office/drawing/2014/main" id="{871C4D16-C70D-7750-B04E-80EAD6BB6D97}"/>
              </a:ext>
            </a:extLst>
          </p:cNvPr>
          <p:cNvGraphicFramePr>
            <a:graphicFrameLocks noGrp="1"/>
          </p:cNvGraphicFramePr>
          <p:nvPr>
            <p:extLst>
              <p:ext uri="{D42A27DB-BD31-4B8C-83A1-F6EECF244321}">
                <p14:modId xmlns:p14="http://schemas.microsoft.com/office/powerpoint/2010/main" val="765211991"/>
              </p:ext>
            </p:extLst>
          </p:nvPr>
        </p:nvGraphicFramePr>
        <p:xfrm>
          <a:off x="4347952" y="5519392"/>
          <a:ext cx="6324599" cy="370840"/>
        </p:xfrm>
        <a:graphic>
          <a:graphicData uri="http://schemas.openxmlformats.org/drawingml/2006/table">
            <a:tbl>
              <a:tblPr firstRow="1" bandRow="1">
                <a:tableStyleId>{5C22544A-7EE6-4342-B048-85BDC9FD1C3A}</a:tableStyleId>
              </a:tblPr>
              <a:tblGrid>
                <a:gridCol w="63245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P.60-64</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3" name="表 2">
            <a:extLst>
              <a:ext uri="{FF2B5EF4-FFF2-40B4-BE49-F238E27FC236}">
                <a16:creationId xmlns:a16="http://schemas.microsoft.com/office/drawing/2014/main" id="{85ED478D-3DC0-6C56-0806-2161F2EACB44}"/>
              </a:ext>
            </a:extLst>
          </p:cNvPr>
          <p:cNvGraphicFramePr>
            <a:graphicFrameLocks noGrp="1"/>
          </p:cNvGraphicFramePr>
          <p:nvPr>
            <p:extLst>
              <p:ext uri="{D42A27DB-BD31-4B8C-83A1-F6EECF244321}">
                <p14:modId xmlns:p14="http://schemas.microsoft.com/office/powerpoint/2010/main" val="3338245626"/>
              </p:ext>
            </p:extLst>
          </p:nvPr>
        </p:nvGraphicFramePr>
        <p:xfrm>
          <a:off x="1492062" y="3641585"/>
          <a:ext cx="9180490" cy="185420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ctr"/>
                      <a:r>
                        <a:rPr kumimoji="1" lang="ja-JP" altLang="en-US" b="0"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l"/>
                      <a:endPar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ysClr val="windowText" lastClr="000000"/>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en-US" altLang="ja-JP" sz="1600" b="0" dirty="0">
                          <a:solidFill>
                            <a:sysClr val="windowText" lastClr="000000"/>
                          </a:solidFill>
                          <a:latin typeface="UD デジタル 教科書体 NK-R" panose="02020400000000000000" pitchFamily="18" charset="-128"/>
                          <a:ea typeface="UD デジタル 教科書体 NK-R" panose="02020400000000000000" pitchFamily="18" charset="-128"/>
                        </a:rPr>
                        <a:t>AED</a:t>
                      </a:r>
                      <a:r>
                        <a:rPr kumimoji="1" lang="ja-JP" altLang="en-US" sz="1600" b="0" dirty="0">
                          <a:solidFill>
                            <a:sysClr val="windowText" lastClr="000000"/>
                          </a:solidFill>
                          <a:latin typeface="UD デジタル 教科書体 NK-R" panose="02020400000000000000" pitchFamily="18" charset="-128"/>
                          <a:ea typeface="UD デジタル 教科書体 NK-R" panose="02020400000000000000" pitchFamily="18" charset="-128"/>
                        </a:rPr>
                        <a:t>が心電図解析開始後は患者に触れず，音声メッセージの解析結果に従って行動する．</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marL="0" indent="0" algn="just">
                        <a:buFont typeface="+mj-lt"/>
                        <a:buNone/>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ショック施行後は脈拍触知することなく，直ちに胸骨圧迫を再開しなければならない． </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ショック施行前には，周囲の安全を確認して，放電ボタンを押す．</a:t>
                      </a: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ショック適応なしの場合もパッドは継続して貼付し続け、</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分後の心電図解析・電気ショックに備える．　　</a:t>
                      </a:r>
                      <a:endPar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extLst>
                  <a:ext uri="{0D108BD9-81ED-4DB2-BD59-A6C34878D82A}">
                    <a16:rowId xmlns:a16="http://schemas.microsoft.com/office/drawing/2014/main" val="2968435974"/>
                  </a:ext>
                </a:extLst>
              </a:tr>
            </a:tbl>
          </a:graphicData>
        </a:graphic>
      </p:graphicFrame>
      <p:graphicFrame>
        <p:nvGraphicFramePr>
          <p:cNvPr id="5" name="表 9">
            <a:extLst>
              <a:ext uri="{FF2B5EF4-FFF2-40B4-BE49-F238E27FC236}">
                <a16:creationId xmlns:a16="http://schemas.microsoft.com/office/drawing/2014/main" id="{4A055CD8-6D0A-5025-87F5-0617763A091B}"/>
              </a:ext>
            </a:extLst>
          </p:cNvPr>
          <p:cNvGraphicFramePr>
            <a:graphicFrameLocks noGrp="1"/>
          </p:cNvGraphicFramePr>
          <p:nvPr>
            <p:extLst>
              <p:ext uri="{D42A27DB-BD31-4B8C-83A1-F6EECF244321}">
                <p14:modId xmlns:p14="http://schemas.microsoft.com/office/powerpoint/2010/main" val="3205825284"/>
              </p:ext>
            </p:extLst>
          </p:nvPr>
        </p:nvGraphicFramePr>
        <p:xfrm>
          <a:off x="1505998" y="2957585"/>
          <a:ext cx="9166553" cy="684000"/>
        </p:xfrm>
        <a:graphic>
          <a:graphicData uri="http://schemas.openxmlformats.org/drawingml/2006/table">
            <a:tbl>
              <a:tblPr firstRow="1" bandRow="1">
                <a:tableStyleId>{5C22544A-7EE6-4342-B048-85BDC9FD1C3A}</a:tableStyleId>
              </a:tblPr>
              <a:tblGrid>
                <a:gridCol w="2320284">
                  <a:extLst>
                    <a:ext uri="{9D8B030D-6E8A-4147-A177-3AD203B41FA5}">
                      <a16:colId xmlns:a16="http://schemas.microsoft.com/office/drawing/2014/main" val="64949865"/>
                    </a:ext>
                  </a:extLst>
                </a:gridCol>
                <a:gridCol w="6846269">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一次救命処置　</a:t>
                      </a:r>
                      <a:r>
                        <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rPr>
                        <a:t>AED</a:t>
                      </a:r>
                    </a:p>
                  </a:txBody>
                  <a:tcPr anchor="ctr">
                    <a:noFill/>
                  </a:tcPr>
                </a:tc>
                <a:extLst>
                  <a:ext uri="{0D108BD9-81ED-4DB2-BD59-A6C34878D82A}">
                    <a16:rowId xmlns:a16="http://schemas.microsoft.com/office/drawing/2014/main" val="4076141729"/>
                  </a:ext>
                </a:extLst>
              </a:tr>
            </a:tbl>
          </a:graphicData>
        </a:graphic>
      </p:graphicFrame>
    </p:spTree>
    <p:extLst>
      <p:ext uri="{BB962C8B-B14F-4D97-AF65-F5344CB8AC3E}">
        <p14:creationId xmlns:p14="http://schemas.microsoft.com/office/powerpoint/2010/main" val="246823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nvGraphicFramePr>
        <p:xfrm>
          <a:off x="1505999" y="914400"/>
          <a:ext cx="9180000" cy="2340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2340000">
                <a:tc>
                  <a:txBody>
                    <a:bodyPr/>
                    <a:lstStyle/>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４．経鼻カニューレから</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2 L/</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分で酸素を投与する際に想定される吸入気酸素濃度　</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〈FiO</a:t>
                      </a:r>
                      <a:r>
                        <a:rPr kumimoji="1" lang="en-US" altLang="ja-JP" sz="2000" b="1" cap="none" baseline="-25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21</a:t>
                      </a:r>
                    </a:p>
                    <a:p>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24</a:t>
                      </a:r>
                    </a:p>
                    <a:p>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28</a:t>
                      </a:r>
                    </a:p>
                    <a:p>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36</a:t>
                      </a:r>
                    </a:p>
                    <a:p>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pt-BR" altLang="ja-JP" sz="1800" b="0" dirty="0">
                          <a:solidFill>
                            <a:schemeClr val="tx1"/>
                          </a:solidFill>
                          <a:latin typeface="UD デジタル 教科書体 NK-R" panose="02020400000000000000" pitchFamily="18" charset="-128"/>
                          <a:ea typeface="UD デジタル 教科書体 NK-R" panose="02020400000000000000" pitchFamily="18" charset="-128"/>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9" name="表 2">
            <a:extLst>
              <a:ext uri="{FF2B5EF4-FFF2-40B4-BE49-F238E27FC236}">
                <a16:creationId xmlns:a16="http://schemas.microsoft.com/office/drawing/2014/main" id="{871C4D16-C70D-7750-B04E-80EAD6BB6D97}"/>
              </a:ext>
            </a:extLst>
          </p:cNvPr>
          <p:cNvGraphicFramePr>
            <a:graphicFrameLocks noGrp="1"/>
          </p:cNvGraphicFramePr>
          <p:nvPr>
            <p:extLst>
              <p:ext uri="{D42A27DB-BD31-4B8C-83A1-F6EECF244321}">
                <p14:modId xmlns:p14="http://schemas.microsoft.com/office/powerpoint/2010/main" val="469575058"/>
              </p:ext>
            </p:extLst>
          </p:nvPr>
        </p:nvGraphicFramePr>
        <p:xfrm>
          <a:off x="1482257" y="4669257"/>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P.68-71</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3" name="表 2">
            <a:extLst>
              <a:ext uri="{FF2B5EF4-FFF2-40B4-BE49-F238E27FC236}">
                <a16:creationId xmlns:a16="http://schemas.microsoft.com/office/drawing/2014/main" id="{ACB0C33B-AFE4-F295-666E-8F4028BF85A3}"/>
              </a:ext>
            </a:extLst>
          </p:cNvPr>
          <p:cNvGraphicFramePr>
            <a:graphicFrameLocks noGrp="1"/>
          </p:cNvGraphicFramePr>
          <p:nvPr>
            <p:extLst>
              <p:ext uri="{D42A27DB-BD31-4B8C-83A1-F6EECF244321}">
                <p14:modId xmlns:p14="http://schemas.microsoft.com/office/powerpoint/2010/main" val="1385175593"/>
              </p:ext>
            </p:extLst>
          </p:nvPr>
        </p:nvGraphicFramePr>
        <p:xfrm>
          <a:off x="1492063" y="3945805"/>
          <a:ext cx="9208280" cy="7010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36725419"/>
                    </a:ext>
                  </a:extLst>
                </a:gridCol>
                <a:gridCol w="9000000">
                  <a:extLst>
                    <a:ext uri="{9D8B030D-6E8A-4147-A177-3AD203B41FA5}">
                      <a16:colId xmlns:a16="http://schemas.microsoft.com/office/drawing/2014/main" val="1250980147"/>
                    </a:ext>
                  </a:extLst>
                </a:gridCol>
              </a:tblGrid>
              <a:tr h="370840">
                <a:tc>
                  <a:txBody>
                    <a:bodyPr/>
                    <a:lstStyle/>
                    <a:p>
                      <a:pPr algn="ctr"/>
                      <a:endPar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FFFEB"/>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経鼻カニューレによるおおよその吸入気酸素濃度</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〈FiO2</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は，</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20</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＋｛酸素流量（</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L/</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分）</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｝で求められる．　従って</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28%</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が</a:t>
                      </a: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おおよその目安</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となる。</a:t>
                      </a:r>
                    </a:p>
                  </a:txBody>
                  <a:tcPr anchor="ctr">
                    <a:solidFill>
                      <a:srgbClr val="FFFFEB"/>
                    </a:solidFill>
                  </a:tcPr>
                </a:tc>
                <a:extLst>
                  <a:ext uri="{0D108BD9-81ED-4DB2-BD59-A6C34878D82A}">
                    <a16:rowId xmlns:a16="http://schemas.microsoft.com/office/drawing/2014/main" val="3015769566"/>
                  </a:ext>
                </a:extLst>
              </a:tr>
            </a:tbl>
          </a:graphicData>
        </a:graphic>
      </p:graphicFrame>
      <p:graphicFrame>
        <p:nvGraphicFramePr>
          <p:cNvPr id="5" name="表 9">
            <a:extLst>
              <a:ext uri="{FF2B5EF4-FFF2-40B4-BE49-F238E27FC236}">
                <a16:creationId xmlns:a16="http://schemas.microsoft.com/office/drawing/2014/main" id="{A91C7EB6-367C-A794-3B59-703E259171B3}"/>
              </a:ext>
            </a:extLst>
          </p:cNvPr>
          <p:cNvGraphicFramePr>
            <a:graphicFrameLocks noGrp="1"/>
          </p:cNvGraphicFramePr>
          <p:nvPr>
            <p:extLst>
              <p:ext uri="{D42A27DB-BD31-4B8C-83A1-F6EECF244321}">
                <p14:modId xmlns:p14="http://schemas.microsoft.com/office/powerpoint/2010/main" val="3720596999"/>
              </p:ext>
            </p:extLst>
          </p:nvPr>
        </p:nvGraphicFramePr>
        <p:xfrm>
          <a:off x="1506000" y="3261805"/>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c</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3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気道管理　</a:t>
                      </a:r>
                      <a:r>
                        <a:rPr kumimoji="1" lang="ja-JP" altLang="en-US" sz="3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酸素投与</a:t>
                      </a:r>
                    </a:p>
                  </a:txBody>
                  <a:tcPr anchor="ctr">
                    <a:noFill/>
                  </a:tcPr>
                </a:tc>
                <a:extLst>
                  <a:ext uri="{0D108BD9-81ED-4DB2-BD59-A6C34878D82A}">
                    <a16:rowId xmlns:a16="http://schemas.microsoft.com/office/drawing/2014/main" val="4076141729"/>
                  </a:ext>
                </a:extLst>
              </a:tr>
            </a:tbl>
          </a:graphicData>
        </a:graphic>
      </p:graphicFrame>
    </p:spTree>
    <p:extLst>
      <p:ext uri="{BB962C8B-B14F-4D97-AF65-F5344CB8AC3E}">
        <p14:creationId xmlns:p14="http://schemas.microsoft.com/office/powerpoint/2010/main" val="215750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860301209"/>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５．エアウェイを用いた気道確保について正しいのはどれか．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経口エアウェイは意識清明な患者に用いる．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経口エアウェイのサイズは鼻翼から耳朶までの長さとする．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経鼻エアウェイを顔面外傷患者に用いる．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経鼻エアウェイの先端が咽頭に達したら反転させる．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食道閉鎖式エアウェイ（ツーウェイチューブ）は送気時に胸郭の挙上を確認する．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9" name="表 2">
            <a:extLst>
              <a:ext uri="{FF2B5EF4-FFF2-40B4-BE49-F238E27FC236}">
                <a16:creationId xmlns:a16="http://schemas.microsoft.com/office/drawing/2014/main" id="{871C4D16-C70D-7750-B04E-80EAD6BB6D97}"/>
              </a:ext>
            </a:extLst>
          </p:cNvPr>
          <p:cNvGraphicFramePr>
            <a:graphicFrameLocks noGrp="1"/>
          </p:cNvGraphicFramePr>
          <p:nvPr>
            <p:extLst>
              <p:ext uri="{D42A27DB-BD31-4B8C-83A1-F6EECF244321}">
                <p14:modId xmlns:p14="http://schemas.microsoft.com/office/powerpoint/2010/main" val="337684346"/>
              </p:ext>
            </p:extLst>
          </p:nvPr>
        </p:nvGraphicFramePr>
        <p:xfrm>
          <a:off x="1505998" y="3673090"/>
          <a:ext cx="9200099" cy="822960"/>
        </p:xfrm>
        <a:graphic>
          <a:graphicData uri="http://schemas.openxmlformats.org/drawingml/2006/table">
            <a:tbl>
              <a:tblPr firstRow="1" bandRow="1">
                <a:tableStyleId>{5C22544A-7EE6-4342-B048-85BDC9FD1C3A}</a:tableStyleId>
              </a:tblPr>
              <a:tblGrid>
                <a:gridCol w="9200099">
                  <a:extLst>
                    <a:ext uri="{9D8B030D-6E8A-4147-A177-3AD203B41FA5}">
                      <a16:colId xmlns:a16="http://schemas.microsoft.com/office/drawing/2014/main" val="1681714844"/>
                    </a:ext>
                  </a:extLst>
                </a:gridCol>
              </a:tblGrid>
              <a:tr h="370840">
                <a:tc>
                  <a:txBody>
                    <a:bodyPr/>
                    <a:lstStyle/>
                    <a:p>
                      <a:pPr marL="0" indent="0" algn="just">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P.350</a:t>
                      </a:r>
                    </a:p>
                    <a:p>
                      <a:pPr marL="0" indent="0" algn="l">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P.77-80</a:t>
                      </a:r>
                    </a:p>
                    <a:p>
                      <a:pPr marL="0" indent="0" algn="l">
                        <a:buFont typeface="+mj-lt"/>
                        <a:buNone/>
                      </a:pP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JMECC</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指導要綱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P.17</a:t>
                      </a:r>
                      <a:endPar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3" name="表 9">
            <a:extLst>
              <a:ext uri="{FF2B5EF4-FFF2-40B4-BE49-F238E27FC236}">
                <a16:creationId xmlns:a16="http://schemas.microsoft.com/office/drawing/2014/main" id="{6BBE8D51-5D7D-6723-0E7B-B671D0EC5DBB}"/>
              </a:ext>
            </a:extLst>
          </p:cNvPr>
          <p:cNvGraphicFramePr>
            <a:graphicFrameLocks noGrp="1"/>
          </p:cNvGraphicFramePr>
          <p:nvPr>
            <p:extLst>
              <p:ext uri="{D42A27DB-BD31-4B8C-83A1-F6EECF244321}">
                <p14:modId xmlns:p14="http://schemas.microsoft.com/office/powerpoint/2010/main" val="180449608"/>
              </p:ext>
            </p:extLst>
          </p:nvPr>
        </p:nvGraphicFramePr>
        <p:xfrm>
          <a:off x="1505998" y="2957585"/>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e</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気道管理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エアウェイ</a:t>
                      </a:r>
                    </a:p>
                  </a:txBody>
                  <a:tcPr anchor="ctr">
                    <a:noFill/>
                  </a:tcPr>
                </a:tc>
                <a:extLst>
                  <a:ext uri="{0D108BD9-81ED-4DB2-BD59-A6C34878D82A}">
                    <a16:rowId xmlns:a16="http://schemas.microsoft.com/office/drawing/2014/main" val="4076141729"/>
                  </a:ext>
                </a:extLst>
              </a:tr>
            </a:tbl>
          </a:graphicData>
        </a:graphic>
      </p:graphicFrame>
    </p:spTree>
    <p:extLst>
      <p:ext uri="{BB962C8B-B14F-4D97-AF65-F5344CB8AC3E}">
        <p14:creationId xmlns:p14="http://schemas.microsoft.com/office/powerpoint/2010/main" val="402023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2472566506"/>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６．気管挿管後の対応について正しいのはどれか．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胸骨圧迫と同期して</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30:2</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で換気する．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まず心窩部，次いで左右の呼吸音を聴診する．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食道挿管検知器が直ちに膨らめば食道挿管を疑う．</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気管チューブ固定のため胸骨圧迫を</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20</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秒間中断する．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バッグ・バルブ・マスクで換気した時のバッグの抵抗から気道確保を確認する．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3" name="表 2">
            <a:extLst>
              <a:ext uri="{FF2B5EF4-FFF2-40B4-BE49-F238E27FC236}">
                <a16:creationId xmlns:a16="http://schemas.microsoft.com/office/drawing/2014/main" id="{1908EA02-E7F2-9FAE-3C03-2A1F7B6514F1}"/>
              </a:ext>
            </a:extLst>
          </p:cNvPr>
          <p:cNvGraphicFramePr>
            <a:graphicFrameLocks noGrp="1"/>
          </p:cNvGraphicFramePr>
          <p:nvPr>
            <p:extLst>
              <p:ext uri="{D42A27DB-BD31-4B8C-83A1-F6EECF244321}">
                <p14:modId xmlns:p14="http://schemas.microsoft.com/office/powerpoint/2010/main" val="1315337388"/>
              </p:ext>
            </p:extLst>
          </p:nvPr>
        </p:nvGraphicFramePr>
        <p:xfrm>
          <a:off x="1492062" y="3641585"/>
          <a:ext cx="9180490" cy="227076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DAEDEF"/>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気管挿管後は非同期で，</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分間に</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回程度の換気を行う．</a:t>
                      </a: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ja-JP" altLang="en-US" b="0" dirty="0">
                          <a:solidFill>
                            <a:srgbClr val="FF0000"/>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聴診－まず心窩部，次いで呼吸音を確認する </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(3</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点または</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点聴診</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marL="0" indent="0" algn="just">
                        <a:buFont typeface="+mj-lt"/>
                        <a:buNone/>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食道挿管検知器（</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esophageal detector device: EDD</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）は、食道挿管では膨らみが遅延する．</a:t>
                      </a:r>
                    </a:p>
                    <a:p>
                      <a:pPr marL="0" indent="0" algn="just">
                        <a:buFont typeface="+mj-lt"/>
                        <a:buNone/>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チューブが気管内にあれば速やかに膨らむ．</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気管挿管に伴う胸骨圧迫の中断は</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秒以内にすべきである．</a:t>
                      </a: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バッグ・バルブ・マスクで換気した時のバッグの抵抗からだけでなく，身体診察（視診・聴診）による確認と補助器具を使用した確認とで確実に行う．</a:t>
                      </a:r>
                    </a:p>
                  </a:txBody>
                  <a:tcPr anchor="ctr">
                    <a:solidFill>
                      <a:schemeClr val="accent5"/>
                    </a:solidFill>
                  </a:tcPr>
                </a:tc>
                <a:extLst>
                  <a:ext uri="{0D108BD9-81ED-4DB2-BD59-A6C34878D82A}">
                    <a16:rowId xmlns:a16="http://schemas.microsoft.com/office/drawing/2014/main" val="2968435974"/>
                  </a:ext>
                </a:extLst>
              </a:tr>
            </a:tbl>
          </a:graphicData>
        </a:graphic>
      </p:graphicFrame>
      <p:graphicFrame>
        <p:nvGraphicFramePr>
          <p:cNvPr id="5" name="表 9">
            <a:extLst>
              <a:ext uri="{FF2B5EF4-FFF2-40B4-BE49-F238E27FC236}">
                <a16:creationId xmlns:a16="http://schemas.microsoft.com/office/drawing/2014/main" id="{614A6903-0887-B2D4-A187-D107957201AA}"/>
              </a:ext>
            </a:extLst>
          </p:cNvPr>
          <p:cNvGraphicFramePr>
            <a:graphicFrameLocks noGrp="1"/>
          </p:cNvGraphicFramePr>
          <p:nvPr>
            <p:extLst>
              <p:ext uri="{D42A27DB-BD31-4B8C-83A1-F6EECF244321}">
                <p14:modId xmlns:p14="http://schemas.microsoft.com/office/powerpoint/2010/main" val="1953428864"/>
              </p:ext>
            </p:extLst>
          </p:nvPr>
        </p:nvGraphicFramePr>
        <p:xfrm>
          <a:off x="1505998" y="2957585"/>
          <a:ext cx="9166553" cy="684000"/>
        </p:xfrm>
        <a:graphic>
          <a:graphicData uri="http://schemas.openxmlformats.org/drawingml/2006/table">
            <a:tbl>
              <a:tblPr firstRow="1" bandRow="1">
                <a:tableStyleId>{5C22544A-7EE6-4342-B048-85BDC9FD1C3A}</a:tableStyleId>
              </a:tblPr>
              <a:tblGrid>
                <a:gridCol w="2320284">
                  <a:extLst>
                    <a:ext uri="{9D8B030D-6E8A-4147-A177-3AD203B41FA5}">
                      <a16:colId xmlns:a16="http://schemas.microsoft.com/office/drawing/2014/main" val="64949865"/>
                    </a:ext>
                  </a:extLst>
                </a:gridCol>
                <a:gridCol w="6846269">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b</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気道管理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気管挿管</a:t>
                      </a:r>
                    </a:p>
                  </a:txBody>
                  <a:tcPr anchor="ctr">
                    <a:noFill/>
                  </a:tcPr>
                </a:tc>
                <a:extLst>
                  <a:ext uri="{0D108BD9-81ED-4DB2-BD59-A6C34878D82A}">
                    <a16:rowId xmlns:a16="http://schemas.microsoft.com/office/drawing/2014/main" val="4076141729"/>
                  </a:ext>
                </a:extLst>
              </a:tr>
            </a:tbl>
          </a:graphicData>
        </a:graphic>
      </p:graphicFrame>
      <p:graphicFrame>
        <p:nvGraphicFramePr>
          <p:cNvPr id="7" name="表 2">
            <a:extLst>
              <a:ext uri="{FF2B5EF4-FFF2-40B4-BE49-F238E27FC236}">
                <a16:creationId xmlns:a16="http://schemas.microsoft.com/office/drawing/2014/main" id="{152812BC-3FC1-7BB9-67A4-E02B6AEFB016}"/>
              </a:ext>
            </a:extLst>
          </p:cNvPr>
          <p:cNvGraphicFramePr>
            <a:graphicFrameLocks noGrp="1"/>
          </p:cNvGraphicFramePr>
          <p:nvPr>
            <p:extLst>
              <p:ext uri="{D42A27DB-BD31-4B8C-83A1-F6EECF244321}">
                <p14:modId xmlns:p14="http://schemas.microsoft.com/office/powerpoint/2010/main" val="1928926843"/>
              </p:ext>
            </p:extLst>
          </p:nvPr>
        </p:nvGraphicFramePr>
        <p:xfrm>
          <a:off x="1462996" y="5912345"/>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P.81</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89 </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JMECC</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指導要綱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P.18</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Tree>
    <p:extLst>
      <p:ext uri="{BB962C8B-B14F-4D97-AF65-F5344CB8AC3E}">
        <p14:creationId xmlns:p14="http://schemas.microsoft.com/office/powerpoint/2010/main" val="204685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3227558951"/>
              </p:ext>
            </p:extLst>
          </p:nvPr>
        </p:nvGraphicFramePr>
        <p:xfrm>
          <a:off x="1505999" y="914400"/>
          <a:ext cx="9180000" cy="29260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2340000">
                <a:tc>
                  <a:txBody>
                    <a:bodyPr/>
                    <a:lstStyle/>
                    <a:p>
                      <a:pPr marL="457200" indent="-457200">
                        <a:buFont typeface="+mj-lt"/>
                        <a:buAutoNum type="arabicPeriod" startAt="7"/>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入院患者さんの心電図モニタ波形が洞調律から変化した</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図１</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．急いでベッドサイドに駆けつけ肩をたたいて大声で名前を呼んだが反応はない．院内緊急コードを発動し蘇生処置に必要な物品を集めるよう指示した．</a:t>
                      </a:r>
                      <a:b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次に行う対応として最も適切なのはどれか．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p>
                    <a:p>
                      <a:pPr marL="457200" indent="-457200">
                        <a:buFont typeface="+mj-lt"/>
                        <a:buAutoNum type="arabicPeriod" startAt="7"/>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原因検索</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静脈路確保</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電気ショック</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呼吸と脈拍の確認</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バッグ・バルブ・マスクでの人工呼吸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F54F8B5-4FC9-B10E-EF80-72FDCB4533F1}"/>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pic>
        <p:nvPicPr>
          <p:cNvPr id="5" name="図 4">
            <a:extLst>
              <a:ext uri="{FF2B5EF4-FFF2-40B4-BE49-F238E27FC236}">
                <a16:creationId xmlns:a16="http://schemas.microsoft.com/office/drawing/2014/main" id="{F44F75E1-95DD-DB0F-387E-23DFC5D329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3759" y="2165329"/>
            <a:ext cx="4533900" cy="1428750"/>
          </a:xfrm>
          <a:prstGeom prst="rect">
            <a:avLst/>
          </a:prstGeom>
        </p:spPr>
      </p:pic>
      <p:sp>
        <p:nvSpPr>
          <p:cNvPr id="6" name="テキスト ボックス 5">
            <a:extLst>
              <a:ext uri="{FF2B5EF4-FFF2-40B4-BE49-F238E27FC236}">
                <a16:creationId xmlns:a16="http://schemas.microsoft.com/office/drawing/2014/main" id="{D8CCC395-B925-8389-9203-9DC4DD12E5BD}"/>
              </a:ext>
            </a:extLst>
          </p:cNvPr>
          <p:cNvSpPr txBox="1"/>
          <p:nvPr/>
        </p:nvSpPr>
        <p:spPr>
          <a:xfrm>
            <a:off x="6916243" y="3517225"/>
            <a:ext cx="2888932" cy="400110"/>
          </a:xfrm>
          <a:prstGeom prst="rect">
            <a:avLst/>
          </a:prstGeom>
          <a:noFill/>
        </p:spPr>
        <p:txBody>
          <a:bodyPr wrap="none" rtlCol="0">
            <a:spAutoFit/>
          </a:bodyPr>
          <a:lstStyle/>
          <a:p>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図</a:t>
            </a:r>
            <a:r>
              <a:rPr lang="en-US" altLang="ja-JP" sz="2000" dirty="0">
                <a:latin typeface="UD デジタル 教科書体 NK-R" panose="02020400000000000000" pitchFamily="18" charset="-128"/>
                <a:ea typeface="UD デジタル 教科書体 NK-R" panose="02020400000000000000" pitchFamily="18" charset="-128"/>
              </a:rPr>
              <a:t>1】</a:t>
            </a:r>
            <a:r>
              <a:rPr lang="ja-JP" altLang="en-US" sz="2000" dirty="0">
                <a:latin typeface="UD デジタル 教科書体 NK-R" panose="02020400000000000000" pitchFamily="18" charset="-128"/>
                <a:ea typeface="UD デジタル 教科書体 NK-R" panose="02020400000000000000" pitchFamily="18" charset="-128"/>
              </a:rPr>
              <a:t>心電図モニタ波形</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graphicFrame>
        <p:nvGraphicFramePr>
          <p:cNvPr id="7" name="表 2">
            <a:extLst>
              <a:ext uri="{FF2B5EF4-FFF2-40B4-BE49-F238E27FC236}">
                <a16:creationId xmlns:a16="http://schemas.microsoft.com/office/drawing/2014/main" id="{8C8526C5-5148-BA43-5489-3745F37B3BA8}"/>
              </a:ext>
            </a:extLst>
          </p:cNvPr>
          <p:cNvGraphicFramePr>
            <a:graphicFrameLocks noGrp="1"/>
          </p:cNvGraphicFramePr>
          <p:nvPr>
            <p:extLst>
              <p:ext uri="{D42A27DB-BD31-4B8C-83A1-F6EECF244321}">
                <p14:modId xmlns:p14="http://schemas.microsoft.com/office/powerpoint/2010/main" val="3380975765"/>
              </p:ext>
            </p:extLst>
          </p:nvPr>
        </p:nvGraphicFramePr>
        <p:xfrm>
          <a:off x="1505999" y="5139459"/>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P.347</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P23-28</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P115-116</a:t>
                      </a:r>
                      <a:endPar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10" name="表 9">
            <a:extLst>
              <a:ext uri="{FF2B5EF4-FFF2-40B4-BE49-F238E27FC236}">
                <a16:creationId xmlns:a16="http://schemas.microsoft.com/office/drawing/2014/main" id="{B487D2E0-510F-B706-36E7-A1B8E2D70F22}"/>
              </a:ext>
            </a:extLst>
          </p:cNvPr>
          <p:cNvGraphicFramePr>
            <a:graphicFrameLocks noGrp="1"/>
          </p:cNvGraphicFramePr>
          <p:nvPr>
            <p:extLst>
              <p:ext uri="{D42A27DB-BD31-4B8C-83A1-F6EECF244321}">
                <p14:modId xmlns:p14="http://schemas.microsoft.com/office/powerpoint/2010/main" val="66931625"/>
              </p:ext>
            </p:extLst>
          </p:nvPr>
        </p:nvGraphicFramePr>
        <p:xfrm>
          <a:off x="1505999" y="4524480"/>
          <a:ext cx="9208280" cy="5791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36725419"/>
                    </a:ext>
                  </a:extLst>
                </a:gridCol>
                <a:gridCol w="9000000">
                  <a:extLst>
                    <a:ext uri="{9D8B030D-6E8A-4147-A177-3AD203B41FA5}">
                      <a16:colId xmlns:a16="http://schemas.microsoft.com/office/drawing/2014/main" val="1250980147"/>
                    </a:ext>
                  </a:extLst>
                </a:gridCol>
              </a:tblGrid>
              <a:tr h="370840">
                <a:tc>
                  <a:txBody>
                    <a:bodyPr/>
                    <a:lstStyle/>
                    <a:p>
                      <a:pPr algn="ct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FFFEB"/>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まず心停止かどうかを確認し，</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心停止であれば</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PEA</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と判断して胸骨圧迫を開始し，</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物品がそろえばアドレナリン</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1mg</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静注を指示する．</a:t>
                      </a:r>
                    </a:p>
                  </a:txBody>
                  <a:tcPr anchor="ctr">
                    <a:solidFill>
                      <a:srgbClr val="FFFFEB"/>
                    </a:solidFill>
                  </a:tcPr>
                </a:tc>
                <a:extLst>
                  <a:ext uri="{0D108BD9-81ED-4DB2-BD59-A6C34878D82A}">
                    <a16:rowId xmlns:a16="http://schemas.microsoft.com/office/drawing/2014/main" val="3015769566"/>
                  </a:ext>
                </a:extLst>
              </a:tr>
            </a:tbl>
          </a:graphicData>
        </a:graphic>
      </p:graphicFrame>
      <p:graphicFrame>
        <p:nvGraphicFramePr>
          <p:cNvPr id="11" name="表 9">
            <a:extLst>
              <a:ext uri="{FF2B5EF4-FFF2-40B4-BE49-F238E27FC236}">
                <a16:creationId xmlns:a16="http://schemas.microsoft.com/office/drawing/2014/main" id="{6C83B21F-77A0-FA19-63F4-66ADD42EAF47}"/>
              </a:ext>
            </a:extLst>
          </p:cNvPr>
          <p:cNvGraphicFramePr>
            <a:graphicFrameLocks noGrp="1"/>
          </p:cNvGraphicFramePr>
          <p:nvPr>
            <p:extLst>
              <p:ext uri="{D42A27DB-BD31-4B8C-83A1-F6EECF244321}">
                <p14:modId xmlns:p14="http://schemas.microsoft.com/office/powerpoint/2010/main" val="1094923882"/>
              </p:ext>
            </p:extLst>
          </p:nvPr>
        </p:nvGraphicFramePr>
        <p:xfrm>
          <a:off x="1519936" y="3840480"/>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d</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除細動・モニタ波形診断　</a:t>
                      </a:r>
                      <a:r>
                        <a:rPr kumimoji="1" lang="en-US" altLang="ja-JP" sz="3200" b="1" dirty="0">
                          <a:solidFill>
                            <a:srgbClr val="FF0000"/>
                          </a:solidFill>
                          <a:latin typeface="UD デジタル 教科書体 NK-R" panose="02020400000000000000" pitchFamily="18" charset="-128"/>
                          <a:ea typeface="UD デジタル 教科書体 NK-R" panose="02020400000000000000" pitchFamily="18" charset="-128"/>
                        </a:rPr>
                        <a:t>PEA</a:t>
                      </a:r>
                    </a:p>
                  </a:txBody>
                  <a:tcPr anchor="ctr">
                    <a:noFill/>
                  </a:tcPr>
                </a:tc>
                <a:extLst>
                  <a:ext uri="{0D108BD9-81ED-4DB2-BD59-A6C34878D82A}">
                    <a16:rowId xmlns:a16="http://schemas.microsoft.com/office/drawing/2014/main" val="4076141729"/>
                  </a:ext>
                </a:extLst>
              </a:tr>
            </a:tbl>
          </a:graphicData>
        </a:graphic>
      </p:graphicFrame>
    </p:spTree>
    <p:extLst>
      <p:ext uri="{BB962C8B-B14F-4D97-AF65-F5344CB8AC3E}">
        <p14:creationId xmlns:p14="http://schemas.microsoft.com/office/powerpoint/2010/main" val="24140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nvGraphicFramePr>
        <p:xfrm>
          <a:off x="1505999" y="914400"/>
          <a:ext cx="9180000" cy="19812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ja-JP" altLang="en-US" sz="1800" b="1" dirty="0">
                          <a:solidFill>
                            <a:schemeClr val="tx1"/>
                          </a:solidFill>
                          <a:latin typeface="UD デジタル 教科書体 NK-R" panose="02020400000000000000" pitchFamily="18" charset="-128"/>
                          <a:ea typeface="UD デジタル 教科書体 NK-R" panose="02020400000000000000" pitchFamily="18" charset="-128"/>
                        </a:rPr>
                        <a:t>８．チーム蘇生について適切なのはどれか．</a:t>
                      </a:r>
                      <a:r>
                        <a:rPr kumimoji="1" lang="en-US" altLang="ja-JP" sz="18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8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18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自己犠牲の精神を忘れない．</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記録係は活動経過を寡黙に記録する．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リーダーの指示は直ちに疑義なく実行する．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蘇生アルゴリズムは職種ごとに用意されている．</a:t>
                      </a:r>
                    </a:p>
                    <a:p>
                      <a:pPr marL="342900" indent="-342900">
                        <a:buAutoNum type="alphaLcParenBoth"/>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蘇生中</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終了後に自分たちの活動内容を振り返る．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3" name="表 2">
            <a:extLst>
              <a:ext uri="{FF2B5EF4-FFF2-40B4-BE49-F238E27FC236}">
                <a16:creationId xmlns:a16="http://schemas.microsoft.com/office/drawing/2014/main" id="{2E5E43D4-1F1A-2AC0-4F46-50721082C23F}"/>
              </a:ext>
            </a:extLst>
          </p:cNvPr>
          <p:cNvGraphicFramePr>
            <a:graphicFrameLocks noGrp="1"/>
          </p:cNvGraphicFramePr>
          <p:nvPr>
            <p:extLst>
              <p:ext uri="{D42A27DB-BD31-4B8C-83A1-F6EECF244321}">
                <p14:modId xmlns:p14="http://schemas.microsoft.com/office/powerpoint/2010/main" val="446847775"/>
              </p:ext>
            </p:extLst>
          </p:nvPr>
        </p:nvGraphicFramePr>
        <p:xfrm>
          <a:off x="1492063" y="3579600"/>
          <a:ext cx="9180490" cy="247904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DAEDEF"/>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お互いが役割を果たせているかを評価し，困難であれば交代や助言などの助け合いを行う自己評価も大切，できないことや疲れは言葉に出して告げ，蘇生の質を保つ．</a:t>
                      </a: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rowSpan="2">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質の高いチーム蘇生を円滑に行うためには，リーダーシップとチームワークが重要となる．リーダーからの一方通行でなく，チームメンバー全員が助け合うことで蘇生活動の質を高められる．</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vMerge="1">
                  <a:txBody>
                    <a:bodyPr/>
                    <a:lstStyle/>
                    <a:p>
                      <a:pPr marL="0" indent="0" algn="just">
                        <a:buFont typeface="+mj-lt"/>
                        <a:buNone/>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食道挿管検知器（</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esophageal detector device: EDD</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）は、食道挿管では膨らみが遅延する．</a:t>
                      </a:r>
                    </a:p>
                    <a:p>
                      <a:pPr marL="0" indent="0" algn="just">
                        <a:buFont typeface="+mj-lt"/>
                        <a:buNone/>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チューブが気管内にあれば速やかに膨らむ．</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蘇生チームのメンバー，職種にかかわらず共通のアルゴリズムを理解し訓練を積んでいることが望ましい．</a:t>
                      </a:r>
                    </a:p>
                  </a:txBody>
                  <a:tcPr anchor="ctr">
                    <a:solidFill>
                      <a:srgbClr val="DAEDEF"/>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蘇生中</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終了後に蘇生チーム内の</a:t>
                      </a:r>
                      <a:r>
                        <a:rPr kumimoji="1" lang="ja-JP" altLang="en-US" sz="1600" b="0" u="heavy" baseline="0" dirty="0">
                          <a:solidFill>
                            <a:srgbClr val="FF0000"/>
                          </a:solidFill>
                          <a:uFill>
                            <a:solidFill>
                              <a:srgbClr val="FF0000"/>
                            </a:solidFill>
                          </a:uFill>
                          <a:latin typeface="UD デジタル 教科書体 NK-R" panose="02020400000000000000" pitchFamily="18" charset="-128"/>
                          <a:ea typeface="UD デジタル 教科書体 NK-R" panose="02020400000000000000" pitchFamily="18" charset="-128"/>
                        </a:rPr>
                        <a:t>活動内容評価（振り返り）を共有することは，活動の質を高めるだけでなく，ストレスマネージメントにもつながる．</a:t>
                      </a:r>
                    </a:p>
                  </a:txBody>
                  <a:tcPr anchor="ctr">
                    <a:solidFill>
                      <a:srgbClr val="F1F8F9"/>
                    </a:solidFill>
                  </a:tcPr>
                </a:tc>
                <a:extLst>
                  <a:ext uri="{0D108BD9-81ED-4DB2-BD59-A6C34878D82A}">
                    <a16:rowId xmlns:a16="http://schemas.microsoft.com/office/drawing/2014/main" val="2968435974"/>
                  </a:ext>
                </a:extLst>
              </a:tr>
            </a:tbl>
          </a:graphicData>
        </a:graphic>
      </p:graphicFrame>
      <p:graphicFrame>
        <p:nvGraphicFramePr>
          <p:cNvPr id="5" name="表 9">
            <a:extLst>
              <a:ext uri="{FF2B5EF4-FFF2-40B4-BE49-F238E27FC236}">
                <a16:creationId xmlns:a16="http://schemas.microsoft.com/office/drawing/2014/main" id="{DE4B0E3A-92F2-A19E-F558-34C75E2C1CE3}"/>
              </a:ext>
            </a:extLst>
          </p:cNvPr>
          <p:cNvGraphicFramePr>
            <a:graphicFrameLocks noGrp="1"/>
          </p:cNvGraphicFramePr>
          <p:nvPr>
            <p:extLst>
              <p:ext uri="{D42A27DB-BD31-4B8C-83A1-F6EECF244321}">
                <p14:modId xmlns:p14="http://schemas.microsoft.com/office/powerpoint/2010/main" val="1258196946"/>
              </p:ext>
            </p:extLst>
          </p:nvPr>
        </p:nvGraphicFramePr>
        <p:xfrm>
          <a:off x="1505999" y="2895600"/>
          <a:ext cx="9166553" cy="684000"/>
        </p:xfrm>
        <a:graphic>
          <a:graphicData uri="http://schemas.openxmlformats.org/drawingml/2006/table">
            <a:tbl>
              <a:tblPr firstRow="1" bandRow="1">
                <a:tableStyleId>{5C22544A-7EE6-4342-B048-85BDC9FD1C3A}</a:tableStyleId>
              </a:tblPr>
              <a:tblGrid>
                <a:gridCol w="2320284">
                  <a:extLst>
                    <a:ext uri="{9D8B030D-6E8A-4147-A177-3AD203B41FA5}">
                      <a16:colId xmlns:a16="http://schemas.microsoft.com/office/drawing/2014/main" val="64949865"/>
                    </a:ext>
                  </a:extLst>
                </a:gridCol>
                <a:gridCol w="6846269">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e</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心停止への対応①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チーム蘇生</a:t>
                      </a:r>
                    </a:p>
                  </a:txBody>
                  <a:tcPr anchor="ctr">
                    <a:noFill/>
                  </a:tcPr>
                </a:tc>
                <a:extLst>
                  <a:ext uri="{0D108BD9-81ED-4DB2-BD59-A6C34878D82A}">
                    <a16:rowId xmlns:a16="http://schemas.microsoft.com/office/drawing/2014/main" val="4076141729"/>
                  </a:ext>
                </a:extLst>
              </a:tr>
            </a:tbl>
          </a:graphicData>
        </a:graphic>
      </p:graphicFrame>
      <p:graphicFrame>
        <p:nvGraphicFramePr>
          <p:cNvPr id="6" name="表 2">
            <a:extLst>
              <a:ext uri="{FF2B5EF4-FFF2-40B4-BE49-F238E27FC236}">
                <a16:creationId xmlns:a16="http://schemas.microsoft.com/office/drawing/2014/main" id="{416DCA8B-135B-9002-44E9-53DC151B928A}"/>
              </a:ext>
            </a:extLst>
          </p:cNvPr>
          <p:cNvGraphicFramePr>
            <a:graphicFrameLocks noGrp="1"/>
          </p:cNvGraphicFramePr>
          <p:nvPr>
            <p:extLst>
              <p:ext uri="{D42A27DB-BD31-4B8C-83A1-F6EECF244321}">
                <p14:modId xmlns:p14="http://schemas.microsoft.com/office/powerpoint/2010/main" val="4228090541"/>
              </p:ext>
            </p:extLst>
          </p:nvPr>
        </p:nvGraphicFramePr>
        <p:xfrm>
          <a:off x="1449549" y="6058640"/>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P.38-41 </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JMECC</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指導要綱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P.27-30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Tree>
    <p:extLst>
      <p:ext uri="{BB962C8B-B14F-4D97-AF65-F5344CB8AC3E}">
        <p14:creationId xmlns:p14="http://schemas.microsoft.com/office/powerpoint/2010/main" val="334738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494107349"/>
              </p:ext>
            </p:extLst>
          </p:nvPr>
        </p:nvGraphicFramePr>
        <p:xfrm>
          <a:off x="1505999" y="914400"/>
          <a:ext cx="9180000" cy="2340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2340000">
                <a:tc>
                  <a:txBody>
                    <a:bodyPr/>
                    <a:lstStyle/>
                    <a:p>
                      <a:pPr marL="457200" indent="-457200">
                        <a:buFont typeface="+mj-lt"/>
                        <a:buAutoNum type="arabicPeriod" startAt="9"/>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救急患者（非心停止）に対する系統的アプローチについて</a:t>
                      </a:r>
                      <a:r>
                        <a:rPr kumimoji="1" lang="ja-JP" altLang="en-US" sz="2000" b="1" u="heavy" baseline="0" dirty="0">
                          <a:solidFill>
                            <a:schemeClr val="tx1"/>
                          </a:solidFill>
                          <a:latin typeface="UD デジタル 教科書体 NK-R" panose="02020400000000000000" pitchFamily="18" charset="-128"/>
                          <a:ea typeface="UD デジタル 教科書体 NK-R" panose="02020400000000000000" pitchFamily="18" charset="-128"/>
                        </a:rPr>
                        <a:t>誤っている</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視診を含めた第一印象をまず評価する． </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心停止とは異なる初期・二次</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ABCD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評価を用いる．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末梢動脈の拍動を触診することで循環を確認する．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患者の名前を尋ねることは初期</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ABCD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評価に役立つ． </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二次</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ABCD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評価ではバイタルサインなど客観的指標を評価する．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9" name="表 2">
            <a:extLst>
              <a:ext uri="{FF2B5EF4-FFF2-40B4-BE49-F238E27FC236}">
                <a16:creationId xmlns:a16="http://schemas.microsoft.com/office/drawing/2014/main" id="{871C4D16-C70D-7750-B04E-80EAD6BB6D97}"/>
              </a:ext>
            </a:extLst>
          </p:cNvPr>
          <p:cNvGraphicFramePr>
            <a:graphicFrameLocks noGrp="1"/>
          </p:cNvGraphicFramePr>
          <p:nvPr>
            <p:extLst>
              <p:ext uri="{D42A27DB-BD31-4B8C-83A1-F6EECF244321}">
                <p14:modId xmlns:p14="http://schemas.microsoft.com/office/powerpoint/2010/main" val="3235727722"/>
              </p:ext>
            </p:extLst>
          </p:nvPr>
        </p:nvGraphicFramePr>
        <p:xfrm>
          <a:off x="6705600" y="6228106"/>
          <a:ext cx="3980399" cy="396240"/>
        </p:xfrm>
        <a:graphic>
          <a:graphicData uri="http://schemas.openxmlformats.org/drawingml/2006/table">
            <a:tbl>
              <a:tblPr firstRow="1" bandRow="1">
                <a:tableStyleId>{5C22544A-7EE6-4342-B048-85BDC9FD1C3A}</a:tableStyleId>
              </a:tblPr>
              <a:tblGrid>
                <a:gridCol w="39803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P.2</a:t>
                      </a:r>
                      <a:r>
                        <a:rPr kumimoji="1" lang="zh-TW" altLang="en-US"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4" name="表 4">
            <a:extLst>
              <a:ext uri="{FF2B5EF4-FFF2-40B4-BE49-F238E27FC236}">
                <a16:creationId xmlns:a16="http://schemas.microsoft.com/office/drawing/2014/main" id="{3EA7342E-42CE-5713-D384-5175BF66A679}"/>
              </a:ext>
            </a:extLst>
          </p:cNvPr>
          <p:cNvGraphicFramePr>
            <a:graphicFrameLocks noGrp="1"/>
          </p:cNvGraphicFramePr>
          <p:nvPr>
            <p:extLst>
              <p:ext uri="{D42A27DB-BD31-4B8C-83A1-F6EECF244321}">
                <p14:modId xmlns:p14="http://schemas.microsoft.com/office/powerpoint/2010/main" val="3092937080"/>
              </p:ext>
            </p:extLst>
          </p:nvPr>
        </p:nvGraphicFramePr>
        <p:xfrm>
          <a:off x="1505509" y="3947873"/>
          <a:ext cx="9180490" cy="227076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視診を含めた第一印象で重篤かどうかの判断をすることは重要である． </a:t>
                      </a: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非心停止傷病者に対しても心停止時と同様迅速かつ簡便で要点を押さえた系統的アプローチを用いることが重要である．</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末梢動脈の拍動を触診することで簡便に循環の障害の有無を評価できる． </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救急患者では，迅速に鑑別診断を行う必要があるため，冗長な病歴聴取は不適切である．</a:t>
                      </a:r>
                      <a:endPar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患者の名前を尋ねるなどの会話の状態から気道，呼吸，換気の障害の有無を評価できる．</a:t>
                      </a: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二次</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ABCD</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評価は患者の客観的情報を基に病状の評価を行い，対応法を決定できる</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extLst>
                  <a:ext uri="{0D108BD9-81ED-4DB2-BD59-A6C34878D82A}">
                    <a16:rowId xmlns:a16="http://schemas.microsoft.com/office/drawing/2014/main" val="2968435974"/>
                  </a:ext>
                </a:extLst>
              </a:tr>
            </a:tbl>
          </a:graphicData>
        </a:graphic>
      </p:graphicFrame>
      <p:sp>
        <p:nvSpPr>
          <p:cNvPr id="5" name="正方形/長方形 4">
            <a:extLst>
              <a:ext uri="{FF2B5EF4-FFF2-40B4-BE49-F238E27FC236}">
                <a16:creationId xmlns:a16="http://schemas.microsoft.com/office/drawing/2014/main" id="{6BB28C81-7343-A680-2C0A-EB24DDE6B9A8}"/>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6" name="表 9">
            <a:extLst>
              <a:ext uri="{FF2B5EF4-FFF2-40B4-BE49-F238E27FC236}">
                <a16:creationId xmlns:a16="http://schemas.microsoft.com/office/drawing/2014/main" id="{89B43675-DE82-C220-DDF5-A921DA51A157}"/>
              </a:ext>
            </a:extLst>
          </p:cNvPr>
          <p:cNvGraphicFramePr>
            <a:graphicFrameLocks noGrp="1"/>
          </p:cNvGraphicFramePr>
          <p:nvPr>
            <p:extLst>
              <p:ext uri="{D42A27DB-BD31-4B8C-83A1-F6EECF244321}">
                <p14:modId xmlns:p14="http://schemas.microsoft.com/office/powerpoint/2010/main" val="2435494497"/>
              </p:ext>
            </p:extLst>
          </p:nvPr>
        </p:nvGraphicFramePr>
        <p:xfrm>
          <a:off x="1501517" y="3254400"/>
          <a:ext cx="9166553" cy="684000"/>
        </p:xfrm>
        <a:graphic>
          <a:graphicData uri="http://schemas.openxmlformats.org/drawingml/2006/table">
            <a:tbl>
              <a:tblPr firstRow="1" bandRow="1">
                <a:tableStyleId>{5C22544A-7EE6-4342-B048-85BDC9FD1C3A}</a:tableStyleId>
              </a:tblPr>
              <a:tblGrid>
                <a:gridCol w="2320284">
                  <a:extLst>
                    <a:ext uri="{9D8B030D-6E8A-4147-A177-3AD203B41FA5}">
                      <a16:colId xmlns:a16="http://schemas.microsoft.com/office/drawing/2014/main" val="64949865"/>
                    </a:ext>
                  </a:extLst>
                </a:gridCol>
                <a:gridCol w="6846269">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（ｂ</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内科救急総論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系統的アプローチ</a:t>
                      </a:r>
                    </a:p>
                  </a:txBody>
                  <a:tcPr anchor="ctr">
                    <a:noFill/>
                  </a:tcPr>
                </a:tc>
                <a:extLst>
                  <a:ext uri="{0D108BD9-81ED-4DB2-BD59-A6C34878D82A}">
                    <a16:rowId xmlns:a16="http://schemas.microsoft.com/office/drawing/2014/main" val="407614172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2223910874"/>
              </p:ext>
            </p:extLst>
          </p:nvPr>
        </p:nvGraphicFramePr>
        <p:xfrm>
          <a:off x="1505999" y="914400"/>
          <a:ext cx="9180000" cy="36576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2340000">
                <a:tc>
                  <a:txBody>
                    <a:bodyPr/>
                    <a:lstStyle/>
                    <a:p>
                      <a:pPr marL="457200" indent="-457200">
                        <a:buFont typeface="+mj-lt"/>
                        <a:buAutoNum type="arabicPeriod" startAt="10"/>
                      </a:pP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歳の男性．胸痛を主訴に救急外来を受診した．</a:t>
                      </a:r>
                      <a:b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第一印象：胸痛を訴え，苦しそうで，重症．</a:t>
                      </a:r>
                      <a:b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気道：会話可能で開通．呼吸：頻呼吸．循環：橈骨動脈の拍動は触れる．</a:t>
                      </a:r>
                      <a:b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呼吸数</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20 /</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分．脈拍</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56 /</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分，整．血圧</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140/80 mmHg</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SpO</a:t>
                      </a:r>
                      <a:r>
                        <a:rPr kumimoji="1" lang="en-US" altLang="ja-JP" sz="1600" b="1" baseline="-25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 90</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％（室内気）．</a:t>
                      </a:r>
                      <a:b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12</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誘導心電図：</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V1-V4</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誘導で</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ST</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上昇を認める．</a:t>
                      </a:r>
                      <a:b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看護師により経鼻カニュラで</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4 L/</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分の酸素が投与され</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SpO</a:t>
                      </a:r>
                      <a:r>
                        <a:rPr kumimoji="1" lang="en-US" altLang="ja-JP" sz="1600" b="1" baseline="-25000" dirty="0">
                          <a:solidFill>
                            <a:schemeClr val="tx1"/>
                          </a:solidFill>
                          <a:latin typeface="UD デジタル 教科書体 NK-R" panose="02020400000000000000" pitchFamily="18" charset="-128"/>
                          <a:ea typeface="UD デジタル 教科書体 NK-R" panose="02020400000000000000" pitchFamily="18" charset="-128"/>
                        </a:rPr>
                        <a:t>2 </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97%</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となり，静脈路は確保され心電図モニタが装着されている．薬物アレルギーと禁忌薬物とは特にない．シルデナフィル（バイアグラ</a:t>
                      </a:r>
                      <a:r>
                        <a:rPr kumimoji="1" lang="en-US" altLang="ja-JP" sz="1600" b="1" baseline="30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）の服用歴はない．次に行う対応として最も適切なのはどれか．</a:t>
                      </a:r>
                      <a:r>
                        <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経皮ペーシング</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塩酸モルヒネ静注</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硫酸アトロピン静注</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硝酸薬の口腔内噴霧</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カルディオバージョン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4" name="表 2">
            <a:extLst>
              <a:ext uri="{FF2B5EF4-FFF2-40B4-BE49-F238E27FC236}">
                <a16:creationId xmlns:a16="http://schemas.microsoft.com/office/drawing/2014/main" id="{102A0E06-D68D-D1A7-00CF-1198135A2898}"/>
              </a:ext>
            </a:extLst>
          </p:cNvPr>
          <p:cNvGraphicFramePr>
            <a:graphicFrameLocks noGrp="1"/>
          </p:cNvGraphicFramePr>
          <p:nvPr>
            <p:extLst>
              <p:ext uri="{D42A27DB-BD31-4B8C-83A1-F6EECF244321}">
                <p14:modId xmlns:p14="http://schemas.microsoft.com/office/powerpoint/2010/main" val="59795815"/>
              </p:ext>
            </p:extLst>
          </p:nvPr>
        </p:nvGraphicFramePr>
        <p:xfrm>
          <a:off x="1473239" y="6078960"/>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P.168-169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5" name="表 4">
            <a:extLst>
              <a:ext uri="{FF2B5EF4-FFF2-40B4-BE49-F238E27FC236}">
                <a16:creationId xmlns:a16="http://schemas.microsoft.com/office/drawing/2014/main" id="{506EBD15-E600-2E43-7615-C82B54537DD0}"/>
              </a:ext>
            </a:extLst>
          </p:cNvPr>
          <p:cNvGraphicFramePr>
            <a:graphicFrameLocks noGrp="1"/>
          </p:cNvGraphicFramePr>
          <p:nvPr>
            <p:extLst>
              <p:ext uri="{D42A27DB-BD31-4B8C-83A1-F6EECF244321}">
                <p14:modId xmlns:p14="http://schemas.microsoft.com/office/powerpoint/2010/main" val="3703626778"/>
              </p:ext>
            </p:extLst>
          </p:nvPr>
        </p:nvGraphicFramePr>
        <p:xfrm>
          <a:off x="1492552" y="5256000"/>
          <a:ext cx="9208280" cy="8229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36725419"/>
                    </a:ext>
                  </a:extLst>
                </a:gridCol>
                <a:gridCol w="9000000">
                  <a:extLst>
                    <a:ext uri="{9D8B030D-6E8A-4147-A177-3AD203B41FA5}">
                      <a16:colId xmlns:a16="http://schemas.microsoft.com/office/drawing/2014/main" val="1250980147"/>
                    </a:ext>
                  </a:extLst>
                </a:gridCol>
              </a:tblGrid>
              <a:tr h="370840">
                <a:tc>
                  <a:txBody>
                    <a:bodyPr/>
                    <a:lstStyle/>
                    <a:p>
                      <a:pPr algn="ct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FFFEB"/>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ACS</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を疑う患者に対しては，</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12</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誘導心電図などの検査をまず行う．酸素，アスピリン，硝酸薬，モルヒネ投与といった初期治療を開始する．</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モルヒネは硝酸薬投与でも胸痛が持続する場合に適応</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となる．本患者のバイタルサインは安定しているため徐脈に対してのアトロピンや経皮ペーシングの適応はない．</a:t>
                      </a:r>
                    </a:p>
                  </a:txBody>
                  <a:tcPr anchor="ctr">
                    <a:solidFill>
                      <a:srgbClr val="FFFFEB"/>
                    </a:solidFill>
                  </a:tcPr>
                </a:tc>
                <a:extLst>
                  <a:ext uri="{0D108BD9-81ED-4DB2-BD59-A6C34878D82A}">
                    <a16:rowId xmlns:a16="http://schemas.microsoft.com/office/drawing/2014/main" val="3015769566"/>
                  </a:ext>
                </a:extLst>
              </a:tr>
            </a:tbl>
          </a:graphicData>
        </a:graphic>
      </p:graphicFrame>
      <p:graphicFrame>
        <p:nvGraphicFramePr>
          <p:cNvPr id="6" name="表 9">
            <a:extLst>
              <a:ext uri="{FF2B5EF4-FFF2-40B4-BE49-F238E27FC236}">
                <a16:creationId xmlns:a16="http://schemas.microsoft.com/office/drawing/2014/main" id="{E3A9C51D-9185-1E0F-6C4C-F3AD5F379880}"/>
              </a:ext>
            </a:extLst>
          </p:cNvPr>
          <p:cNvGraphicFramePr>
            <a:graphicFrameLocks noGrp="1"/>
          </p:cNvGraphicFramePr>
          <p:nvPr>
            <p:extLst>
              <p:ext uri="{D42A27DB-BD31-4B8C-83A1-F6EECF244321}">
                <p14:modId xmlns:p14="http://schemas.microsoft.com/office/powerpoint/2010/main" val="2883461200"/>
              </p:ext>
            </p:extLst>
          </p:nvPr>
        </p:nvGraphicFramePr>
        <p:xfrm>
          <a:off x="1506489" y="4572000"/>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d</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心停止への対応②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急性冠症候群</a:t>
                      </a:r>
                    </a:p>
                  </a:txBody>
                  <a:tcPr anchor="ctr">
                    <a:noFill/>
                  </a:tcPr>
                </a:tc>
                <a:extLst>
                  <a:ext uri="{0D108BD9-81ED-4DB2-BD59-A6C34878D82A}">
                    <a16:rowId xmlns:a16="http://schemas.microsoft.com/office/drawing/2014/main" val="4076141729"/>
                  </a:ext>
                </a:extLst>
              </a:tr>
            </a:tbl>
          </a:graphicData>
        </a:graphic>
      </p:graphicFrame>
      <p:sp>
        <p:nvSpPr>
          <p:cNvPr id="7" name="正方形/長方形 6">
            <a:extLst>
              <a:ext uri="{FF2B5EF4-FFF2-40B4-BE49-F238E27FC236}">
                <a16:creationId xmlns:a16="http://schemas.microsoft.com/office/drawing/2014/main" id="{2FFC00A4-9988-8A10-AAB5-818952AF9114}"/>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2651038696"/>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１１．敗血症性ショックについて正しいのはどれか．１つ選べ．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線溶亢進型</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DIC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をきたす．</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低容量性ショックに分類される．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ｃ</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血液培養は抗菌薬投与前に行う．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SpO</a:t>
                      </a:r>
                      <a:r>
                        <a:rPr kumimoji="1" lang="en-US" altLang="ja-JP" sz="1800" b="0" baseline="-25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が</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100%</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を維持するように酸素投与を行う．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アドレナリンは血管作動薬の第一選択薬である．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6" name="表 9">
            <a:extLst>
              <a:ext uri="{FF2B5EF4-FFF2-40B4-BE49-F238E27FC236}">
                <a16:creationId xmlns:a16="http://schemas.microsoft.com/office/drawing/2014/main" id="{D5AE04BB-932F-83B5-E696-543912372C91}"/>
              </a:ext>
            </a:extLst>
          </p:cNvPr>
          <p:cNvGraphicFramePr>
            <a:graphicFrameLocks noGrp="1"/>
          </p:cNvGraphicFramePr>
          <p:nvPr>
            <p:extLst>
              <p:ext uri="{D42A27DB-BD31-4B8C-83A1-F6EECF244321}">
                <p14:modId xmlns:p14="http://schemas.microsoft.com/office/powerpoint/2010/main" val="3786933288"/>
              </p:ext>
            </p:extLst>
          </p:nvPr>
        </p:nvGraphicFramePr>
        <p:xfrm>
          <a:off x="1515346" y="2926080"/>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c</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心停止への対応②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敗血症</a:t>
                      </a:r>
                    </a:p>
                  </a:txBody>
                  <a:tcPr anchor="ctr">
                    <a:noFill/>
                  </a:tcPr>
                </a:tc>
                <a:extLst>
                  <a:ext uri="{0D108BD9-81ED-4DB2-BD59-A6C34878D82A}">
                    <a16:rowId xmlns:a16="http://schemas.microsoft.com/office/drawing/2014/main" val="4076141729"/>
                  </a:ext>
                </a:extLst>
              </a:tr>
            </a:tbl>
          </a:graphicData>
        </a:graphic>
      </p:graphicFrame>
      <p:graphicFrame>
        <p:nvGraphicFramePr>
          <p:cNvPr id="7" name="表 2">
            <a:extLst>
              <a:ext uri="{FF2B5EF4-FFF2-40B4-BE49-F238E27FC236}">
                <a16:creationId xmlns:a16="http://schemas.microsoft.com/office/drawing/2014/main" id="{E74E2817-4116-9277-C695-016DA7627C94}"/>
              </a:ext>
            </a:extLst>
          </p:cNvPr>
          <p:cNvGraphicFramePr>
            <a:graphicFrameLocks noGrp="1"/>
          </p:cNvGraphicFramePr>
          <p:nvPr>
            <p:extLst>
              <p:ext uri="{D42A27DB-BD31-4B8C-83A1-F6EECF244321}">
                <p14:modId xmlns:p14="http://schemas.microsoft.com/office/powerpoint/2010/main" val="2189980024"/>
              </p:ext>
            </p:extLst>
          </p:nvPr>
        </p:nvGraphicFramePr>
        <p:xfrm>
          <a:off x="6095754" y="5880840"/>
          <a:ext cx="4589999" cy="396240"/>
        </p:xfrm>
        <a:graphic>
          <a:graphicData uri="http://schemas.openxmlformats.org/drawingml/2006/table">
            <a:tbl>
              <a:tblPr firstRow="1" bandRow="1">
                <a:tableStyleId>{5C22544A-7EE6-4342-B048-85BDC9FD1C3A}</a:tableStyleId>
              </a:tblPr>
              <a:tblGrid>
                <a:gridCol w="45899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P.279-287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10" name="表 4">
            <a:extLst>
              <a:ext uri="{FF2B5EF4-FFF2-40B4-BE49-F238E27FC236}">
                <a16:creationId xmlns:a16="http://schemas.microsoft.com/office/drawing/2014/main" id="{18E84548-B258-E328-06DF-272FA881D8B7}"/>
              </a:ext>
            </a:extLst>
          </p:cNvPr>
          <p:cNvGraphicFramePr>
            <a:graphicFrameLocks noGrp="1"/>
          </p:cNvGraphicFramePr>
          <p:nvPr>
            <p:extLst>
              <p:ext uri="{D42A27DB-BD31-4B8C-83A1-F6EECF244321}">
                <p14:modId xmlns:p14="http://schemas.microsoft.com/office/powerpoint/2010/main" val="2494058533"/>
              </p:ext>
            </p:extLst>
          </p:nvPr>
        </p:nvGraphicFramePr>
        <p:xfrm>
          <a:off x="1505509" y="3610080"/>
          <a:ext cx="9180490" cy="230632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線溶抑制型（凝固亢進型）を呈する．</a:t>
                      </a: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血液分布異常性ショックである．</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(c)</a:t>
                      </a:r>
                      <a:endPar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抗菌薬投与前に、</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contamination</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の可能性も考慮して、</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2</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セット以上採取することが勧められる 。 </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成人敗血症患者の呼吸管理において、</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SpO</a:t>
                      </a:r>
                      <a:r>
                        <a:rPr kumimoji="1" lang="en-US" altLang="ja-JP" sz="1600" b="0" baseline="-25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は常に</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100%</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が必須というわけではない</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a:t>
                      </a:r>
                    </a:p>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（但し、循環動態が安定していない場合，重度の貧血，あるいは感染症による代謝亢進など、酸素需給バランスが崩れている可能性が存在する状況ではこの限りではない）</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r>
                        <a:rPr lang="ja-JP" altLang="en-US" sz="1600" kern="0" dirty="0">
                          <a:solidFill>
                            <a:srgbClr val="000000"/>
                          </a:solidFill>
                          <a:latin typeface="ＭＳ Ｐゴシック"/>
                          <a:ea typeface="ＭＳ Ｐゴシック" pitchFamily="50" charset="-128"/>
                        </a:rPr>
                        <a:t>ノルアドレナリンまたはバゾプレッシンを使用する．</a:t>
                      </a:r>
                      <a:endPar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extLst>
                  <a:ext uri="{0D108BD9-81ED-4DB2-BD59-A6C34878D82A}">
                    <a16:rowId xmlns:a16="http://schemas.microsoft.com/office/drawing/2014/main" val="2968435974"/>
                  </a:ext>
                </a:extLst>
              </a:tr>
            </a:tbl>
          </a:graphicData>
        </a:graphic>
      </p:graphicFrame>
      <p:sp>
        <p:nvSpPr>
          <p:cNvPr id="11" name="正方形/長方形 10">
            <a:extLst>
              <a:ext uri="{FF2B5EF4-FFF2-40B4-BE49-F238E27FC236}">
                <a16:creationId xmlns:a16="http://schemas.microsoft.com/office/drawing/2014/main" id="{1EB265BD-9C9A-6AFD-8670-248A5027F25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10164814" y="5247862"/>
            <a:ext cx="2027186" cy="1610138"/>
          </a:xfrm>
          <a:prstGeom prst="rect">
            <a:avLst/>
          </a:prstGeom>
          <a:noFill/>
          <a:ln w="9525">
            <a:noFill/>
            <a:miter lim="800000"/>
            <a:headEnd/>
            <a:tailEnd/>
          </a:ln>
        </p:spPr>
      </p:pic>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
        <p:nvSpPr>
          <p:cNvPr id="3" name="テキスト ボックス 2">
            <a:extLst>
              <a:ext uri="{FF2B5EF4-FFF2-40B4-BE49-F238E27FC236}">
                <a16:creationId xmlns:a16="http://schemas.microsoft.com/office/drawing/2014/main" id="{9D9067EE-B43B-B051-E33A-47AF84D7C229}"/>
              </a:ext>
            </a:extLst>
          </p:cNvPr>
          <p:cNvSpPr txBox="1"/>
          <p:nvPr/>
        </p:nvSpPr>
        <p:spPr>
          <a:xfrm>
            <a:off x="4648200" y="2875002"/>
            <a:ext cx="3005951" cy="1107996"/>
          </a:xfrm>
          <a:prstGeom prst="rect">
            <a:avLst/>
          </a:prstGeom>
          <a:noFill/>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ja-JP" altLang="en-US" sz="66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rPr>
              <a:t> 概　論 </a:t>
            </a:r>
          </a:p>
        </p:txBody>
      </p:sp>
    </p:spTree>
    <p:extLst>
      <p:ext uri="{BB962C8B-B14F-4D97-AF65-F5344CB8AC3E}">
        <p14:creationId xmlns:p14="http://schemas.microsoft.com/office/powerpoint/2010/main" val="411216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1964147493"/>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457200" indent="-457200">
                        <a:buFont typeface="+mj-lt"/>
                        <a:buAutoNum type="arabicPeriod" startAt="12"/>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気管支喘息発作で中等度と判断できる呼吸困難の所見はどれか．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動くと息苦しい</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苦しいが横になれる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苦しくて横になれない</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苦しくて動けない</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呼吸減弱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4" name="表 2">
            <a:extLst>
              <a:ext uri="{FF2B5EF4-FFF2-40B4-BE49-F238E27FC236}">
                <a16:creationId xmlns:a16="http://schemas.microsoft.com/office/drawing/2014/main" id="{E7BCC31F-1C6A-9E7B-A4A6-780B451E833F}"/>
              </a:ext>
            </a:extLst>
          </p:cNvPr>
          <p:cNvGraphicFramePr>
            <a:graphicFrameLocks noGrp="1"/>
          </p:cNvGraphicFramePr>
          <p:nvPr>
            <p:extLst>
              <p:ext uri="{D42A27DB-BD31-4B8C-83A1-F6EECF244321}">
                <p14:modId xmlns:p14="http://schemas.microsoft.com/office/powerpoint/2010/main" val="967020289"/>
              </p:ext>
            </p:extLst>
          </p:nvPr>
        </p:nvGraphicFramePr>
        <p:xfrm>
          <a:off x="1496246" y="4648200"/>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P.150-157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5" name="表 4">
            <a:extLst>
              <a:ext uri="{FF2B5EF4-FFF2-40B4-BE49-F238E27FC236}">
                <a16:creationId xmlns:a16="http://schemas.microsoft.com/office/drawing/2014/main" id="{CAE7456C-EC5E-D7F5-9623-CC9C4B902E40}"/>
              </a:ext>
            </a:extLst>
          </p:cNvPr>
          <p:cNvGraphicFramePr>
            <a:graphicFrameLocks noGrp="1"/>
          </p:cNvGraphicFramePr>
          <p:nvPr>
            <p:extLst>
              <p:ext uri="{D42A27DB-BD31-4B8C-83A1-F6EECF244321}">
                <p14:modId xmlns:p14="http://schemas.microsoft.com/office/powerpoint/2010/main" val="2561860553"/>
              </p:ext>
            </p:extLst>
          </p:nvPr>
        </p:nvGraphicFramePr>
        <p:xfrm>
          <a:off x="1482309" y="3601115"/>
          <a:ext cx="9208280" cy="10668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36725419"/>
                    </a:ext>
                  </a:extLst>
                </a:gridCol>
                <a:gridCol w="9000000">
                  <a:extLst>
                    <a:ext uri="{9D8B030D-6E8A-4147-A177-3AD203B41FA5}">
                      <a16:colId xmlns:a16="http://schemas.microsoft.com/office/drawing/2014/main" val="1250980147"/>
                    </a:ext>
                  </a:extLst>
                </a:gridCol>
              </a:tblGrid>
              <a:tr h="370840">
                <a:tc>
                  <a:txBody>
                    <a:bodyPr/>
                    <a:lstStyle/>
                    <a:p>
                      <a:pPr algn="ct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FFFEB"/>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発作の重症度は，臨床症状，</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SpO</a:t>
                      </a:r>
                      <a:r>
                        <a:rPr kumimoji="1" lang="en-US" altLang="ja-JP" sz="1600" b="0" baseline="-25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等で判定する．</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大まかな臨床症状としては，</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呼吸困難はあるが横になれる程度は軽度，</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苦しくて横になれない，会話はかろうじて可能な程度は中等度</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，苦しくて歩行不能，会話も困難な程度は重度，チアノーゼ，意識障害，喘鳴が聴取されない程度は呼吸停止切迫と判断される．</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呼吸補助筋の使用や胸骨上部陥没は呼吸不全の徴候であり，中等度以上の喘息発作で認められる．</a:t>
                      </a:r>
                    </a:p>
                  </a:txBody>
                  <a:tcPr anchor="ctr">
                    <a:solidFill>
                      <a:srgbClr val="FFFFEB"/>
                    </a:solidFill>
                  </a:tcPr>
                </a:tc>
                <a:extLst>
                  <a:ext uri="{0D108BD9-81ED-4DB2-BD59-A6C34878D82A}">
                    <a16:rowId xmlns:a16="http://schemas.microsoft.com/office/drawing/2014/main" val="3015769566"/>
                  </a:ext>
                </a:extLst>
              </a:tr>
            </a:tbl>
          </a:graphicData>
        </a:graphic>
      </p:graphicFrame>
      <p:graphicFrame>
        <p:nvGraphicFramePr>
          <p:cNvPr id="6" name="表 9">
            <a:extLst>
              <a:ext uri="{FF2B5EF4-FFF2-40B4-BE49-F238E27FC236}">
                <a16:creationId xmlns:a16="http://schemas.microsoft.com/office/drawing/2014/main" id="{D98E4348-49E0-38E9-7C3A-5A786EFFCAE7}"/>
              </a:ext>
            </a:extLst>
          </p:cNvPr>
          <p:cNvGraphicFramePr>
            <a:graphicFrameLocks noGrp="1"/>
          </p:cNvGraphicFramePr>
          <p:nvPr>
            <p:extLst>
              <p:ext uri="{D42A27DB-BD31-4B8C-83A1-F6EECF244321}">
                <p14:modId xmlns:p14="http://schemas.microsoft.com/office/powerpoint/2010/main" val="3668243147"/>
              </p:ext>
            </p:extLst>
          </p:nvPr>
        </p:nvGraphicFramePr>
        <p:xfrm>
          <a:off x="1496246" y="2917115"/>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c</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心停止の対応②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気管支喘息</a:t>
                      </a:r>
                    </a:p>
                  </a:txBody>
                  <a:tcPr anchor="ctr">
                    <a:noFill/>
                  </a:tcPr>
                </a:tc>
                <a:extLst>
                  <a:ext uri="{0D108BD9-81ED-4DB2-BD59-A6C34878D82A}">
                    <a16:rowId xmlns:a16="http://schemas.microsoft.com/office/drawing/2014/main" val="4076141729"/>
                  </a:ext>
                </a:extLst>
              </a:tr>
            </a:tbl>
          </a:graphicData>
        </a:graphic>
      </p:graphicFrame>
      <p:sp>
        <p:nvSpPr>
          <p:cNvPr id="7" name="正方形/長方形 6">
            <a:extLst>
              <a:ext uri="{FF2B5EF4-FFF2-40B4-BE49-F238E27FC236}">
                <a16:creationId xmlns:a16="http://schemas.microsoft.com/office/drawing/2014/main" id="{51734042-5BA6-6594-EED4-6C5D9BA80880}"/>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3915777949"/>
              </p:ext>
            </p:extLst>
          </p:nvPr>
        </p:nvGraphicFramePr>
        <p:xfrm>
          <a:off x="1505999" y="914400"/>
          <a:ext cx="9180000" cy="234696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2340000">
                <a:tc>
                  <a:txBody>
                    <a:bodyPr/>
                    <a:lstStyle/>
                    <a:p>
                      <a:pPr marL="457200" indent="-457200">
                        <a:buFont typeface="+mj-lt"/>
                        <a:buAutoNum type="arabicPeriod" startAt="13"/>
                      </a:pP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発症</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4.5</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時間以内の脳梗塞患者に対する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rt-PA</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（アルテプラーゼ）静注療法の 適応はどれか．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PT-INR 1.8 </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血糖</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430 mg/dL</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血小板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9</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万</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l-GR" altLang="ja-JP" sz="2000" b="0" i="0" u="none" strike="noStrike" kern="0" cap="none" spc="0" normalizeH="0" baseline="0" noProof="0" dirty="0">
                          <a:ln>
                            <a:noFill/>
                          </a:ln>
                          <a:solidFill>
                            <a:srgbClr val="000000"/>
                          </a:solidFill>
                          <a:effectLst/>
                          <a:uLnTx/>
                          <a:uFillTx/>
                          <a:latin typeface="ＭＳ Ｐゴシック"/>
                          <a:ea typeface="+mn-ea"/>
                          <a:cs typeface="+mn-cs"/>
                          <a:sym typeface="Symbol" panose="05050102010706020507" pitchFamily="18" charset="2"/>
                        </a:rPr>
                        <a:t></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L</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 </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血圧</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180/100 mmHg </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 14</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日前の脳梗塞既往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4" name="表 9">
            <a:extLst>
              <a:ext uri="{FF2B5EF4-FFF2-40B4-BE49-F238E27FC236}">
                <a16:creationId xmlns:a16="http://schemas.microsoft.com/office/drawing/2014/main" id="{B36BBBA1-01B6-31D6-CF3B-4FCE9630D550}"/>
              </a:ext>
            </a:extLst>
          </p:cNvPr>
          <p:cNvGraphicFramePr>
            <a:graphicFrameLocks noGrp="1"/>
          </p:cNvGraphicFramePr>
          <p:nvPr>
            <p:extLst>
              <p:ext uri="{D42A27DB-BD31-4B8C-83A1-F6EECF244321}">
                <p14:modId xmlns:p14="http://schemas.microsoft.com/office/powerpoint/2010/main" val="1745575941"/>
              </p:ext>
            </p:extLst>
          </p:nvPr>
        </p:nvGraphicFramePr>
        <p:xfrm>
          <a:off x="1505999" y="3284078"/>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（ｄ</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心停止の対応②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脳梗塞</a:t>
                      </a:r>
                    </a:p>
                  </a:txBody>
                  <a:tcPr anchor="ctr">
                    <a:noFill/>
                  </a:tcPr>
                </a:tc>
                <a:extLst>
                  <a:ext uri="{0D108BD9-81ED-4DB2-BD59-A6C34878D82A}">
                    <a16:rowId xmlns:a16="http://schemas.microsoft.com/office/drawing/2014/main" val="4076141729"/>
                  </a:ext>
                </a:extLst>
              </a:tr>
            </a:tbl>
          </a:graphicData>
        </a:graphic>
      </p:graphicFrame>
      <p:graphicFrame>
        <p:nvGraphicFramePr>
          <p:cNvPr id="5" name="表 2">
            <a:extLst>
              <a:ext uri="{FF2B5EF4-FFF2-40B4-BE49-F238E27FC236}">
                <a16:creationId xmlns:a16="http://schemas.microsoft.com/office/drawing/2014/main" id="{1C8176A8-0BB9-6DA8-2328-A665F0CCEDD8}"/>
              </a:ext>
            </a:extLst>
          </p:cNvPr>
          <p:cNvGraphicFramePr>
            <a:graphicFrameLocks noGrp="1"/>
          </p:cNvGraphicFramePr>
          <p:nvPr>
            <p:extLst>
              <p:ext uri="{D42A27DB-BD31-4B8C-83A1-F6EECF244321}">
                <p14:modId xmlns:p14="http://schemas.microsoft.com/office/powerpoint/2010/main" val="1281602333"/>
              </p:ext>
            </p:extLst>
          </p:nvPr>
        </p:nvGraphicFramePr>
        <p:xfrm>
          <a:off x="1503514" y="6167120"/>
          <a:ext cx="9223003" cy="370840"/>
        </p:xfrm>
        <a:graphic>
          <a:graphicData uri="http://schemas.openxmlformats.org/drawingml/2006/table">
            <a:tbl>
              <a:tblPr firstRow="1" bandRow="1">
                <a:tableStyleId>{5C22544A-7EE6-4342-B048-85BDC9FD1C3A}</a:tableStyleId>
              </a:tblPr>
              <a:tblGrid>
                <a:gridCol w="9223003">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146</a:t>
                      </a:r>
                      <a:endParaRPr kumimoji="1" lang="en-US" altLang="zh-TW"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
        <p:nvSpPr>
          <p:cNvPr id="6" name="正方形/長方形 5">
            <a:extLst>
              <a:ext uri="{FF2B5EF4-FFF2-40B4-BE49-F238E27FC236}">
                <a16:creationId xmlns:a16="http://schemas.microsoft.com/office/drawing/2014/main" id="{A567AAAC-72E1-8A1F-D605-9B6177249019}"/>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7" name="表 4">
            <a:extLst>
              <a:ext uri="{FF2B5EF4-FFF2-40B4-BE49-F238E27FC236}">
                <a16:creationId xmlns:a16="http://schemas.microsoft.com/office/drawing/2014/main" id="{C29E8D94-C460-77F3-5297-61289EEB9A9D}"/>
              </a:ext>
            </a:extLst>
          </p:cNvPr>
          <p:cNvGraphicFramePr>
            <a:graphicFrameLocks noGrp="1"/>
          </p:cNvGraphicFramePr>
          <p:nvPr>
            <p:extLst>
              <p:ext uri="{D42A27DB-BD31-4B8C-83A1-F6EECF244321}">
                <p14:modId xmlns:p14="http://schemas.microsoft.com/office/powerpoint/2010/main" val="1387475978"/>
              </p:ext>
            </p:extLst>
          </p:nvPr>
        </p:nvGraphicFramePr>
        <p:xfrm>
          <a:off x="1503514" y="4036359"/>
          <a:ext cx="9180490" cy="206248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l"/>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PT-INR</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1.7</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は適応外（禁忌）</a:t>
                      </a: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血糖補正後も＜</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50mg/dl</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，または＞</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400mg/dl</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の場合適応外（禁忌）</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血小板数</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万</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0" dirty="0" err="1">
                          <a:solidFill>
                            <a:schemeClr val="tx1"/>
                          </a:solidFill>
                          <a:latin typeface="UD デジタル 教科書体 NK-R" panose="02020400000000000000" pitchFamily="18" charset="-128"/>
                          <a:ea typeface="UD デジタル 教科書体 NK-R" panose="02020400000000000000" pitchFamily="18" charset="-128"/>
                        </a:rPr>
                        <a:t>μL</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以下は適応外（禁忌）</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〇</a:t>
                      </a:r>
                      <a:endPar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適切な降圧の後も収縮期血圧</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185mmHg</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以上、拡張期血圧</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110mmHg</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以上の場合は適応外</a:t>
                      </a:r>
                      <a:endPar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（禁忌） </a:t>
                      </a:r>
                      <a:endPar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ヵ月以内の脳梗塞は適応外（禁忌）</a:t>
                      </a:r>
                      <a:endPar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extLst>
                  <a:ext uri="{0D108BD9-81ED-4DB2-BD59-A6C34878D82A}">
                    <a16:rowId xmlns:a16="http://schemas.microsoft.com/office/drawing/2014/main" val="296843597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1449091584"/>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14.</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急性薬物中毒について正しいのはどれか．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確定診断は尿定性検査で行う． </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治療は原因物質の確定後に開始する</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抗コリン薬中毒は流涎と縮瞳をきたす．</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意識障害は</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AIUEOTIPS</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で鑑別を進める．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胃洗浄は致死量の薬物摂取後</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時間までに開始する．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4" name="表 9">
            <a:extLst>
              <a:ext uri="{FF2B5EF4-FFF2-40B4-BE49-F238E27FC236}">
                <a16:creationId xmlns:a16="http://schemas.microsoft.com/office/drawing/2014/main" id="{854890E1-0A5A-493F-7457-243EC82F2794}"/>
              </a:ext>
            </a:extLst>
          </p:cNvPr>
          <p:cNvGraphicFramePr>
            <a:graphicFrameLocks noGrp="1"/>
          </p:cNvGraphicFramePr>
          <p:nvPr>
            <p:extLst>
              <p:ext uri="{D42A27DB-BD31-4B8C-83A1-F6EECF244321}">
                <p14:modId xmlns:p14="http://schemas.microsoft.com/office/powerpoint/2010/main" val="1208211115"/>
              </p:ext>
            </p:extLst>
          </p:nvPr>
        </p:nvGraphicFramePr>
        <p:xfrm>
          <a:off x="1515346" y="2926080"/>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d</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3200" b="1" dirty="0">
                          <a:solidFill>
                            <a:schemeClr val="tx1"/>
                          </a:solidFill>
                          <a:latin typeface="UD デジタル 教科書体 NK-R" panose="02020400000000000000" pitchFamily="18" charset="-128"/>
                          <a:ea typeface="UD デジタル 教科書体 NK-R" panose="02020400000000000000" pitchFamily="18" charset="-128"/>
                        </a:rPr>
                        <a:t>心停止の対応②　</a:t>
                      </a:r>
                      <a:r>
                        <a:rPr kumimoji="1"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急性薬物中毒</a:t>
                      </a:r>
                    </a:p>
                  </a:txBody>
                  <a:tcPr anchor="ctr">
                    <a:noFill/>
                  </a:tcPr>
                </a:tc>
                <a:extLst>
                  <a:ext uri="{0D108BD9-81ED-4DB2-BD59-A6C34878D82A}">
                    <a16:rowId xmlns:a16="http://schemas.microsoft.com/office/drawing/2014/main" val="4076141729"/>
                  </a:ext>
                </a:extLst>
              </a:tr>
            </a:tbl>
          </a:graphicData>
        </a:graphic>
      </p:graphicFrame>
      <p:graphicFrame>
        <p:nvGraphicFramePr>
          <p:cNvPr id="5" name="表 2">
            <a:extLst>
              <a:ext uri="{FF2B5EF4-FFF2-40B4-BE49-F238E27FC236}">
                <a16:creationId xmlns:a16="http://schemas.microsoft.com/office/drawing/2014/main" id="{F76C65F1-86F6-F0AE-DC35-1552452FB8E8}"/>
              </a:ext>
            </a:extLst>
          </p:cNvPr>
          <p:cNvGraphicFramePr>
            <a:graphicFrameLocks noGrp="1"/>
          </p:cNvGraphicFramePr>
          <p:nvPr>
            <p:extLst>
              <p:ext uri="{D42A27DB-BD31-4B8C-83A1-F6EECF244321}">
                <p14:modId xmlns:p14="http://schemas.microsoft.com/office/powerpoint/2010/main" val="2291148410"/>
              </p:ext>
            </p:extLst>
          </p:nvPr>
        </p:nvGraphicFramePr>
        <p:xfrm>
          <a:off x="6095754" y="6096000"/>
          <a:ext cx="4589999" cy="396240"/>
        </p:xfrm>
        <a:graphic>
          <a:graphicData uri="http://schemas.openxmlformats.org/drawingml/2006/table">
            <a:tbl>
              <a:tblPr firstRow="1" bandRow="1">
                <a:tableStyleId>{5C22544A-7EE6-4342-B048-85BDC9FD1C3A}</a:tableStyleId>
              </a:tblPr>
              <a:tblGrid>
                <a:gridCol w="45899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a:t>
                      </a:r>
                      <a:r>
                        <a:rPr kumimoji="1" lang="en-US" altLang="ja-JP"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312</a:t>
                      </a:r>
                      <a:r>
                        <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317</a:t>
                      </a:r>
                      <a:endPar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6" name="表 4">
            <a:extLst>
              <a:ext uri="{FF2B5EF4-FFF2-40B4-BE49-F238E27FC236}">
                <a16:creationId xmlns:a16="http://schemas.microsoft.com/office/drawing/2014/main" id="{75C488DC-2FAA-220B-63D2-C22774AFCEF7}"/>
              </a:ext>
            </a:extLst>
          </p:cNvPr>
          <p:cNvGraphicFramePr>
            <a:graphicFrameLocks noGrp="1"/>
          </p:cNvGraphicFramePr>
          <p:nvPr>
            <p:extLst>
              <p:ext uri="{D42A27DB-BD31-4B8C-83A1-F6EECF244321}">
                <p14:modId xmlns:p14="http://schemas.microsoft.com/office/powerpoint/2010/main" val="3776368457"/>
              </p:ext>
            </p:extLst>
          </p:nvPr>
        </p:nvGraphicFramePr>
        <p:xfrm>
          <a:off x="1505509" y="3610080"/>
          <a:ext cx="9180490" cy="247904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尿定性検査の例として薬物中毒検出用キット（</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SIGNIFYTMER</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）は，尿中薬物を検出する定性検査であり，中毒か否かを判定することはできない．</a:t>
                      </a: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「トキシドローム」の所見に基づき原因物質が確定する前から治療を開始できる場合がある．</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流涎や縮瞳は，有機リン中毒などで認められ，一般的にコリン作動薬のムスカリン様作用で生じる所見である．</a:t>
                      </a: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意識障害を呈する疾病は薬物中毒だけでないため，必ずその他の疾患も鑑別する必要がある．</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rPr>
                        <a:t>AIUEOTIPS</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などの語呂合わせも意識障害の鑑別に役立つ．</a:t>
                      </a:r>
                      <a:endPar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r>
                        <a:rPr lang="ja-JP" altLang="en-US" sz="1600" kern="0" dirty="0">
                          <a:solidFill>
                            <a:srgbClr val="000000"/>
                          </a:solidFill>
                          <a:latin typeface="ＭＳ Ｐゴシック"/>
                          <a:ea typeface="ＭＳ Ｐゴシック" pitchFamily="50" charset="-128"/>
                        </a:rPr>
                        <a:t>胃洗浄の適応は致死量を摂取し，かつ摂取後</a:t>
                      </a:r>
                      <a:r>
                        <a:rPr lang="en-US" altLang="ja-JP" sz="1600" kern="0" dirty="0">
                          <a:solidFill>
                            <a:srgbClr val="000000"/>
                          </a:solidFill>
                          <a:latin typeface="ＭＳ Ｐゴシック"/>
                          <a:ea typeface="ＭＳ Ｐゴシック" pitchFamily="50" charset="-128"/>
                        </a:rPr>
                        <a:t>1</a:t>
                      </a:r>
                      <a:r>
                        <a:rPr lang="ja-JP" altLang="en-US" sz="1600" kern="0" dirty="0">
                          <a:solidFill>
                            <a:srgbClr val="000000"/>
                          </a:solidFill>
                          <a:latin typeface="ＭＳ Ｐゴシック"/>
                          <a:ea typeface="ＭＳ Ｐゴシック" pitchFamily="50" charset="-128"/>
                        </a:rPr>
                        <a:t>時間以内である．</a:t>
                      </a:r>
                    </a:p>
                  </a:txBody>
                  <a:tcPr anchor="ctr">
                    <a:solidFill>
                      <a:schemeClr val="accent5"/>
                    </a:solidFill>
                  </a:tcPr>
                </a:tc>
                <a:extLst>
                  <a:ext uri="{0D108BD9-81ED-4DB2-BD59-A6C34878D82A}">
                    <a16:rowId xmlns:a16="http://schemas.microsoft.com/office/drawing/2014/main" val="2968435974"/>
                  </a:ext>
                </a:extLst>
              </a:tr>
            </a:tbl>
          </a:graphicData>
        </a:graphic>
      </p:graphicFrame>
      <p:sp>
        <p:nvSpPr>
          <p:cNvPr id="7" name="正方形/長方形 6">
            <a:extLst>
              <a:ext uri="{FF2B5EF4-FFF2-40B4-BE49-F238E27FC236}">
                <a16:creationId xmlns:a16="http://schemas.microsoft.com/office/drawing/2014/main" id="{74F36745-A88D-ACF1-585F-C0B2CA76A919}"/>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1477361938"/>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0" indent="0">
                        <a:buFont typeface="+mj-lt"/>
                        <a:buNone/>
                      </a:pP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15.</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アナフィラキシーショックについて</a:t>
                      </a:r>
                      <a:r>
                        <a:rPr kumimoji="1" lang="ja-JP" altLang="en-US" sz="2000" b="1" u="heavy" baseline="0" dirty="0">
                          <a:solidFill>
                            <a:schemeClr val="tx1"/>
                          </a:solidFill>
                          <a:latin typeface="UD デジタル 教科書体 NK-R" panose="02020400000000000000" pitchFamily="18" charset="-128"/>
                          <a:ea typeface="UD デジタル 教科書体 NK-R" panose="02020400000000000000" pitchFamily="18" charset="-128"/>
                        </a:rPr>
                        <a:t>誤っている</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急速輸液を行う．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アドレナリン筋注を行う．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輪状甲状靱帯穿刺</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切開を準備する．</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喉頭浮腫に対して</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β</a:t>
                      </a:r>
                      <a:r>
                        <a:rPr kumimoji="1" lang="en-US" altLang="ja-JP" sz="1800" b="0" baseline="-2500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刺激薬吸入を行う．</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遅発反応に備えて抗ヒスタミン薬と副腎皮質ステロイドの全身投与を行う．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4" name="表 9">
            <a:extLst>
              <a:ext uri="{FF2B5EF4-FFF2-40B4-BE49-F238E27FC236}">
                <a16:creationId xmlns:a16="http://schemas.microsoft.com/office/drawing/2014/main" id="{FD1D68D6-2B62-22E0-0475-8673172A3BCA}"/>
              </a:ext>
            </a:extLst>
          </p:cNvPr>
          <p:cNvGraphicFramePr>
            <a:graphicFrameLocks noGrp="1"/>
          </p:cNvGraphicFramePr>
          <p:nvPr>
            <p:extLst>
              <p:ext uri="{D42A27DB-BD31-4B8C-83A1-F6EECF244321}">
                <p14:modId xmlns:p14="http://schemas.microsoft.com/office/powerpoint/2010/main" val="2856526095"/>
              </p:ext>
            </p:extLst>
          </p:nvPr>
        </p:nvGraphicFramePr>
        <p:xfrm>
          <a:off x="1515346" y="2926080"/>
          <a:ext cx="9179999" cy="684000"/>
        </p:xfrm>
        <a:graphic>
          <a:graphicData uri="http://schemas.openxmlformats.org/drawingml/2006/table">
            <a:tbl>
              <a:tblPr firstRow="1" bandRow="1">
                <a:tableStyleId>{5C22544A-7EE6-4342-B048-85BDC9FD1C3A}</a:tableStyleId>
              </a:tblPr>
              <a:tblGrid>
                <a:gridCol w="2323687">
                  <a:extLst>
                    <a:ext uri="{9D8B030D-6E8A-4147-A177-3AD203B41FA5}">
                      <a16:colId xmlns:a16="http://schemas.microsoft.com/office/drawing/2014/main" val="64949865"/>
                    </a:ext>
                  </a:extLst>
                </a:gridCol>
                <a:gridCol w="6856312">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d</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indent="0" algn="just">
                        <a:buFont typeface="+mj-lt"/>
                        <a:buNone/>
                      </a:pPr>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心停止の対応②　</a:t>
                      </a:r>
                      <a:r>
                        <a:rPr kumimoji="1" lang="ja-JP" altLang="en-US" sz="2800" b="1" dirty="0">
                          <a:solidFill>
                            <a:srgbClr val="FF0000"/>
                          </a:solidFill>
                          <a:latin typeface="UD デジタル 教科書体 NK-R" panose="02020400000000000000" pitchFamily="18" charset="-128"/>
                          <a:ea typeface="UD デジタル 教科書体 NK-R" panose="02020400000000000000" pitchFamily="18" charset="-128"/>
                        </a:rPr>
                        <a:t>アナフィラキシーショック</a:t>
                      </a:r>
                    </a:p>
                  </a:txBody>
                  <a:tcPr anchor="ctr">
                    <a:noFill/>
                  </a:tcPr>
                </a:tc>
                <a:extLst>
                  <a:ext uri="{0D108BD9-81ED-4DB2-BD59-A6C34878D82A}">
                    <a16:rowId xmlns:a16="http://schemas.microsoft.com/office/drawing/2014/main" val="4076141729"/>
                  </a:ext>
                </a:extLst>
              </a:tr>
            </a:tbl>
          </a:graphicData>
        </a:graphic>
      </p:graphicFrame>
      <p:graphicFrame>
        <p:nvGraphicFramePr>
          <p:cNvPr id="5" name="表 2">
            <a:extLst>
              <a:ext uri="{FF2B5EF4-FFF2-40B4-BE49-F238E27FC236}">
                <a16:creationId xmlns:a16="http://schemas.microsoft.com/office/drawing/2014/main" id="{98CF93D9-98AA-D767-8EB5-F15933C8A5CB}"/>
              </a:ext>
            </a:extLst>
          </p:cNvPr>
          <p:cNvGraphicFramePr>
            <a:graphicFrameLocks noGrp="1"/>
          </p:cNvGraphicFramePr>
          <p:nvPr>
            <p:extLst>
              <p:ext uri="{D42A27DB-BD31-4B8C-83A1-F6EECF244321}">
                <p14:modId xmlns:p14="http://schemas.microsoft.com/office/powerpoint/2010/main" val="2041735333"/>
              </p:ext>
            </p:extLst>
          </p:nvPr>
        </p:nvGraphicFramePr>
        <p:xfrm>
          <a:off x="6095754" y="5672560"/>
          <a:ext cx="4589999" cy="396240"/>
        </p:xfrm>
        <a:graphic>
          <a:graphicData uri="http://schemas.openxmlformats.org/drawingml/2006/table">
            <a:tbl>
              <a:tblPr firstRow="1" bandRow="1">
                <a:tableStyleId>{5C22544A-7EE6-4342-B048-85BDC9FD1C3A}</a:tableStyleId>
              </a:tblPr>
              <a:tblGrid>
                <a:gridCol w="45899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zh-TW" altLang="en-US"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zh-TW" sz="20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 P. 299-303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graphicFrame>
        <p:nvGraphicFramePr>
          <p:cNvPr id="6" name="表 4">
            <a:extLst>
              <a:ext uri="{FF2B5EF4-FFF2-40B4-BE49-F238E27FC236}">
                <a16:creationId xmlns:a16="http://schemas.microsoft.com/office/drawing/2014/main" id="{C63CE196-1BED-E341-81A2-E14B50393EC6}"/>
              </a:ext>
            </a:extLst>
          </p:cNvPr>
          <p:cNvGraphicFramePr>
            <a:graphicFrameLocks noGrp="1"/>
          </p:cNvGraphicFramePr>
          <p:nvPr>
            <p:extLst>
              <p:ext uri="{D42A27DB-BD31-4B8C-83A1-F6EECF244321}">
                <p14:modId xmlns:p14="http://schemas.microsoft.com/office/powerpoint/2010/main" val="1935806951"/>
              </p:ext>
            </p:extLst>
          </p:nvPr>
        </p:nvGraphicFramePr>
        <p:xfrm>
          <a:off x="1505509" y="3610080"/>
          <a:ext cx="9180490" cy="206248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DAEDEF"/>
                    </a:solidFill>
                  </a:tcPr>
                </a:tc>
                <a:tc>
                  <a:txBody>
                    <a:bodyPr/>
                    <a:lstStyle/>
                    <a:p>
                      <a:pPr algn="l"/>
                      <a:endPar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tc>
                  <a:txBody>
                    <a:bodyPr/>
                    <a:lstStyle/>
                    <a:p>
                      <a:pPr algn="l"/>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アドレナリン</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0.01mg/kg(</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成人最大投与量</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0.5mg</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）を</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15</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rPr>
                        <a:t>分おきに大臀筋や大腿四頭筋外側などに筋注する</a:t>
                      </a: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algn="l"/>
                      <a:endPar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rgbClr val="FF0000"/>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rPr>
                        <a:t>×</a:t>
                      </a:r>
                    </a:p>
                  </a:txBody>
                  <a:tcPr anchor="ctr">
                    <a:solidFill>
                      <a:srgbClr val="F1F8F9"/>
                    </a:solidFill>
                  </a:tcPr>
                </a:tc>
                <a:tc>
                  <a:txBody>
                    <a:bodyPr/>
                    <a:lstStyle/>
                    <a:p>
                      <a:pPr algn="l"/>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喉頭浮腫に対して</a:t>
                      </a:r>
                      <a:r>
                        <a:rPr lang="ja-JP" altLang="en-US" sz="1600" b="0" kern="0" dirty="0">
                          <a:solidFill>
                            <a:srgbClr val="FF0000"/>
                          </a:solidFill>
                          <a:latin typeface="ＭＳ Ｐゴシック"/>
                          <a:ea typeface="ＭＳ Ｐゴシック" pitchFamily="50" charset="-128"/>
                          <a:sym typeface="Symbol" panose="05050102010706020507" pitchFamily="18" charset="2"/>
                        </a:rPr>
                        <a:t></a:t>
                      </a:r>
                      <a:r>
                        <a:rPr kumimoji="1" lang="en-US" altLang="ja-JP" sz="1600" b="0" baseline="-25000" dirty="0">
                          <a:solidFill>
                            <a:srgbClr val="FF0000"/>
                          </a:solidFill>
                          <a:latin typeface="UD デジタル 教科書体 NK-R" panose="02020400000000000000" pitchFamily="18" charset="-128"/>
                          <a:ea typeface="UD デジタル 教科書体 NK-R" panose="02020400000000000000" pitchFamily="18" charset="-128"/>
                        </a:rPr>
                        <a:t>2</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rPr>
                        <a:t>刺激薬吸入は無効である．</a:t>
                      </a: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l"/>
                      <a:endParaRPr lang="ja-JP" altLang="en-US" sz="1600" kern="0" dirty="0">
                        <a:solidFill>
                          <a:srgbClr val="000000"/>
                        </a:solidFill>
                        <a:latin typeface="ＭＳ Ｐゴシック"/>
                        <a:ea typeface="ＭＳ Ｐゴシック" pitchFamily="50" charset="-128"/>
                      </a:endParaRPr>
                    </a:p>
                  </a:txBody>
                  <a:tcPr anchor="ctr">
                    <a:solidFill>
                      <a:schemeClr val="accent5"/>
                    </a:solidFill>
                  </a:tcPr>
                </a:tc>
                <a:extLst>
                  <a:ext uri="{0D108BD9-81ED-4DB2-BD59-A6C34878D82A}">
                    <a16:rowId xmlns:a16="http://schemas.microsoft.com/office/drawing/2014/main" val="2968435974"/>
                  </a:ext>
                </a:extLst>
              </a:tr>
            </a:tbl>
          </a:graphicData>
        </a:graphic>
      </p:graphicFrame>
      <p:sp>
        <p:nvSpPr>
          <p:cNvPr id="7" name="正方形/長方形 6">
            <a:extLst>
              <a:ext uri="{FF2B5EF4-FFF2-40B4-BE49-F238E27FC236}">
                <a16:creationId xmlns:a16="http://schemas.microsoft.com/office/drawing/2014/main" id="{CAED4DCF-A413-7C56-AF8D-1567DEFE3643}"/>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Tree>
    <p:extLst>
      <p:ext uri="{BB962C8B-B14F-4D97-AF65-F5344CB8AC3E}">
        <p14:creationId xmlns:p14="http://schemas.microsoft.com/office/powerpoint/2010/main" val="1579862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10164814" y="5247862"/>
            <a:ext cx="2027186" cy="1610138"/>
          </a:xfrm>
          <a:prstGeom prst="rect">
            <a:avLst/>
          </a:prstGeom>
          <a:noFill/>
          <a:ln w="9525">
            <a:noFill/>
            <a:miter lim="800000"/>
            <a:headEnd/>
            <a:tailEnd/>
          </a:ln>
        </p:spPr>
      </p:pic>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
        <p:nvSpPr>
          <p:cNvPr id="3" name="テキスト ボックス 2">
            <a:extLst>
              <a:ext uri="{FF2B5EF4-FFF2-40B4-BE49-F238E27FC236}">
                <a16:creationId xmlns:a16="http://schemas.microsoft.com/office/drawing/2014/main" id="{9D9067EE-B43B-B051-E33A-47AF84D7C229}"/>
              </a:ext>
            </a:extLst>
          </p:cNvPr>
          <p:cNvSpPr txBox="1"/>
          <p:nvPr/>
        </p:nvSpPr>
        <p:spPr>
          <a:xfrm>
            <a:off x="1658891" y="2367171"/>
            <a:ext cx="8869736" cy="2123658"/>
          </a:xfrm>
          <a:prstGeom prst="rect">
            <a:avLst/>
          </a:prstGeom>
          <a:noFill/>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ja-JP" altLang="en-US" sz="66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rPr>
              <a:t> 成人教育技法、</a:t>
            </a:r>
            <a:endParaRPr lang="en-US" altLang="ja-JP" sz="66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endParaRPr>
          </a:p>
          <a:p>
            <a:pPr algn="ctr"/>
            <a:r>
              <a:rPr lang="ja-JP" altLang="en-US" sz="66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rPr>
              <a:t>フィードバックについて</a:t>
            </a:r>
          </a:p>
        </p:txBody>
      </p:sp>
    </p:spTree>
    <p:extLst>
      <p:ext uri="{BB962C8B-B14F-4D97-AF65-F5344CB8AC3E}">
        <p14:creationId xmlns:p14="http://schemas.microsoft.com/office/powerpoint/2010/main" val="306982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19200" y="1752600"/>
            <a:ext cx="9974205" cy="707886"/>
          </a:xfrm>
          <a:prstGeom prst="rect">
            <a:avLst/>
          </a:prstGeom>
          <a:noFill/>
        </p:spPr>
        <p:txBody>
          <a:bodyPr wrap="none" rtlCol="0">
            <a:spAutoFit/>
          </a:bodyPr>
          <a:lstStyle/>
          <a:p>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a:t>
            </a:r>
            <a:r>
              <a:rPr lang="ja-JP" altLang="en-US" sz="4000" dirty="0">
                <a:solidFill>
                  <a:srgbClr val="FF3399"/>
                </a:solidFill>
                <a:uFill>
                  <a:solidFill>
                    <a:srgbClr val="FF0000"/>
                  </a:solidFill>
                </a:uFill>
                <a:latin typeface="UD デジタル 教科書体 NK-R" panose="02020400000000000000" pitchFamily="18" charset="-128"/>
                <a:ea typeface="UD デジタル 教科書体 NK-R" panose="02020400000000000000" pitchFamily="18" charset="-128"/>
              </a:rPr>
              <a:t>成人教育手法</a:t>
            </a:r>
            <a:r>
              <a:rPr lang="ja-JP" altLang="en-US" sz="4000" dirty="0">
                <a:latin typeface="UD デジタル 教科書体 NK-R" panose="02020400000000000000" pitchFamily="18" charset="-128"/>
                <a:ea typeface="UD デジタル 教科書体 NK-R" panose="02020400000000000000" pitchFamily="18" charset="-128"/>
              </a:rPr>
              <a:t>を用いて</a:t>
            </a:r>
            <a:r>
              <a:rPr lang="ja-JP" altLang="en-US" sz="4000" dirty="0">
                <a:solidFill>
                  <a:srgbClr val="9900CC"/>
                </a:solidFill>
                <a:latin typeface="UD デジタル 教科書体 NK-R" panose="02020400000000000000" pitchFamily="18" charset="-128"/>
                <a:ea typeface="UD デジタル 教科書体 NK-R" panose="02020400000000000000" pitchFamily="18" charset="-128"/>
              </a:rPr>
              <a:t>効果的に指導</a:t>
            </a:r>
            <a:r>
              <a:rPr lang="ja-JP" altLang="en-US" sz="4000" dirty="0">
                <a:latin typeface="UD デジタル 教科書体 NK-R" panose="02020400000000000000" pitchFamily="18" charset="-128"/>
                <a:ea typeface="UD デジタル 教科書体 NK-R" panose="02020400000000000000" pitchFamily="18" charset="-128"/>
              </a:rPr>
              <a:t>する。</a:t>
            </a:r>
          </a:p>
        </p:txBody>
      </p:sp>
      <p:sp>
        <p:nvSpPr>
          <p:cNvPr id="8" name="テキスト ボックス 7"/>
          <p:cNvSpPr txBox="1"/>
          <p:nvPr/>
        </p:nvSpPr>
        <p:spPr>
          <a:xfrm>
            <a:off x="1219201" y="2921000"/>
            <a:ext cx="7319632" cy="707886"/>
          </a:xfrm>
          <a:prstGeom prst="rect">
            <a:avLst/>
          </a:prstGeom>
          <a:noFill/>
        </p:spPr>
        <p:txBody>
          <a:bodyPr wrap="none" rtlCol="0">
            <a:spAutoFit/>
          </a:bodyPr>
          <a:lstStyle/>
          <a:p>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a:t>
            </a:r>
            <a:r>
              <a:rPr lang="en-US" altLang="ja-JP" sz="4000" dirty="0">
                <a:latin typeface="UD デジタル 教科書体 NK-R" panose="02020400000000000000" pitchFamily="18" charset="-128"/>
                <a:ea typeface="UD デジタル 教科書体 NK-R" panose="02020400000000000000" pitchFamily="18" charset="-128"/>
              </a:rPr>
              <a:t>JMECC</a:t>
            </a:r>
            <a:r>
              <a:rPr lang="ja-JP" altLang="en-US" sz="4000" dirty="0">
                <a:solidFill>
                  <a:srgbClr val="9900CC"/>
                </a:solidFill>
                <a:latin typeface="UD デジタル 教科書体 NK-R" panose="02020400000000000000" pitchFamily="18" charset="-128"/>
                <a:ea typeface="UD デジタル 教科書体 NK-R" panose="02020400000000000000" pitchFamily="18" charset="-128"/>
              </a:rPr>
              <a:t>指導要綱を遵守</a:t>
            </a:r>
            <a:r>
              <a:rPr lang="ja-JP" altLang="en-US" sz="4000" dirty="0">
                <a:latin typeface="UD デジタル 教科書体 NK-R" panose="02020400000000000000" pitchFamily="18" charset="-128"/>
                <a:ea typeface="UD デジタル 教科書体 NK-R" panose="02020400000000000000" pitchFamily="18" charset="-128"/>
              </a:rPr>
              <a:t>する。</a:t>
            </a:r>
          </a:p>
        </p:txBody>
      </p:sp>
      <p:sp>
        <p:nvSpPr>
          <p:cNvPr id="9" name="テキスト ボックス 8"/>
          <p:cNvSpPr txBox="1"/>
          <p:nvPr/>
        </p:nvSpPr>
        <p:spPr>
          <a:xfrm>
            <a:off x="1219200" y="4089400"/>
            <a:ext cx="5734262" cy="707886"/>
          </a:xfrm>
          <a:prstGeom prst="rect">
            <a:avLst/>
          </a:prstGeom>
          <a:noFill/>
        </p:spPr>
        <p:txBody>
          <a:bodyPr wrap="none" rtlCol="0">
            <a:spAutoFit/>
          </a:bodyPr>
          <a:lstStyle/>
          <a:p>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a:t>
            </a:r>
            <a:r>
              <a:rPr lang="en-US" altLang="ja-JP" sz="4000" dirty="0">
                <a:latin typeface="UD デジタル 教科書体 NK-R" panose="02020400000000000000" pitchFamily="18" charset="-128"/>
                <a:ea typeface="UD デジタル 教科書体 NK-R" panose="02020400000000000000" pitchFamily="18" charset="-128"/>
              </a:rPr>
              <a:t>JMECC</a:t>
            </a:r>
            <a:r>
              <a:rPr lang="ja-JP" altLang="en-US" sz="4000" dirty="0">
                <a:latin typeface="UD デジタル 教科書体 NK-R" panose="02020400000000000000" pitchFamily="18" charset="-128"/>
                <a:ea typeface="UD デジタル 教科書体 NK-R" panose="02020400000000000000" pitchFamily="18" charset="-128"/>
              </a:rPr>
              <a:t>を</a:t>
            </a:r>
            <a:r>
              <a:rPr lang="ja-JP" altLang="en-US" sz="4000" dirty="0">
                <a:solidFill>
                  <a:srgbClr val="9900CC"/>
                </a:solidFill>
                <a:latin typeface="UD デジタル 教科書体 NK-R" panose="02020400000000000000" pitchFamily="18" charset="-128"/>
                <a:ea typeface="UD デジタル 教科書体 NK-R" panose="02020400000000000000" pitchFamily="18" charset="-128"/>
              </a:rPr>
              <a:t>指導できる</a:t>
            </a:r>
            <a:r>
              <a:rPr lang="ja-JP" altLang="en-US" sz="4000" dirty="0">
                <a:latin typeface="UD デジタル 教科書体 NK-R" panose="02020400000000000000" pitchFamily="18" charset="-128"/>
                <a:ea typeface="UD デジタル 教科書体 NK-R" panose="02020400000000000000" pitchFamily="18" charset="-128"/>
              </a:rPr>
              <a:t>。</a:t>
            </a:r>
          </a:p>
        </p:txBody>
      </p:sp>
      <p:sp>
        <p:nvSpPr>
          <p:cNvPr id="10" name="テキスト ボックス 9"/>
          <p:cNvSpPr txBox="1"/>
          <p:nvPr/>
        </p:nvSpPr>
        <p:spPr>
          <a:xfrm>
            <a:off x="1219200" y="5257800"/>
            <a:ext cx="5567550" cy="707886"/>
          </a:xfrm>
          <a:prstGeom prst="rect">
            <a:avLst/>
          </a:prstGeom>
          <a:noFill/>
        </p:spPr>
        <p:txBody>
          <a:bodyPr wrap="none" rtlCol="0">
            <a:spAutoFit/>
          </a:bodyPr>
          <a:lstStyle/>
          <a:p>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a:t>
            </a:r>
            <a:r>
              <a:rPr lang="ja-JP" altLang="en-US" sz="4000" u="heavy" dirty="0">
                <a:uFill>
                  <a:solidFill>
                    <a:srgbClr val="FF0000"/>
                  </a:solidFill>
                </a:uFill>
                <a:latin typeface="UD デジタル 教科書体 NK-R" panose="02020400000000000000" pitchFamily="18" charset="-128"/>
                <a:ea typeface="UD デジタル 教科書体 NK-R" panose="02020400000000000000" pitchFamily="18" charset="-128"/>
              </a:rPr>
              <a:t>学校の先生ではない</a:t>
            </a:r>
            <a:r>
              <a:rPr lang="ja-JP" altLang="en-US" sz="4000" dirty="0">
                <a:latin typeface="UD デジタル 教科書体 NK-R" panose="02020400000000000000" pitchFamily="18" charset="-128"/>
                <a:ea typeface="UD デジタル 教科書体 NK-R" panose="02020400000000000000" pitchFamily="18" charset="-128"/>
              </a:rPr>
              <a:t>。</a:t>
            </a:r>
          </a:p>
        </p:txBody>
      </p:sp>
      <p:sp>
        <p:nvSpPr>
          <p:cNvPr id="3" name="正方形/長方形 2">
            <a:extLst>
              <a:ext uri="{FF2B5EF4-FFF2-40B4-BE49-F238E27FC236}">
                <a16:creationId xmlns:a16="http://schemas.microsoft.com/office/drawing/2014/main" id="{5632F28E-5947-2034-32AD-67162A0D2F5B}"/>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インストラクター</a:t>
            </a:r>
          </a:p>
        </p:txBody>
      </p:sp>
    </p:spTree>
    <p:extLst>
      <p:ext uri="{BB962C8B-B14F-4D97-AF65-F5344CB8AC3E}">
        <p14:creationId xmlns:p14="http://schemas.microsoft.com/office/powerpoint/2010/main" val="35603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082072" y="2533372"/>
            <a:ext cx="5823816" cy="3359051"/>
            <a:chOff x="1558072" y="2533371"/>
            <a:chExt cx="5823816" cy="3359051"/>
          </a:xfrm>
        </p:grpSpPr>
        <p:sp>
          <p:nvSpPr>
            <p:cNvPr id="8" name="フリーフォーム 7"/>
            <p:cNvSpPr/>
            <p:nvPr/>
          </p:nvSpPr>
          <p:spPr>
            <a:xfrm>
              <a:off x="3660650" y="4039276"/>
              <a:ext cx="1853146" cy="1853146"/>
            </a:xfrm>
            <a:custGeom>
              <a:avLst/>
              <a:gdLst>
                <a:gd name="connsiteX0" fmla="*/ 0 w 1853146"/>
                <a:gd name="connsiteY0" fmla="*/ 926573 h 1853146"/>
                <a:gd name="connsiteX1" fmla="*/ 926573 w 1853146"/>
                <a:gd name="connsiteY1" fmla="*/ 0 h 1853146"/>
                <a:gd name="connsiteX2" fmla="*/ 1853146 w 1853146"/>
                <a:gd name="connsiteY2" fmla="*/ 926573 h 1853146"/>
                <a:gd name="connsiteX3" fmla="*/ 926573 w 1853146"/>
                <a:gd name="connsiteY3" fmla="*/ 1853146 h 1853146"/>
                <a:gd name="connsiteX4" fmla="*/ 0 w 1853146"/>
                <a:gd name="connsiteY4" fmla="*/ 926573 h 185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146" h="1853146">
                  <a:moveTo>
                    <a:pt x="0" y="926573"/>
                  </a:moveTo>
                  <a:cubicBezTo>
                    <a:pt x="0" y="414841"/>
                    <a:pt x="414841" y="0"/>
                    <a:pt x="926573" y="0"/>
                  </a:cubicBezTo>
                  <a:cubicBezTo>
                    <a:pt x="1438305" y="0"/>
                    <a:pt x="1853146" y="414841"/>
                    <a:pt x="1853146" y="926573"/>
                  </a:cubicBezTo>
                  <a:cubicBezTo>
                    <a:pt x="1853146" y="1438305"/>
                    <a:pt x="1438305" y="1853146"/>
                    <a:pt x="926573" y="1853146"/>
                  </a:cubicBezTo>
                  <a:cubicBezTo>
                    <a:pt x="414841" y="1853146"/>
                    <a:pt x="0" y="1438305"/>
                    <a:pt x="0" y="926573"/>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9167" tIns="289167" rIns="289167" bIns="289167" numCol="1" spcCol="1270" anchor="ctr" anchorCtr="0">
              <a:noAutofit/>
            </a:bodyPr>
            <a:lstStyle/>
            <a:p>
              <a:pPr algn="ctr" defTabSz="1244600">
                <a:lnSpc>
                  <a:spcPct val="90000"/>
                </a:lnSpc>
                <a:spcAft>
                  <a:spcPct val="35000"/>
                </a:spcAft>
              </a:pPr>
              <a:r>
                <a:rPr lang="en-US" altLang="ja-JP" sz="2400" dirty="0">
                  <a:latin typeface="BIZ UDPゴシック" panose="020B0400000000000000" pitchFamily="50" charset="-128"/>
                  <a:ea typeface="BIZ UDPゴシック" panose="020B0400000000000000" pitchFamily="50" charset="-128"/>
                </a:rPr>
                <a:t>JMECC</a:t>
              </a:r>
              <a:r>
                <a:rPr lang="ja-JP" altLang="en-US" sz="2400" dirty="0">
                  <a:latin typeface="BIZ UDPゴシック" panose="020B0400000000000000" pitchFamily="50" charset="-128"/>
                  <a:ea typeface="BIZ UDPゴシック" panose="020B0400000000000000" pitchFamily="50" charset="-128"/>
                </a:rPr>
                <a:t>インストラクター</a:t>
              </a:r>
            </a:p>
          </p:txBody>
        </p:sp>
        <p:sp>
          <p:nvSpPr>
            <p:cNvPr id="9" name="左矢印 8"/>
            <p:cNvSpPr/>
            <p:nvPr/>
          </p:nvSpPr>
          <p:spPr>
            <a:xfrm rot="12684504">
              <a:off x="1558072" y="3552046"/>
              <a:ext cx="2292421" cy="528146"/>
            </a:xfrm>
            <a:prstGeom prst="lef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10" name="左矢印 9"/>
            <p:cNvSpPr/>
            <p:nvPr/>
          </p:nvSpPr>
          <p:spPr>
            <a:xfrm rot="16200000">
              <a:off x="3875683" y="2980838"/>
              <a:ext cx="1423079" cy="528146"/>
            </a:xfrm>
            <a:prstGeom prst="lef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sp>
          <p:nvSpPr>
            <p:cNvPr id="11" name="左矢印 10"/>
            <p:cNvSpPr/>
            <p:nvPr/>
          </p:nvSpPr>
          <p:spPr>
            <a:xfrm rot="19736628">
              <a:off x="5336369" y="3634741"/>
              <a:ext cx="2045519" cy="528146"/>
            </a:xfrm>
            <a:prstGeom prst="leftArrow">
              <a:avLst>
                <a:gd name="adj1" fmla="val 60000"/>
                <a:gd name="adj2" fmla="val 50000"/>
              </a:avLst>
            </a:prstGeom>
            <a:solidFill>
              <a:srgbClr val="FF5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ja-JP" altLang="en-US"/>
            </a:p>
          </p:txBody>
        </p:sp>
      </p:grpSp>
      <p:sp>
        <p:nvSpPr>
          <p:cNvPr id="12" name="フリーフォーム 11"/>
          <p:cNvSpPr/>
          <p:nvPr/>
        </p:nvSpPr>
        <p:spPr>
          <a:xfrm>
            <a:off x="2052304" y="2703886"/>
            <a:ext cx="2491867" cy="1408391"/>
          </a:xfrm>
          <a:custGeom>
            <a:avLst/>
            <a:gdLst>
              <a:gd name="connsiteX0" fmla="*/ 0 w 2491867"/>
              <a:gd name="connsiteY0" fmla="*/ 140839 h 1408391"/>
              <a:gd name="connsiteX1" fmla="*/ 140839 w 2491867"/>
              <a:gd name="connsiteY1" fmla="*/ 0 h 1408391"/>
              <a:gd name="connsiteX2" fmla="*/ 2351028 w 2491867"/>
              <a:gd name="connsiteY2" fmla="*/ 0 h 1408391"/>
              <a:gd name="connsiteX3" fmla="*/ 2491867 w 2491867"/>
              <a:gd name="connsiteY3" fmla="*/ 140839 h 1408391"/>
              <a:gd name="connsiteX4" fmla="*/ 2491867 w 2491867"/>
              <a:gd name="connsiteY4" fmla="*/ 1267552 h 1408391"/>
              <a:gd name="connsiteX5" fmla="*/ 2351028 w 2491867"/>
              <a:gd name="connsiteY5" fmla="*/ 1408391 h 1408391"/>
              <a:gd name="connsiteX6" fmla="*/ 140839 w 2491867"/>
              <a:gd name="connsiteY6" fmla="*/ 1408391 h 1408391"/>
              <a:gd name="connsiteX7" fmla="*/ 0 w 2491867"/>
              <a:gd name="connsiteY7" fmla="*/ 1267552 h 1408391"/>
              <a:gd name="connsiteX8" fmla="*/ 0 w 2491867"/>
              <a:gd name="connsiteY8" fmla="*/ 140839 h 14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1867" h="1408391">
                <a:moveTo>
                  <a:pt x="0" y="140839"/>
                </a:moveTo>
                <a:cubicBezTo>
                  <a:pt x="0" y="63056"/>
                  <a:pt x="63056" y="0"/>
                  <a:pt x="140839" y="0"/>
                </a:cubicBezTo>
                <a:lnTo>
                  <a:pt x="2351028" y="0"/>
                </a:lnTo>
                <a:cubicBezTo>
                  <a:pt x="2428811" y="0"/>
                  <a:pt x="2491867" y="63056"/>
                  <a:pt x="2491867" y="140839"/>
                </a:cubicBezTo>
                <a:lnTo>
                  <a:pt x="2491867" y="1267552"/>
                </a:lnTo>
                <a:cubicBezTo>
                  <a:pt x="2491867" y="1345335"/>
                  <a:pt x="2428811" y="1408391"/>
                  <a:pt x="2351028" y="1408391"/>
                </a:cubicBezTo>
                <a:lnTo>
                  <a:pt x="140839" y="1408391"/>
                </a:lnTo>
                <a:cubicBezTo>
                  <a:pt x="63056" y="1408391"/>
                  <a:pt x="0" y="1345335"/>
                  <a:pt x="0" y="1267552"/>
                </a:cubicBezTo>
                <a:lnTo>
                  <a:pt x="0" y="140839"/>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55" tIns="81255" rIns="81255" bIns="81255" numCol="1" spcCol="1270" anchor="ctr" anchorCtr="0">
            <a:noAutofit/>
          </a:bodyPr>
          <a:lstStyle/>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資器材</a:t>
            </a:r>
            <a:endParaRPr lang="en-US" altLang="ja-JP" sz="2400" dirty="0">
              <a:latin typeface="BIZ UDPゴシック" panose="020B0400000000000000" pitchFamily="50" charset="-128"/>
              <a:ea typeface="BIZ UDPゴシック" panose="020B0400000000000000" pitchFamily="50" charset="-128"/>
            </a:endParaRPr>
          </a:p>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準備と扱い</a:t>
            </a:r>
          </a:p>
        </p:txBody>
      </p:sp>
      <p:sp>
        <p:nvSpPr>
          <p:cNvPr id="13" name="フリーフォーム 12"/>
          <p:cNvSpPr/>
          <p:nvPr/>
        </p:nvSpPr>
        <p:spPr>
          <a:xfrm>
            <a:off x="4850066" y="1792010"/>
            <a:ext cx="2491867" cy="1408390"/>
          </a:xfrm>
          <a:custGeom>
            <a:avLst/>
            <a:gdLst>
              <a:gd name="connsiteX0" fmla="*/ 0 w 2423084"/>
              <a:gd name="connsiteY0" fmla="*/ 140839 h 1408391"/>
              <a:gd name="connsiteX1" fmla="*/ 140839 w 2423084"/>
              <a:gd name="connsiteY1" fmla="*/ 0 h 1408391"/>
              <a:gd name="connsiteX2" fmla="*/ 2282245 w 2423084"/>
              <a:gd name="connsiteY2" fmla="*/ 0 h 1408391"/>
              <a:gd name="connsiteX3" fmla="*/ 2423084 w 2423084"/>
              <a:gd name="connsiteY3" fmla="*/ 140839 h 1408391"/>
              <a:gd name="connsiteX4" fmla="*/ 2423084 w 2423084"/>
              <a:gd name="connsiteY4" fmla="*/ 1267552 h 1408391"/>
              <a:gd name="connsiteX5" fmla="*/ 2282245 w 2423084"/>
              <a:gd name="connsiteY5" fmla="*/ 1408391 h 1408391"/>
              <a:gd name="connsiteX6" fmla="*/ 140839 w 2423084"/>
              <a:gd name="connsiteY6" fmla="*/ 1408391 h 1408391"/>
              <a:gd name="connsiteX7" fmla="*/ 0 w 2423084"/>
              <a:gd name="connsiteY7" fmla="*/ 1267552 h 1408391"/>
              <a:gd name="connsiteX8" fmla="*/ 0 w 2423084"/>
              <a:gd name="connsiteY8" fmla="*/ 140839 h 14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84" h="1408391">
                <a:moveTo>
                  <a:pt x="0" y="140839"/>
                </a:moveTo>
                <a:cubicBezTo>
                  <a:pt x="0" y="63056"/>
                  <a:pt x="63056" y="0"/>
                  <a:pt x="140839" y="0"/>
                </a:cubicBezTo>
                <a:lnTo>
                  <a:pt x="2282245" y="0"/>
                </a:lnTo>
                <a:cubicBezTo>
                  <a:pt x="2360028" y="0"/>
                  <a:pt x="2423084" y="63056"/>
                  <a:pt x="2423084" y="140839"/>
                </a:cubicBezTo>
                <a:lnTo>
                  <a:pt x="2423084" y="1267552"/>
                </a:lnTo>
                <a:cubicBezTo>
                  <a:pt x="2423084" y="1345335"/>
                  <a:pt x="2360028" y="1408391"/>
                  <a:pt x="2282245" y="1408391"/>
                </a:cubicBezTo>
                <a:lnTo>
                  <a:pt x="140839" y="1408391"/>
                </a:lnTo>
                <a:cubicBezTo>
                  <a:pt x="63056" y="1408391"/>
                  <a:pt x="0" y="1345335"/>
                  <a:pt x="0" y="1267552"/>
                </a:cubicBezTo>
                <a:lnTo>
                  <a:pt x="0" y="140839"/>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55" tIns="81255" rIns="81255" bIns="81255" numCol="1" spcCol="1270" anchor="ctr" anchorCtr="0">
            <a:noAutofit/>
          </a:bodyPr>
          <a:lstStyle/>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成人教育</a:t>
            </a:r>
            <a:endParaRPr lang="en-US" altLang="ja-JP" sz="2400" dirty="0">
              <a:latin typeface="BIZ UDPゴシック" panose="020B0400000000000000" pitchFamily="50" charset="-128"/>
              <a:ea typeface="BIZ UDPゴシック" panose="020B0400000000000000" pitchFamily="50" charset="-128"/>
            </a:endParaRPr>
          </a:p>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話し方</a:t>
            </a:r>
            <a:endParaRPr lang="en-US" altLang="ja-JP" sz="2400" dirty="0">
              <a:latin typeface="BIZ UDPゴシック" panose="020B0400000000000000" pitchFamily="50" charset="-128"/>
              <a:ea typeface="BIZ UDPゴシック" panose="020B0400000000000000" pitchFamily="50" charset="-128"/>
            </a:endParaRPr>
          </a:p>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説明の仕方</a:t>
            </a:r>
          </a:p>
        </p:txBody>
      </p:sp>
      <p:sp>
        <p:nvSpPr>
          <p:cNvPr id="14" name="フリーフォーム 13"/>
          <p:cNvSpPr/>
          <p:nvPr/>
        </p:nvSpPr>
        <p:spPr>
          <a:xfrm>
            <a:off x="7649585" y="2724805"/>
            <a:ext cx="2491866" cy="1408390"/>
          </a:xfrm>
          <a:custGeom>
            <a:avLst/>
            <a:gdLst>
              <a:gd name="connsiteX0" fmla="*/ 0 w 1973772"/>
              <a:gd name="connsiteY0" fmla="*/ 140839 h 1408391"/>
              <a:gd name="connsiteX1" fmla="*/ 140839 w 1973772"/>
              <a:gd name="connsiteY1" fmla="*/ 0 h 1408391"/>
              <a:gd name="connsiteX2" fmla="*/ 1832933 w 1973772"/>
              <a:gd name="connsiteY2" fmla="*/ 0 h 1408391"/>
              <a:gd name="connsiteX3" fmla="*/ 1973772 w 1973772"/>
              <a:gd name="connsiteY3" fmla="*/ 140839 h 1408391"/>
              <a:gd name="connsiteX4" fmla="*/ 1973772 w 1973772"/>
              <a:gd name="connsiteY4" fmla="*/ 1267552 h 1408391"/>
              <a:gd name="connsiteX5" fmla="*/ 1832933 w 1973772"/>
              <a:gd name="connsiteY5" fmla="*/ 1408391 h 1408391"/>
              <a:gd name="connsiteX6" fmla="*/ 140839 w 1973772"/>
              <a:gd name="connsiteY6" fmla="*/ 1408391 h 1408391"/>
              <a:gd name="connsiteX7" fmla="*/ 0 w 1973772"/>
              <a:gd name="connsiteY7" fmla="*/ 1267552 h 1408391"/>
              <a:gd name="connsiteX8" fmla="*/ 0 w 1973772"/>
              <a:gd name="connsiteY8" fmla="*/ 140839 h 14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3772" h="1408391">
                <a:moveTo>
                  <a:pt x="0" y="140839"/>
                </a:moveTo>
                <a:cubicBezTo>
                  <a:pt x="0" y="63056"/>
                  <a:pt x="63056" y="0"/>
                  <a:pt x="140839" y="0"/>
                </a:cubicBezTo>
                <a:lnTo>
                  <a:pt x="1832933" y="0"/>
                </a:lnTo>
                <a:cubicBezTo>
                  <a:pt x="1910716" y="0"/>
                  <a:pt x="1973772" y="63056"/>
                  <a:pt x="1973772" y="140839"/>
                </a:cubicBezTo>
                <a:lnTo>
                  <a:pt x="1973772" y="1267552"/>
                </a:lnTo>
                <a:cubicBezTo>
                  <a:pt x="1973772" y="1345335"/>
                  <a:pt x="1910716" y="1408391"/>
                  <a:pt x="1832933" y="1408391"/>
                </a:cubicBezTo>
                <a:lnTo>
                  <a:pt x="140839" y="1408391"/>
                </a:lnTo>
                <a:cubicBezTo>
                  <a:pt x="63056" y="1408391"/>
                  <a:pt x="0" y="1345335"/>
                  <a:pt x="0" y="1267552"/>
                </a:cubicBezTo>
                <a:lnTo>
                  <a:pt x="0" y="140839"/>
                </a:lnTo>
                <a:close/>
              </a:path>
            </a:pathLst>
          </a:custGeom>
          <a:solidFill>
            <a:srgbClr val="FF5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55" tIns="81255" rIns="81255" bIns="81255" numCol="1" spcCol="1270" anchor="ctr" anchorCtr="0">
            <a:noAutofit/>
          </a:bodyPr>
          <a:lstStyle/>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ＢＬＳ・ＡＬＳ</a:t>
            </a:r>
            <a:endParaRPr lang="en-US" altLang="ja-JP" sz="2400" dirty="0">
              <a:latin typeface="BIZ UDPゴシック" panose="020B0400000000000000" pitchFamily="50" charset="-128"/>
              <a:ea typeface="BIZ UDPゴシック" panose="020B0400000000000000" pitchFamily="50" charset="-128"/>
            </a:endParaRPr>
          </a:p>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内科救急</a:t>
            </a:r>
            <a:endParaRPr lang="en-US" altLang="ja-JP" sz="2400" dirty="0">
              <a:latin typeface="BIZ UDPゴシック" panose="020B0400000000000000" pitchFamily="50" charset="-128"/>
              <a:ea typeface="BIZ UDPゴシック" panose="020B0400000000000000" pitchFamily="50" charset="-128"/>
            </a:endParaRPr>
          </a:p>
          <a:p>
            <a:pPr algn="ctr" defTabSz="933450">
              <a:lnSpc>
                <a:spcPct val="90000"/>
              </a:lnSpc>
              <a:spcAft>
                <a:spcPct val="35000"/>
              </a:spcAft>
            </a:pPr>
            <a:r>
              <a:rPr lang="ja-JP" altLang="en-US" sz="2400" dirty="0">
                <a:latin typeface="BIZ UDPゴシック" panose="020B0400000000000000" pitchFamily="50" charset="-128"/>
                <a:ea typeface="BIZ UDPゴシック" panose="020B0400000000000000" pitchFamily="50" charset="-128"/>
              </a:rPr>
              <a:t>シミュレーション</a:t>
            </a:r>
          </a:p>
        </p:txBody>
      </p:sp>
      <p:sp>
        <p:nvSpPr>
          <p:cNvPr id="15" name="テキスト ボックス 14"/>
          <p:cNvSpPr txBox="1"/>
          <p:nvPr/>
        </p:nvSpPr>
        <p:spPr>
          <a:xfrm>
            <a:off x="1423086" y="6009954"/>
            <a:ext cx="9345828" cy="707886"/>
          </a:xfrm>
          <a:prstGeom prst="rect">
            <a:avLst/>
          </a:prstGeom>
          <a:noFill/>
        </p:spPr>
        <p:txBody>
          <a:bodyPr wrap="none" rtlCol="0">
            <a:spAutoFit/>
          </a:bodyPr>
          <a:lstStyle/>
          <a:p>
            <a:r>
              <a:rPr lang="ja-JP" altLang="en-US" sz="40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インストラクターにすべての要素が必要です</a:t>
            </a:r>
          </a:p>
        </p:txBody>
      </p:sp>
      <p:sp>
        <p:nvSpPr>
          <p:cNvPr id="3" name="正方形/長方形 2">
            <a:extLst>
              <a:ext uri="{FF2B5EF4-FFF2-40B4-BE49-F238E27FC236}">
                <a16:creationId xmlns:a16="http://schemas.microsoft.com/office/drawing/2014/main" id="{6110A5B7-2AFD-2443-6159-A48F7BAF8389}"/>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指導者講習会の内容</a:t>
            </a:r>
          </a:p>
        </p:txBody>
      </p:sp>
    </p:spTree>
    <p:extLst>
      <p:ext uri="{BB962C8B-B14F-4D97-AF65-F5344CB8AC3E}">
        <p14:creationId xmlns:p14="http://schemas.microsoft.com/office/powerpoint/2010/main" val="1503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34736" y="914400"/>
            <a:ext cx="10522527" cy="4525963"/>
          </a:xfrm>
        </p:spPr>
        <p:txBody>
          <a:bodyPr/>
          <a:lstStyle/>
          <a:p>
            <a:pPr>
              <a:lnSpc>
                <a:spcPct val="150000"/>
              </a:lnSpc>
              <a:buFont typeface="Wingdings" panose="05000000000000000000" pitchFamily="2" charset="2"/>
              <a:buChar char="Ø"/>
            </a:pPr>
            <a:r>
              <a:rPr kumimoji="1" lang="ja-JP" altLang="en-US" sz="4400" b="1" dirty="0">
                <a:latin typeface="UD デジタル 教科書体 NK-R" panose="02020400000000000000" pitchFamily="18" charset="-128"/>
                <a:ea typeface="UD デジタル 教科書体 NK-R" panose="02020400000000000000" pitchFamily="18" charset="-128"/>
              </a:rPr>
              <a:t>医師です。</a:t>
            </a:r>
            <a:endParaRPr kumimoji="1" lang="en-US" altLang="ja-JP" sz="4400" b="1" dirty="0">
              <a:latin typeface="UD デジタル 教科書体 NK-R" panose="02020400000000000000" pitchFamily="18" charset="-128"/>
              <a:ea typeface="UD デジタル 教科書体 NK-R" panose="02020400000000000000" pitchFamily="18" charset="-128"/>
            </a:endParaRPr>
          </a:p>
          <a:p>
            <a:pPr lvl="1">
              <a:lnSpc>
                <a:spcPct val="150000"/>
              </a:lnSpc>
            </a:pPr>
            <a:r>
              <a:rPr kumimoji="1" lang="ja-JP" altLang="en-US" sz="3600" b="1" dirty="0">
                <a:latin typeface="UD デジタル 教科書体 NK-R" panose="02020400000000000000" pitchFamily="18" charset="-128"/>
                <a:ea typeface="UD デジタル 教科書体 NK-R" panose="02020400000000000000" pitchFamily="18" charset="-128"/>
              </a:rPr>
              <a:t>様々な領域の多様</a:t>
            </a:r>
            <a:r>
              <a:rPr lang="ja-JP" altLang="en-US" sz="3600" b="1" dirty="0">
                <a:latin typeface="UD デジタル 教科書体 NK-R" panose="02020400000000000000" pitchFamily="18" charset="-128"/>
                <a:ea typeface="UD デジタル 教科書体 NK-R" panose="02020400000000000000" pitchFamily="18" charset="-128"/>
              </a:rPr>
              <a:t>な受講者です。</a:t>
            </a:r>
            <a:endParaRPr lang="en-US" altLang="ja-JP" sz="3600" b="1" dirty="0">
              <a:latin typeface="UD デジタル 教科書体 NK-R" panose="02020400000000000000" pitchFamily="18" charset="-128"/>
              <a:ea typeface="UD デジタル 教科書体 NK-R" panose="02020400000000000000" pitchFamily="18" charset="-128"/>
            </a:endParaRPr>
          </a:p>
          <a:p>
            <a:pPr lvl="2">
              <a:lnSpc>
                <a:spcPct val="150000"/>
              </a:lnSpc>
            </a:pPr>
            <a:r>
              <a:rPr lang="ja-JP" altLang="en-US" sz="3600" b="1" dirty="0">
                <a:latin typeface="UD デジタル 教科書体 NK-R" panose="02020400000000000000" pitchFamily="18" charset="-128"/>
                <a:ea typeface="UD デジタル 教科書体 NK-R" panose="02020400000000000000" pitchFamily="18" charset="-128"/>
              </a:rPr>
              <a:t>すでに様々な経験をしています。</a:t>
            </a:r>
            <a:endParaRPr lang="en-US" altLang="ja-JP" sz="3600" b="1" dirty="0">
              <a:latin typeface="UD デジタル 教科書体 NK-R" panose="02020400000000000000" pitchFamily="18" charset="-128"/>
              <a:ea typeface="UD デジタル 教科書体 NK-R" panose="02020400000000000000" pitchFamily="18" charset="-128"/>
            </a:endParaRPr>
          </a:p>
          <a:p>
            <a:pPr lvl="2">
              <a:lnSpc>
                <a:spcPct val="150000"/>
              </a:lnSpc>
            </a:pPr>
            <a:r>
              <a:rPr lang="ja-JP" altLang="en-US" sz="3600" b="1" dirty="0">
                <a:latin typeface="UD デジタル 教科書体 NK-R" panose="02020400000000000000" pitchFamily="18" charset="-128"/>
                <a:ea typeface="UD デジタル 教科書体 NK-R" panose="02020400000000000000" pitchFamily="18" charset="-128"/>
              </a:rPr>
              <a:t>社会的な地位の高い受講者もいます。</a:t>
            </a:r>
            <a:endParaRPr lang="en-US" altLang="ja-JP" sz="3600" b="1" dirty="0">
              <a:latin typeface="UD デジタル 教科書体 NK-R" panose="02020400000000000000" pitchFamily="18" charset="-128"/>
              <a:ea typeface="UD デジタル 教科書体 NK-R" panose="02020400000000000000" pitchFamily="18" charset="-128"/>
            </a:endParaRPr>
          </a:p>
          <a:p>
            <a:pPr lvl="2">
              <a:lnSpc>
                <a:spcPct val="150000"/>
              </a:lnSpc>
            </a:pPr>
            <a:r>
              <a:rPr lang="ja-JP" altLang="en-US" sz="3600" b="1" dirty="0">
                <a:latin typeface="UD デジタル 教科書体 NK-R" panose="02020400000000000000" pitchFamily="18" charset="-128"/>
                <a:ea typeface="UD デジタル 教科書体 NK-R" panose="02020400000000000000" pitchFamily="18" charset="-128"/>
              </a:rPr>
              <a:t>比較的高齢の受講者・・・人生の先輩もいます。</a:t>
            </a:r>
            <a:endParaRPr lang="en-US" altLang="ja-JP" sz="3600" b="1" dirty="0">
              <a:latin typeface="UD デジタル 教科書体 NK-R" panose="02020400000000000000" pitchFamily="18" charset="-128"/>
              <a:ea typeface="UD デジタル 教科書体 NK-R" panose="02020400000000000000" pitchFamily="18" charset="-128"/>
            </a:endParaRPr>
          </a:p>
          <a:p>
            <a:pPr lvl="2">
              <a:lnSpc>
                <a:spcPct val="150000"/>
              </a:lnSpc>
            </a:pPr>
            <a:r>
              <a:rPr lang="ja-JP" altLang="en-US" sz="3600" b="1" dirty="0">
                <a:latin typeface="UD デジタル 教科書体 NK-R" panose="02020400000000000000" pitchFamily="18" charset="-128"/>
                <a:ea typeface="UD デジタル 教科書体 NK-R" panose="02020400000000000000" pitchFamily="18" charset="-128"/>
              </a:rPr>
              <a:t>一方で研修医もいます。</a:t>
            </a:r>
            <a:endParaRPr lang="en-US" altLang="ja-JP" sz="3600" b="1" dirty="0">
              <a:latin typeface="UD デジタル 教科書体 NK-R" panose="02020400000000000000" pitchFamily="18" charset="-128"/>
              <a:ea typeface="UD デジタル 教科書体 NK-R" panose="02020400000000000000" pitchFamily="18" charset="-128"/>
            </a:endParaRPr>
          </a:p>
          <a:p>
            <a:pPr lvl="2">
              <a:lnSpc>
                <a:spcPct val="150000"/>
              </a:lnSpc>
            </a:pPr>
            <a:endParaRPr kumimoji="1" lang="ja-JP" altLang="en-US" sz="3600" b="1"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432B9B4C-3CAB-B139-A1C8-1B0A45EB4CF9}"/>
              </a:ext>
            </a:extLst>
          </p:cNvPr>
          <p:cNvSpPr>
            <a:spLocks/>
          </p:cNvSpPr>
          <p:nvPr/>
        </p:nvSpPr>
        <p:spPr bwMode="auto">
          <a:xfrm>
            <a:off x="-6927" y="9236"/>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受講者</a:t>
            </a:r>
          </a:p>
        </p:txBody>
      </p:sp>
    </p:spTree>
    <p:extLst>
      <p:ext uri="{BB962C8B-B14F-4D97-AF65-F5344CB8AC3E}">
        <p14:creationId xmlns:p14="http://schemas.microsoft.com/office/powerpoint/2010/main" val="4265528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62000" y="1295400"/>
            <a:ext cx="10330764"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 </a:t>
            </a:r>
            <a:r>
              <a:rPr lang="en-US" altLang="ja-JP" sz="4000" dirty="0">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一方的に情報を伝達する</a:t>
            </a:r>
            <a:r>
              <a:rPr lang="en-US" altLang="ja-JP" sz="4000" dirty="0">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指導ではない。</a:t>
            </a:r>
          </a:p>
        </p:txBody>
      </p:sp>
      <p:sp>
        <p:nvSpPr>
          <p:cNvPr id="25" name="Rectangle 3"/>
          <p:cNvSpPr txBox="1">
            <a:spLocks noChangeArrowheads="1"/>
          </p:cNvSpPr>
          <p:nvPr/>
        </p:nvSpPr>
        <p:spPr bwMode="auto">
          <a:xfrm>
            <a:off x="762000" y="3455640"/>
            <a:ext cx="10820399"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学習目標を明確に提示する。</a:t>
            </a:r>
          </a:p>
        </p:txBody>
      </p:sp>
      <p:sp>
        <p:nvSpPr>
          <p:cNvPr id="26" name="Rectangle 3"/>
          <p:cNvSpPr txBox="1">
            <a:spLocks noChangeArrowheads="1"/>
          </p:cNvSpPr>
          <p:nvPr/>
        </p:nvSpPr>
        <p:spPr bwMode="auto">
          <a:xfrm>
            <a:off x="762000" y="4535760"/>
            <a:ext cx="8078446"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受講者の知識や経験を尊重する。</a:t>
            </a:r>
          </a:p>
        </p:txBody>
      </p:sp>
      <p:sp>
        <p:nvSpPr>
          <p:cNvPr id="24" name="Rectangle 3"/>
          <p:cNvSpPr txBox="1">
            <a:spLocks noChangeArrowheads="1"/>
          </p:cNvSpPr>
          <p:nvPr/>
        </p:nvSpPr>
        <p:spPr bwMode="auto">
          <a:xfrm>
            <a:off x="762000" y="5615880"/>
            <a:ext cx="10820399"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効果的なフィードバックを実践する。</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11" name="Rectangle 3"/>
          <p:cNvSpPr txBox="1">
            <a:spLocks noChangeArrowheads="1"/>
          </p:cNvSpPr>
          <p:nvPr/>
        </p:nvSpPr>
        <p:spPr bwMode="auto">
          <a:xfrm>
            <a:off x="762000" y="2375520"/>
            <a:ext cx="10820399"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受講者の学習を促進する</a:t>
            </a:r>
            <a:r>
              <a:rPr lang="en-US" altLang="ja-JP" sz="4000" dirty="0">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指導を実践する。</a:t>
            </a:r>
          </a:p>
        </p:txBody>
      </p:sp>
      <p:sp>
        <p:nvSpPr>
          <p:cNvPr id="3" name="正方形/長方形 2">
            <a:extLst>
              <a:ext uri="{FF2B5EF4-FFF2-40B4-BE49-F238E27FC236}">
                <a16:creationId xmlns:a16="http://schemas.microsoft.com/office/drawing/2014/main" id="{F5D55767-D606-845A-BB24-63E4EDE39D78}"/>
              </a:ext>
            </a:extLst>
          </p:cNvPr>
          <p:cNvSpPr>
            <a:spLocks/>
          </p:cNvSpPr>
          <p:nvPr/>
        </p:nvSpPr>
        <p:spPr bwMode="auto">
          <a:xfrm>
            <a:off x="-6927" y="9236"/>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成人教育</a:t>
            </a:r>
          </a:p>
        </p:txBody>
      </p:sp>
    </p:spTree>
    <p:extLst>
      <p:ext uri="{BB962C8B-B14F-4D97-AF65-F5344CB8AC3E}">
        <p14:creationId xmlns:p14="http://schemas.microsoft.com/office/powerpoint/2010/main" val="90339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066800" y="3631855"/>
            <a:ext cx="10999889" cy="648072"/>
          </a:xfrm>
          <a:prstGeom prst="rect">
            <a:avLst/>
          </a:prstGeom>
          <a:noFill/>
          <a:ln w="9525">
            <a:noFill/>
            <a:miter lim="800000"/>
            <a:headEnd/>
            <a:tailEnd/>
          </a:ln>
        </p:spPr>
        <p:txBody>
          <a:bodyPr anchor="ctr"/>
          <a:lstStyle/>
          <a:p>
            <a:pPr>
              <a:lnSpc>
                <a:spcPts val="3500"/>
              </a:lnSpc>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 受講者の実習に多くの時間を費やす。</a:t>
            </a:r>
          </a:p>
        </p:txBody>
      </p:sp>
      <p:grpSp>
        <p:nvGrpSpPr>
          <p:cNvPr id="5" name="グループ化 14"/>
          <p:cNvGrpSpPr/>
          <p:nvPr/>
        </p:nvGrpSpPr>
        <p:grpSpPr>
          <a:xfrm>
            <a:off x="2581152" y="4406011"/>
            <a:ext cx="8544048" cy="2246769"/>
            <a:chOff x="1057152" y="4910066"/>
            <a:chExt cx="8544048" cy="2246769"/>
          </a:xfrm>
        </p:grpSpPr>
        <p:sp>
          <p:nvSpPr>
            <p:cNvPr id="19" name="テキスト ボックス 18"/>
            <p:cNvSpPr txBox="1"/>
            <p:nvPr/>
          </p:nvSpPr>
          <p:spPr>
            <a:xfrm>
              <a:off x="1057152" y="4910066"/>
              <a:ext cx="8544048" cy="2246769"/>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kumimoji="0" lang="ja-JP" altLang="en-US" sz="4000" kern="0" dirty="0">
                  <a:solidFill>
                    <a:srgbClr val="000000"/>
                  </a:solidFill>
                  <a:latin typeface="UD デジタル 教科書体 NK-R" panose="02020400000000000000" pitchFamily="18" charset="-128"/>
                  <a:ea typeface="UD デジタル 教科書体 NK-R" panose="02020400000000000000" pitchFamily="18" charset="-128"/>
                </a:rPr>
                <a:t>・良い体験</a:t>
              </a:r>
              <a:endParaRPr kumimoji="0" lang="en-US" altLang="ja-JP" sz="4000" kern="0" dirty="0">
                <a:solidFill>
                  <a:srgbClr val="000000"/>
                </a:solidFill>
                <a:latin typeface="UD デジタル 教科書体 NK-R" panose="02020400000000000000" pitchFamily="18" charset="-128"/>
                <a:ea typeface="UD デジタル 教科書体 NK-R" panose="02020400000000000000" pitchFamily="18" charset="-128"/>
              </a:endParaRPr>
            </a:p>
            <a:p>
              <a:pPr fontAlgn="auto">
                <a:spcBef>
                  <a:spcPts val="0"/>
                </a:spcBef>
                <a:spcAft>
                  <a:spcPts val="0"/>
                </a:spcAft>
                <a:defRPr/>
              </a:pPr>
              <a:endParaRPr kumimoji="0" lang="en-US" altLang="ja-JP" sz="1000" kern="0" dirty="0">
                <a:solidFill>
                  <a:srgbClr val="000000"/>
                </a:solidFill>
                <a:latin typeface="UD デジタル 教科書体 NK-R" panose="02020400000000000000" pitchFamily="18" charset="-128"/>
                <a:ea typeface="UD デジタル 教科書体 NK-R" panose="02020400000000000000" pitchFamily="18" charset="-128"/>
              </a:endParaRPr>
            </a:p>
            <a:p>
              <a:pPr lvl="0">
                <a:defRPr/>
              </a:pPr>
              <a:r>
                <a:rPr kumimoji="0" lang="ja-JP" altLang="en-US" sz="4000" b="0" kern="0" dirty="0">
                  <a:solidFill>
                    <a:srgbClr val="000000"/>
                  </a:solidFill>
                  <a:latin typeface="UD デジタル 教科書体 NK-R" panose="02020400000000000000" pitchFamily="18" charset="-128"/>
                  <a:ea typeface="UD デジタル 教科書体 NK-R" panose="02020400000000000000" pitchFamily="18" charset="-128"/>
                </a:rPr>
                <a:t>・</a:t>
              </a:r>
              <a:r>
                <a:rPr kumimoji="0" lang="ja-JP" altLang="en-US" sz="4000" kern="0" dirty="0">
                  <a:solidFill>
                    <a:srgbClr val="000000"/>
                  </a:solidFill>
                  <a:latin typeface="UD デジタル 教科書体 NK-R" panose="02020400000000000000" pitchFamily="18" charset="-128"/>
                  <a:ea typeface="UD デジタル 教科書体 NK-R" panose="02020400000000000000" pitchFamily="18" charset="-128"/>
                </a:rPr>
                <a:t>良い印象</a:t>
              </a:r>
              <a:endParaRPr kumimoji="0" lang="en-US" altLang="ja-JP" sz="4000" kern="0" dirty="0">
                <a:solidFill>
                  <a:srgbClr val="000000"/>
                </a:solidFill>
                <a:latin typeface="UD デジタル 教科書体 NK-R" panose="02020400000000000000" pitchFamily="18" charset="-128"/>
                <a:ea typeface="UD デジタル 教科書体 NK-R" panose="02020400000000000000" pitchFamily="18" charset="-128"/>
              </a:endParaRPr>
            </a:p>
            <a:p>
              <a:pPr lvl="0">
                <a:defRPr/>
              </a:pPr>
              <a:endParaRPr kumimoji="0" lang="en-US" altLang="ja-JP" sz="1000" b="0" kern="0" dirty="0">
                <a:solidFill>
                  <a:srgbClr val="000000"/>
                </a:solidFill>
                <a:latin typeface="UD デジタル 教科書体 NK-R" panose="02020400000000000000" pitchFamily="18" charset="-128"/>
                <a:ea typeface="UD デジタル 教科書体 NK-R" panose="02020400000000000000" pitchFamily="18" charset="-128"/>
              </a:endParaRPr>
            </a:p>
            <a:p>
              <a:pPr lvl="0">
                <a:defRPr/>
              </a:pPr>
              <a:r>
                <a:rPr kumimoji="0" lang="ja-JP" altLang="en-US" sz="4000" kern="0" dirty="0">
                  <a:solidFill>
                    <a:srgbClr val="000000"/>
                  </a:solidFill>
                  <a:latin typeface="UD デジタル 教科書体 NK-R" panose="02020400000000000000" pitchFamily="18" charset="-128"/>
                  <a:ea typeface="UD デジタル 教科書体 NK-R" panose="02020400000000000000" pitchFamily="18" charset="-128"/>
                </a:rPr>
                <a:t>・説明より実習</a:t>
              </a:r>
              <a:endParaRPr kumimoji="0" lang="en-US" altLang="ja-JP" sz="4000" b="0" kern="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4592471" y="5567361"/>
              <a:ext cx="4740400" cy="932178"/>
            </a:xfrm>
            <a:prstGeom prst="rect">
              <a:avLst/>
            </a:prstGeom>
            <a:solidFill>
              <a:srgbClr val="FF0000"/>
            </a:solidFill>
          </p:spPr>
          <p:txBody>
            <a:bodyPr wrap="none" rtlCol="0" anchor="ctr">
              <a:spAutoFit/>
            </a:bodyPr>
            <a:lstStyle/>
            <a:p>
              <a:pPr>
                <a:lnSpc>
                  <a:spcPct val="150000"/>
                </a:lnSpc>
              </a:pPr>
              <a:r>
                <a:rPr lang="ja-JP" altLang="en-US" sz="4000" dirty="0">
                  <a:ln w="3175">
                    <a:solidFill>
                      <a:schemeClr val="tx1"/>
                    </a:solidFill>
                  </a:ln>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記憶の定着率が高い</a:t>
              </a:r>
            </a:p>
          </p:txBody>
        </p:sp>
      </p:grpSp>
      <p:sp>
        <p:nvSpPr>
          <p:cNvPr id="22" name="Rectangle 3"/>
          <p:cNvSpPr txBox="1">
            <a:spLocks noChangeArrowheads="1"/>
          </p:cNvSpPr>
          <p:nvPr/>
        </p:nvSpPr>
        <p:spPr bwMode="auto">
          <a:xfrm>
            <a:off x="1066800" y="1049720"/>
            <a:ext cx="10276856"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否定的な言動や威圧的態度をとらない。</a:t>
            </a:r>
          </a:p>
        </p:txBody>
      </p:sp>
      <p:grpSp>
        <p:nvGrpSpPr>
          <p:cNvPr id="6" name="グループ化 25"/>
          <p:cNvGrpSpPr/>
          <p:nvPr/>
        </p:nvGrpSpPr>
        <p:grpSpPr>
          <a:xfrm>
            <a:off x="1066800" y="2125413"/>
            <a:ext cx="10896599" cy="1134850"/>
            <a:chOff x="647947" y="2204864"/>
            <a:chExt cx="7596461" cy="1134850"/>
          </a:xfrm>
        </p:grpSpPr>
        <p:sp>
          <p:nvSpPr>
            <p:cNvPr id="27" name="Rectangle 3"/>
            <p:cNvSpPr txBox="1">
              <a:spLocks noChangeArrowheads="1"/>
            </p:cNvSpPr>
            <p:nvPr/>
          </p:nvSpPr>
          <p:spPr bwMode="auto">
            <a:xfrm>
              <a:off x="647947" y="2204864"/>
              <a:ext cx="7596461"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時間を有効的に活用する。時間を厳守する。</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28" name="Rectangle 3"/>
            <p:cNvSpPr txBox="1">
              <a:spLocks noChangeArrowheads="1"/>
            </p:cNvSpPr>
            <p:nvPr/>
          </p:nvSpPr>
          <p:spPr bwMode="auto">
            <a:xfrm>
              <a:off x="1043068" y="2763650"/>
              <a:ext cx="6696744" cy="576064"/>
            </a:xfrm>
            <a:prstGeom prst="rect">
              <a:avLst/>
            </a:prstGeom>
            <a:noFill/>
            <a:ln w="9525">
              <a:noFill/>
              <a:miter lim="800000"/>
              <a:headEnd/>
              <a:tailEnd/>
            </a:ln>
          </p:spPr>
          <p:txBody>
            <a:bodyPr anchor="ctr"/>
            <a:lstStyle/>
            <a:p>
              <a:pPr marL="457200" indent="-457200" fontAlgn="base">
                <a:lnSpc>
                  <a:spcPct val="130000"/>
                </a:lnSpc>
                <a:spcBef>
                  <a:spcPct val="0"/>
                </a:spcBef>
                <a:spcAft>
                  <a:spcPct val="0"/>
                </a:spcAft>
                <a:buFont typeface="Wingdings" panose="05000000000000000000" pitchFamily="2" charset="2"/>
                <a:buChar char="Ø"/>
              </a:pPr>
              <a:r>
                <a:rPr lang="ja-JP" altLang="en-US" sz="4000" dirty="0">
                  <a:solidFill>
                    <a:srgbClr val="0070C0"/>
                  </a:solidFill>
                  <a:latin typeface="UD デジタル 教科書体 NK-R" panose="02020400000000000000" pitchFamily="18" charset="-128"/>
                  <a:ea typeface="UD デジタル 教科書体 NK-R" panose="02020400000000000000" pitchFamily="18" charset="-128"/>
                </a:rPr>
                <a:t>「目的」－「実習」－「まとめ」</a:t>
              </a:r>
              <a:endParaRPr lang="en-US" altLang="ja-JP" sz="4000" dirty="0">
                <a:solidFill>
                  <a:srgbClr val="0070C0"/>
                </a:solidFill>
                <a:latin typeface="UD デジタル 教科書体 NK-R" panose="02020400000000000000" pitchFamily="18" charset="-128"/>
                <a:ea typeface="UD デジタル 教科書体 NK-R" panose="02020400000000000000" pitchFamily="18" charset="-128"/>
              </a:endParaRPr>
            </a:p>
          </p:txBody>
        </p:sp>
      </p:grpSp>
      <p:sp>
        <p:nvSpPr>
          <p:cNvPr id="7" name="正方形/長方形 6">
            <a:extLst>
              <a:ext uri="{FF2B5EF4-FFF2-40B4-BE49-F238E27FC236}">
                <a16:creationId xmlns:a16="http://schemas.microsoft.com/office/drawing/2014/main" id="{DB994B02-CD97-384F-84AC-8A3B4FD9AE7B}"/>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成人教育</a:t>
            </a:r>
          </a:p>
        </p:txBody>
      </p:sp>
    </p:spTree>
    <p:extLst>
      <p:ext uri="{BB962C8B-B14F-4D97-AF65-F5344CB8AC3E}">
        <p14:creationId xmlns:p14="http://schemas.microsoft.com/office/powerpoint/2010/main" val="9153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キスト&#10;&#10;自動的に生成された説明">
            <a:extLst>
              <a:ext uri="{FF2B5EF4-FFF2-40B4-BE49-F238E27FC236}">
                <a16:creationId xmlns:a16="http://schemas.microsoft.com/office/drawing/2014/main" id="{16A9CCED-A735-1EDB-88EE-0148ED05FA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439" y="2453227"/>
            <a:ext cx="10329644" cy="3572183"/>
          </a:xfrm>
          <a:prstGeom prst="rect">
            <a:avLst/>
          </a:prstGeom>
          <a:noFill/>
          <a:ln>
            <a:solidFill>
              <a:schemeClr val="tx1"/>
            </a:solidFill>
          </a:ln>
        </p:spPr>
      </p:pic>
      <p:sp>
        <p:nvSpPr>
          <p:cNvPr id="18" name="テキスト ボックス 17">
            <a:extLst>
              <a:ext uri="{FF2B5EF4-FFF2-40B4-BE49-F238E27FC236}">
                <a16:creationId xmlns:a16="http://schemas.microsoft.com/office/drawing/2014/main" id="{6CE1609F-E8CB-5A3B-12CD-6AB22F7D14D4}"/>
              </a:ext>
            </a:extLst>
          </p:cNvPr>
          <p:cNvSpPr txBox="1"/>
          <p:nvPr/>
        </p:nvSpPr>
        <p:spPr>
          <a:xfrm>
            <a:off x="2286000" y="6172200"/>
            <a:ext cx="9144000" cy="584775"/>
          </a:xfrm>
          <a:prstGeom prst="rect">
            <a:avLst/>
          </a:prstGeom>
          <a:noFill/>
        </p:spPr>
        <p:txBody>
          <a:bodyPr wrap="square">
            <a:spAutoFit/>
          </a:bodyPr>
          <a:lstStyle/>
          <a:p>
            <a:pPr algn="r"/>
            <a:r>
              <a:rPr lang="ja-JP"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厚生労働省</a:t>
            </a:r>
            <a:r>
              <a:rPr lang="en-US"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令和</a:t>
            </a:r>
            <a:r>
              <a:rPr lang="en-US"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4</a:t>
            </a:r>
            <a:r>
              <a:rPr lang="ja-JP"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年度診療報酬改定について</a:t>
            </a:r>
            <a:r>
              <a:rPr lang="en-US"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事務連絡</a:t>
            </a:r>
            <a:r>
              <a:rPr lang="en-US"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疑義解釈資料の送付について（その</a:t>
            </a:r>
            <a:r>
              <a:rPr lang="en-US"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15</a:t>
            </a:r>
            <a:r>
              <a:rPr lang="ja-JP" altLang="ja-JP" sz="16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）より</a:t>
            </a:r>
          </a:p>
          <a:p>
            <a:pPr algn="r"/>
            <a:r>
              <a:rPr lang="en-US" altLang="ja-JP" sz="1600" b="0" u="sng" kern="100" dirty="0">
                <a:solidFill>
                  <a:srgbClr val="0070C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hlinkClick r:id="rId4">
                  <a:extLst>
                    <a:ext uri="{A12FA001-AC4F-418D-AE19-62706E023703}">
                      <ahyp:hlinkClr xmlns:ahyp="http://schemas.microsoft.com/office/drawing/2018/hyperlinkcolor" val="tx"/>
                    </a:ext>
                  </a:extLst>
                </a:hlinkClick>
              </a:rPr>
              <a:t>https://www.mhlw.go.jp/stf/seisakunitsuite/bunya/0000188411_00037.html</a:t>
            </a:r>
            <a:r>
              <a:rPr lang="ja-JP" altLang="ja-JP" sz="1600" b="0" kern="100" dirty="0">
                <a:solidFill>
                  <a:srgbClr val="0070C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p>
        </p:txBody>
      </p:sp>
      <p:sp>
        <p:nvSpPr>
          <p:cNvPr id="11" name="テキスト ボックス 10">
            <a:extLst>
              <a:ext uri="{FF2B5EF4-FFF2-40B4-BE49-F238E27FC236}">
                <a16:creationId xmlns:a16="http://schemas.microsoft.com/office/drawing/2014/main" id="{0396B848-79A4-5FD3-ED2F-CDB6DBE03214}"/>
              </a:ext>
            </a:extLst>
          </p:cNvPr>
          <p:cNvSpPr txBox="1"/>
          <p:nvPr/>
        </p:nvSpPr>
        <p:spPr>
          <a:xfrm>
            <a:off x="152400" y="832590"/>
            <a:ext cx="11887200" cy="1384995"/>
          </a:xfrm>
          <a:prstGeom prst="rect">
            <a:avLst/>
          </a:prstGeom>
          <a:noFill/>
        </p:spPr>
        <p:txBody>
          <a:bodyPr wrap="square" rtlCol="0">
            <a:spAutoFit/>
          </a:bodyPr>
          <a:lstStyle/>
          <a:p>
            <a:pPr algn="just"/>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dirty="0">
                <a:solidFill>
                  <a:srgbClr val="FF0000"/>
                </a:solidFill>
                <a:latin typeface="UD デジタル 教科書体 NK-R" panose="02020400000000000000" pitchFamily="18" charset="-128"/>
                <a:ea typeface="UD デジタル 教科書体 NK-R" panose="02020400000000000000" pitchFamily="18" charset="-128"/>
              </a:rPr>
              <a:t>JMECC</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dirty="0">
                <a:solidFill>
                  <a:srgbClr val="FF0000"/>
                </a:solidFill>
                <a:latin typeface="UD デジタル 教科書体 NK-R" panose="02020400000000000000" pitchFamily="18" charset="-128"/>
                <a:ea typeface="UD デジタル 教科書体 NK-R" panose="02020400000000000000" pitchFamily="18" charset="-128"/>
              </a:rPr>
              <a:t>RRS</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対応コース」</a:t>
            </a:r>
            <a:r>
              <a:rPr lang="ja-JP" altLang="en-US" b="0" dirty="0">
                <a:latin typeface="UD デジタル 教科書体 NK-R" panose="02020400000000000000" pitchFamily="18" charset="-128"/>
                <a:ea typeface="UD デジタル 教科書体 NK-R" panose="02020400000000000000" pitchFamily="18" charset="-128"/>
              </a:rPr>
              <a:t>とは令和</a:t>
            </a:r>
            <a:r>
              <a:rPr lang="en-US" altLang="ja-JP" b="0" dirty="0">
                <a:latin typeface="UD デジタル 教科書体 NK-R" panose="02020400000000000000" pitchFamily="18" charset="-128"/>
                <a:ea typeface="UD デジタル 教科書体 NK-R" panose="02020400000000000000" pitchFamily="18" charset="-128"/>
              </a:rPr>
              <a:t>4</a:t>
            </a:r>
            <a:r>
              <a:rPr lang="ja-JP" altLang="en-US" b="0" dirty="0">
                <a:latin typeface="UD デジタル 教科書体 NK-R" panose="02020400000000000000" pitchFamily="18" charset="-128"/>
                <a:ea typeface="UD デジタル 教科書体 NK-R" panose="02020400000000000000" pitchFamily="18" charset="-128"/>
              </a:rPr>
              <a:t>年度診療報酬改定で新規収載された</a:t>
            </a:r>
            <a:r>
              <a:rPr lang="ja-JP" altLang="en-US" b="0" dirty="0">
                <a:latin typeface="UD デジタル 教科書体 NK-B" panose="02020700000000000000" pitchFamily="18" charset="-128"/>
                <a:ea typeface="UD デジタル 教科書体 NK-B" panose="02020700000000000000" pitchFamily="18" charset="-128"/>
              </a:rPr>
              <a:t>「急性期充実体制加算」</a:t>
            </a:r>
            <a:r>
              <a:rPr lang="ja-JP" altLang="en-US" b="0" dirty="0">
                <a:latin typeface="UD デジタル 教科書体 NK-R" panose="02020400000000000000" pitchFamily="18" charset="-128"/>
                <a:ea typeface="UD デジタル 教科書体 NK-R" panose="02020400000000000000" pitchFamily="18" charset="-128"/>
              </a:rPr>
              <a:t>の施設基準において求める「入院患者の病状の急変の兆候を捉えて対応する体制」に係る</a:t>
            </a:r>
            <a:r>
              <a:rPr lang="ja-JP" altLang="en-US" b="0" u="sng" dirty="0">
                <a:uFill>
                  <a:solidFill>
                    <a:srgbClr val="FF0000"/>
                  </a:solidFill>
                </a:uFill>
                <a:latin typeface="UD デジタル 教科書体 NK-R" panose="02020400000000000000" pitchFamily="18" charset="-128"/>
                <a:ea typeface="UD デジタル 教科書体 NK-R" panose="02020400000000000000" pitchFamily="18" charset="-128"/>
              </a:rPr>
              <a:t>「所定の研修」に該当</a:t>
            </a:r>
            <a:r>
              <a:rPr lang="ja-JP" altLang="en-US" b="0" dirty="0">
                <a:latin typeface="UD デジタル 教科書体 NK-R" panose="02020400000000000000" pitchFamily="18" charset="-128"/>
                <a:ea typeface="UD デジタル 教科書体 NK-R" panose="02020400000000000000" pitchFamily="18" charset="-128"/>
              </a:rPr>
              <a:t>するコースです。</a:t>
            </a:r>
          </a:p>
        </p:txBody>
      </p:sp>
      <p:graphicFrame>
        <p:nvGraphicFramePr>
          <p:cNvPr id="2" name="表 7">
            <a:extLst>
              <a:ext uri="{FF2B5EF4-FFF2-40B4-BE49-F238E27FC236}">
                <a16:creationId xmlns:a16="http://schemas.microsoft.com/office/drawing/2014/main" id="{DA44AE0E-0040-686D-A78E-24D5424522F4}"/>
              </a:ext>
            </a:extLst>
          </p:cNvPr>
          <p:cNvGraphicFramePr>
            <a:graphicFrameLocks noGrp="1"/>
          </p:cNvGraphicFramePr>
          <p:nvPr>
            <p:extLst>
              <p:ext uri="{D42A27DB-BD31-4B8C-83A1-F6EECF244321}">
                <p14:modId xmlns:p14="http://schemas.microsoft.com/office/powerpoint/2010/main" val="1995715472"/>
              </p:ext>
            </p:extLst>
          </p:nvPr>
        </p:nvGraphicFramePr>
        <p:xfrm>
          <a:off x="0" y="0"/>
          <a:ext cx="12192000" cy="5796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373645595"/>
                    </a:ext>
                  </a:extLst>
                </a:gridCol>
              </a:tblGrid>
              <a:tr h="579600">
                <a:tc>
                  <a:txBody>
                    <a:bodyPr/>
                    <a:lstStyle/>
                    <a:p>
                      <a:pPr algn="ctr" eaLnBrk="1" hangingPunct="1">
                        <a:spcBef>
                          <a:spcPct val="0"/>
                        </a:spcBef>
                        <a:buFontTx/>
                        <a:buNone/>
                      </a:pPr>
                      <a:r>
                        <a:rPr lang="ja-JP" altLang="en-US"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lang="ja-JP" altLang="en-US"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日本内科学会認定救急・</a:t>
                      </a:r>
                      <a:r>
                        <a:rPr lang="en-US" altLang="ja-JP"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ICLS</a:t>
                      </a:r>
                      <a:r>
                        <a:rPr lang="ja-JP" altLang="en-US"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講習会</a:t>
                      </a:r>
                      <a:r>
                        <a:rPr lang="en-US" altLang="ja-JP"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RRS</a:t>
                      </a:r>
                      <a:r>
                        <a:rPr lang="ja-JP" altLang="en-US" sz="27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対応」コースとは</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42387089"/>
                  </a:ext>
                </a:extLst>
              </a:tr>
            </a:tbl>
          </a:graphicData>
        </a:graphic>
      </p:graphicFrame>
    </p:spTree>
    <p:extLst>
      <p:ext uri="{BB962C8B-B14F-4D97-AF65-F5344CB8AC3E}">
        <p14:creationId xmlns:p14="http://schemas.microsoft.com/office/powerpoint/2010/main" val="843298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1" y="3498620"/>
            <a:ext cx="10515600"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不用意なボディタッチや威圧的言動を避ける。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4" name="Rectangle 3"/>
          <p:cNvSpPr txBox="1">
            <a:spLocks noChangeArrowheads="1"/>
          </p:cNvSpPr>
          <p:nvPr/>
        </p:nvSpPr>
        <p:spPr bwMode="auto">
          <a:xfrm>
            <a:off x="76201" y="2778487"/>
            <a:ext cx="9491296"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誤りを教えたり、誤魔化してはいけない。</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2" name="Rectangle 3"/>
          <p:cNvSpPr txBox="1">
            <a:spLocks noChangeArrowheads="1"/>
          </p:cNvSpPr>
          <p:nvPr/>
        </p:nvSpPr>
        <p:spPr bwMode="auto">
          <a:xfrm>
            <a:off x="76201" y="1338221"/>
            <a:ext cx="8956548"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anose="05000000000000000000"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指導要綱・テキストを遵守する。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Rectangle 3"/>
          <p:cNvSpPr txBox="1">
            <a:spLocks noChangeArrowheads="1"/>
          </p:cNvSpPr>
          <p:nvPr/>
        </p:nvSpPr>
        <p:spPr bwMode="auto">
          <a:xfrm>
            <a:off x="76201" y="2058354"/>
            <a:ext cx="9289530"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指導内容を熟知する（事前学習を行う）。</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8" name="Rectangle 3"/>
          <p:cNvSpPr txBox="1">
            <a:spLocks noChangeArrowheads="1"/>
          </p:cNvSpPr>
          <p:nvPr/>
        </p:nvSpPr>
        <p:spPr bwMode="auto">
          <a:xfrm>
            <a:off x="76200" y="5720837"/>
            <a:ext cx="8956548"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時間を厳守する。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9" name="Rectangle 3"/>
          <p:cNvSpPr txBox="1">
            <a:spLocks noChangeArrowheads="1"/>
          </p:cNvSpPr>
          <p:nvPr/>
        </p:nvSpPr>
        <p:spPr bwMode="auto">
          <a:xfrm>
            <a:off x="76201" y="4218753"/>
            <a:ext cx="10515600" cy="576064"/>
          </a:xfrm>
          <a:prstGeom prst="rect">
            <a:avLst/>
          </a:prstGeom>
          <a:noFill/>
          <a:ln w="9525">
            <a:noFill/>
            <a:miter lim="800000"/>
            <a:headEnd/>
            <a:tailEnd/>
          </a:ln>
        </p:spPr>
        <p:txBody>
          <a:bodyPr anchor="ctr"/>
          <a:lstStyle/>
          <a:p>
            <a:pPr fontAlgn="base">
              <a:lnSpc>
                <a:spcPct val="130000"/>
              </a:lnSpc>
              <a:spcBef>
                <a:spcPct val="0"/>
              </a:spcBef>
              <a:spcAft>
                <a:spcPct val="0"/>
              </a:spcAft>
              <a:buFont typeface="Wingdings"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解説や自らの経験談に終始しない。</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0" name="Rectangle 3"/>
          <p:cNvSpPr txBox="1">
            <a:spLocks noChangeArrowheads="1"/>
          </p:cNvSpPr>
          <p:nvPr/>
        </p:nvSpPr>
        <p:spPr bwMode="auto">
          <a:xfrm>
            <a:off x="76200" y="4794817"/>
            <a:ext cx="12039599" cy="1002117"/>
          </a:xfrm>
          <a:prstGeom prst="rect">
            <a:avLst/>
          </a:prstGeom>
          <a:noFill/>
          <a:ln w="9525">
            <a:noFill/>
            <a:miter lim="800000"/>
            <a:headEnd/>
            <a:tailEnd/>
          </a:ln>
        </p:spPr>
        <p:txBody>
          <a:bodyPr anchor="ctr"/>
          <a:lstStyle/>
          <a:p>
            <a:pPr fontAlgn="base">
              <a:spcBef>
                <a:spcPct val="0"/>
              </a:spcBef>
              <a:spcAft>
                <a:spcPct val="0"/>
              </a:spcAft>
              <a:buFont typeface="Wingdings" pitchFamily="2" charset="2"/>
              <a:buNone/>
            </a:pPr>
            <a:r>
              <a:rPr lang="ja-JP" altLang="en-US" sz="36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病態や治療方法に関して検討・議論することを目的としない。</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3EDE45DB-C53D-08A4-BF8B-41D78D7DD27E}"/>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インストラクターとして</a:t>
            </a:r>
          </a:p>
        </p:txBody>
      </p:sp>
    </p:spTree>
    <p:extLst>
      <p:ext uri="{BB962C8B-B14F-4D97-AF65-F5344CB8AC3E}">
        <p14:creationId xmlns:p14="http://schemas.microsoft.com/office/powerpoint/2010/main" val="23625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
          <p:cNvSpPr txBox="1">
            <a:spLocks noChangeArrowheads="1"/>
          </p:cNvSpPr>
          <p:nvPr/>
        </p:nvSpPr>
        <p:spPr bwMode="auto">
          <a:xfrm>
            <a:off x="1847528" y="953829"/>
            <a:ext cx="7116069" cy="576064"/>
          </a:xfrm>
          <a:prstGeom prst="rect">
            <a:avLst/>
          </a:prstGeom>
          <a:noFill/>
          <a:ln w="9525">
            <a:noFill/>
            <a:miter lim="800000"/>
            <a:headEnd/>
            <a:tailEnd/>
          </a:ln>
        </p:spPr>
        <p:txBody>
          <a:bodyPr anchor="ctr"/>
          <a:lstStyle/>
          <a:p>
            <a:pPr>
              <a:lnSpc>
                <a:spcPct val="130000"/>
              </a:lnSpc>
            </a:pP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dirty="0">
                <a:latin typeface="UD デジタル 教科書体 NK-R" panose="02020400000000000000" pitchFamily="18" charset="-128"/>
                <a:ea typeface="UD デジタル 教科書体 NK-R" panose="02020400000000000000" pitchFamily="18" charset="-128"/>
              </a:rPr>
              <a:t>JMECC</a:t>
            </a:r>
            <a:r>
              <a:rPr lang="ja-JP" altLang="en-US" dirty="0">
                <a:latin typeface="UD デジタル 教科書体 NK-R" panose="02020400000000000000" pitchFamily="18" charset="-128"/>
                <a:ea typeface="UD デジタル 教科書体 NK-R" panose="02020400000000000000" pitchFamily="18" charset="-128"/>
              </a:rPr>
              <a:t>指導要綱・指導内容を熟知する。</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3" name="テキスト ボックス 2"/>
          <p:cNvSpPr txBox="1">
            <a:spLocks noChangeArrowheads="1"/>
          </p:cNvSpPr>
          <p:nvPr/>
        </p:nvSpPr>
        <p:spPr bwMode="auto">
          <a:xfrm>
            <a:off x="1529322" y="5051865"/>
            <a:ext cx="9734872" cy="1015663"/>
          </a:xfrm>
          <a:prstGeom prst="rect">
            <a:avLst/>
          </a:prstGeom>
          <a:noFill/>
          <a:ln w="9525">
            <a:noFill/>
            <a:miter lim="800000"/>
            <a:headEnd/>
            <a:tailEnd/>
          </a:ln>
        </p:spPr>
        <p:txBody>
          <a:bodyPr wrap="square">
            <a:spAutoFit/>
          </a:bodyPr>
          <a:lstStyle/>
          <a:p>
            <a:pPr marL="342900" indent="-342900" fontAlgn="base">
              <a:spcBef>
                <a:spcPct val="0"/>
              </a:spcBef>
              <a:spcAft>
                <a:spcPct val="0"/>
              </a:spcAft>
              <a:buFont typeface="Wingdings" panose="05000000000000000000" pitchFamily="2" charset="2"/>
              <a:buChar char="l"/>
            </a:pPr>
            <a:r>
              <a:rPr lang="zh-CN" altLang="en-US" sz="2000" dirty="0">
                <a:solidFill>
                  <a:srgbClr val="000000"/>
                </a:solidFill>
                <a:latin typeface="UD デジタル 教科書体 NK-R" panose="02020400000000000000" pitchFamily="18" charset="-128"/>
                <a:ea typeface="UD デジタル 教科書体 NK-R" panose="02020400000000000000" pitchFamily="18" charset="-128"/>
              </a:rPr>
              <a:t>日本内科学会 </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　</a:t>
            </a:r>
            <a:r>
              <a:rPr lang="zh-CN" altLang="en-US" sz="2000" dirty="0">
                <a:solidFill>
                  <a:srgbClr val="000000"/>
                </a:solidFill>
                <a:latin typeface="UD デジタル 教科書体 NK-R" panose="02020400000000000000" pitchFamily="18" charset="-128"/>
                <a:ea typeface="UD デジタル 教科書体 NK-R" panose="02020400000000000000" pitchFamily="18" charset="-128"/>
              </a:rPr>
              <a:t>内科救急診療指針</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年</a:t>
            </a:r>
            <a:r>
              <a:rPr lang="zh-CN" altLang="en-US" sz="2000" dirty="0">
                <a:solidFill>
                  <a:srgbClr val="000000"/>
                </a:solidFill>
                <a:latin typeface="UD デジタル 教科書体 NK-R" panose="02020400000000000000" pitchFamily="18" charset="-128"/>
                <a:ea typeface="UD デジタル 教科書体 NK-R" panose="02020400000000000000" pitchFamily="18" charset="-128"/>
              </a:rPr>
              <a:t>日本内科学会</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総合医学社）</a:t>
            </a: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l"/>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日本救急医学会　</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ICLS</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コースガイドブック 改訂第</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5</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版 （</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年羊土社）</a:t>
            </a: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l"/>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日本救急医学会　</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ICLS</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指導者ガイドブック 改訂版 （</a:t>
            </a: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2022</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年羊土社）</a:t>
            </a:r>
            <a:endParaRPr lang="en-US" altLang="zh-CN" sz="2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bwMode="auto">
          <a:xfrm>
            <a:off x="2279576" y="6215118"/>
            <a:ext cx="7992888" cy="52625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en-US" altLang="ja-JP"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JMECC</a:t>
            </a:r>
            <a:r>
              <a:rPr lang="ja-JP" altLang="en-US"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教材映像の反復視聴　（</a:t>
            </a:r>
            <a:r>
              <a:rPr lang="en-US" altLang="ja-JP"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Web</a:t>
            </a:r>
            <a:r>
              <a:rPr lang="ja-JP" altLang="en-US" sz="2400" dirty="0" err="1">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にて</a:t>
            </a:r>
            <a:r>
              <a:rPr lang="en-US" altLang="ja-JP"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ID</a:t>
            </a:r>
            <a:r>
              <a:rPr lang="ja-JP" altLang="en-US"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a:t>
            </a:r>
            <a:r>
              <a:rPr lang="en-US" altLang="ja-JP"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PW</a:t>
            </a:r>
            <a:r>
              <a:rPr lang="ja-JP" altLang="en-US" sz="2400" dirty="0">
                <a:solidFill>
                  <a:srgbClr val="7030A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必要）</a:t>
            </a:r>
          </a:p>
        </p:txBody>
      </p:sp>
      <p:pic>
        <p:nvPicPr>
          <p:cNvPr id="4" name="図 3">
            <a:extLst>
              <a:ext uri="{FF2B5EF4-FFF2-40B4-BE49-F238E27FC236}">
                <a16:creationId xmlns:a16="http://schemas.microsoft.com/office/drawing/2014/main" id="{C6394C03-2E8B-92C1-C2DD-09730D2BF22A}"/>
              </a:ext>
            </a:extLst>
          </p:cNvPr>
          <p:cNvPicPr>
            <a:picLocks noChangeAspect="1"/>
          </p:cNvPicPr>
          <p:nvPr/>
        </p:nvPicPr>
        <p:blipFill>
          <a:blip r:embed="rId2"/>
          <a:stretch>
            <a:fillRect/>
          </a:stretch>
        </p:blipFill>
        <p:spPr>
          <a:xfrm>
            <a:off x="6520753" y="1752012"/>
            <a:ext cx="1820585" cy="3009233"/>
          </a:xfrm>
          <a:prstGeom prst="rect">
            <a:avLst/>
          </a:prstGeom>
          <a:ln>
            <a:solidFill>
              <a:srgbClr val="002060"/>
            </a:solidFill>
          </a:ln>
        </p:spPr>
      </p:pic>
      <p:pic>
        <p:nvPicPr>
          <p:cNvPr id="5" name="図 4">
            <a:extLst>
              <a:ext uri="{FF2B5EF4-FFF2-40B4-BE49-F238E27FC236}">
                <a16:creationId xmlns:a16="http://schemas.microsoft.com/office/drawing/2014/main" id="{28ADCB5F-E2BB-40D6-6962-AE17C72405E7}"/>
              </a:ext>
            </a:extLst>
          </p:cNvPr>
          <p:cNvPicPr>
            <a:picLocks noChangeAspect="1"/>
          </p:cNvPicPr>
          <p:nvPr/>
        </p:nvPicPr>
        <p:blipFill>
          <a:blip r:embed="rId3"/>
          <a:stretch>
            <a:fillRect/>
          </a:stretch>
        </p:blipFill>
        <p:spPr>
          <a:xfrm>
            <a:off x="8465332" y="1754884"/>
            <a:ext cx="2126468" cy="3003486"/>
          </a:xfrm>
          <a:prstGeom prst="rect">
            <a:avLst/>
          </a:prstGeom>
          <a:ln>
            <a:solidFill>
              <a:srgbClr val="002060"/>
            </a:solidFill>
          </a:ln>
        </p:spPr>
      </p:pic>
      <p:pic>
        <p:nvPicPr>
          <p:cNvPr id="6" name="図 5">
            <a:extLst>
              <a:ext uri="{FF2B5EF4-FFF2-40B4-BE49-F238E27FC236}">
                <a16:creationId xmlns:a16="http://schemas.microsoft.com/office/drawing/2014/main" id="{D8F26A5A-622C-21ED-4F83-BEC4A73D88DB}"/>
              </a:ext>
            </a:extLst>
          </p:cNvPr>
          <p:cNvPicPr>
            <a:picLocks noChangeAspect="1"/>
          </p:cNvPicPr>
          <p:nvPr/>
        </p:nvPicPr>
        <p:blipFill>
          <a:blip r:embed="rId4"/>
          <a:stretch>
            <a:fillRect/>
          </a:stretch>
        </p:blipFill>
        <p:spPr>
          <a:xfrm>
            <a:off x="4032017" y="1583463"/>
            <a:ext cx="2364741" cy="3346331"/>
          </a:xfrm>
          <a:prstGeom prst="rect">
            <a:avLst/>
          </a:prstGeom>
          <a:ln>
            <a:solidFill>
              <a:srgbClr val="7030A0"/>
            </a:solidFill>
          </a:ln>
        </p:spPr>
      </p:pic>
      <p:sp>
        <p:nvSpPr>
          <p:cNvPr id="2" name="正方形/長方形 1">
            <a:extLst>
              <a:ext uri="{FF2B5EF4-FFF2-40B4-BE49-F238E27FC236}">
                <a16:creationId xmlns:a16="http://schemas.microsoft.com/office/drawing/2014/main" id="{E1305816-C037-4F96-9FAF-37C410EEDF51}"/>
              </a:ext>
            </a:extLst>
          </p:cNvPr>
          <p:cNvSpPr/>
          <p:nvPr/>
        </p:nvSpPr>
        <p:spPr bwMode="auto">
          <a:xfrm>
            <a:off x="2535600" y="4293097"/>
            <a:ext cx="360000" cy="184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ja-JP" altLang="en-US" sz="600" dirty="0">
              <a:latin typeface="Arial" charset="0"/>
            </a:endParaRPr>
          </a:p>
        </p:txBody>
      </p:sp>
      <p:pic>
        <p:nvPicPr>
          <p:cNvPr id="7" name="図 6" descr="テキスト, ホワイトボード&#10;&#10;自動的に生成された説明">
            <a:extLst>
              <a:ext uri="{FF2B5EF4-FFF2-40B4-BE49-F238E27FC236}">
                <a16:creationId xmlns:a16="http://schemas.microsoft.com/office/drawing/2014/main" id="{21A7415A-67C1-3AB9-634E-D5F0F0D89D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9788" y="1586511"/>
            <a:ext cx="2367088" cy="3343283"/>
          </a:xfrm>
          <a:prstGeom prst="rect">
            <a:avLst/>
          </a:prstGeom>
          <a:ln>
            <a:solidFill>
              <a:srgbClr val="660066"/>
            </a:solidFill>
          </a:ln>
        </p:spPr>
      </p:pic>
      <p:sp>
        <p:nvSpPr>
          <p:cNvPr id="3" name="正方形/長方形 2">
            <a:extLst>
              <a:ext uri="{FF2B5EF4-FFF2-40B4-BE49-F238E27FC236}">
                <a16:creationId xmlns:a16="http://schemas.microsoft.com/office/drawing/2014/main" id="{DE11C7A3-1D7E-EB1A-75CD-994396672447}"/>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事前学習は大切です</a:t>
            </a:r>
          </a:p>
        </p:txBody>
      </p:sp>
    </p:spTree>
    <p:extLst>
      <p:ext uri="{BB962C8B-B14F-4D97-AF65-F5344CB8AC3E}">
        <p14:creationId xmlns:p14="http://schemas.microsoft.com/office/powerpoint/2010/main" val="20116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コンテンツ プレースホルダ 2"/>
          <p:cNvSpPr>
            <a:spLocks noGrp="1"/>
          </p:cNvSpPr>
          <p:nvPr>
            <p:ph idx="1"/>
          </p:nvPr>
        </p:nvSpPr>
        <p:spPr>
          <a:xfrm>
            <a:off x="1295400" y="1371600"/>
            <a:ext cx="9601200" cy="4800600"/>
          </a:xfrm>
        </p:spPr>
        <p:txBody>
          <a:bodyPr/>
          <a:lstStyle/>
          <a:p>
            <a:pPr eaLnBrk="1" hangingPunct="1"/>
            <a:r>
              <a:rPr lang="ja-JP" altLang="en-US" sz="4000" b="1" dirty="0">
                <a:latin typeface="UD デジタル 教科書体 NK-R" panose="02020400000000000000" pitchFamily="18" charset="-128"/>
                <a:ea typeface="UD デジタル 教科書体 NK-R" panose="02020400000000000000" pitchFamily="18" charset="-128"/>
              </a:rPr>
              <a:t>しゃべりすぎる。説明しすぎる。</a:t>
            </a:r>
            <a:endParaRPr lang="en-US" altLang="ja-JP" sz="4000" b="1" dirty="0">
              <a:latin typeface="UD デジタル 教科書体 NK-R" panose="02020400000000000000" pitchFamily="18" charset="-128"/>
              <a:ea typeface="UD デジタル 教科書体 NK-R" panose="02020400000000000000" pitchFamily="18" charset="-128"/>
            </a:endParaRPr>
          </a:p>
          <a:p>
            <a:pPr marL="0" indent="0" eaLnBrk="1" hangingPunct="1">
              <a:buNone/>
            </a:pPr>
            <a:endParaRPr lang="en-US" altLang="ja-JP" sz="1000" b="1"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4000" b="1" dirty="0">
                <a:latin typeface="UD デジタル 教科書体 NK-R" panose="02020400000000000000" pitchFamily="18" charset="-128"/>
                <a:ea typeface="UD デジタル 教科書体 NK-R" panose="02020400000000000000" pitchFamily="18" charset="-128"/>
              </a:rPr>
              <a:t>不用意に自分の経験談を語る。</a:t>
            </a:r>
            <a:endParaRPr lang="en-US" altLang="ja-JP" sz="4000" b="1" dirty="0">
              <a:latin typeface="UD デジタル 教科書体 NK-R" panose="02020400000000000000" pitchFamily="18" charset="-128"/>
              <a:ea typeface="UD デジタル 教科書体 NK-R" panose="02020400000000000000" pitchFamily="18" charset="-128"/>
            </a:endParaRPr>
          </a:p>
          <a:p>
            <a:pPr marL="0" indent="0" eaLnBrk="1" hangingPunct="1">
              <a:buNone/>
            </a:pPr>
            <a:endParaRPr lang="en-US" altLang="ja-JP" sz="1000" b="1"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4000" b="1" dirty="0">
                <a:latin typeface="UD デジタル 教科書体 NK-R" panose="02020400000000000000" pitchFamily="18" charset="-128"/>
                <a:ea typeface="UD デジタル 教科書体 NK-R" panose="02020400000000000000" pitchFamily="18" charset="-128"/>
              </a:rPr>
              <a:t>不勉強</a:t>
            </a:r>
            <a:endParaRPr lang="en-US" altLang="ja-JP" sz="4000" b="1" dirty="0">
              <a:latin typeface="UD デジタル 教科書体 NK-R" panose="02020400000000000000" pitchFamily="18" charset="-128"/>
              <a:ea typeface="UD デジタル 教科書体 NK-R" panose="02020400000000000000" pitchFamily="18" charset="-128"/>
            </a:endParaRPr>
          </a:p>
          <a:p>
            <a:pPr lvl="1" eaLnBrk="1" hangingPunct="1">
              <a:buNone/>
            </a:pPr>
            <a:r>
              <a:rPr lang="en-US" altLang="ja-JP" sz="40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b="1" dirty="0">
                <a:latin typeface="UD デジタル 教科書体 NK-R" panose="02020400000000000000" pitchFamily="18" charset="-128"/>
                <a:ea typeface="UD デジタル 教科書体 NK-R" panose="02020400000000000000" pitchFamily="18" charset="-128"/>
              </a:rPr>
              <a:t>テキストや指導要綱を見ながら指導する。</a:t>
            </a:r>
            <a:endParaRPr lang="en-US" altLang="ja-JP" sz="4000" b="1" dirty="0">
              <a:latin typeface="UD デジタル 教科書体 NK-R" panose="02020400000000000000" pitchFamily="18" charset="-128"/>
              <a:ea typeface="UD デジタル 教科書体 NK-R" panose="02020400000000000000" pitchFamily="18" charset="-128"/>
            </a:endParaRPr>
          </a:p>
          <a:p>
            <a:pPr lvl="1" eaLnBrk="1" hangingPunct="1">
              <a:buNone/>
            </a:pPr>
            <a:endParaRPr lang="en-US" altLang="ja-JP" sz="1000" b="1"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4000" b="1" dirty="0">
                <a:latin typeface="UD デジタル 教科書体 NK-R" panose="02020400000000000000" pitchFamily="18" charset="-128"/>
                <a:ea typeface="UD デジタル 教科書体 NK-R" panose="02020400000000000000" pitchFamily="18" charset="-128"/>
              </a:rPr>
              <a:t>不誠実</a:t>
            </a:r>
            <a:endParaRPr lang="en-US" altLang="ja-JP" sz="4000" b="1" dirty="0">
              <a:latin typeface="UD デジタル 教科書体 NK-R" panose="02020400000000000000" pitchFamily="18" charset="-128"/>
              <a:ea typeface="UD デジタル 教科書体 NK-R" panose="02020400000000000000" pitchFamily="18" charset="-128"/>
            </a:endParaRPr>
          </a:p>
          <a:p>
            <a:pPr lvl="1" eaLnBrk="1" hangingPunct="1">
              <a:buNone/>
            </a:pPr>
            <a:r>
              <a:rPr lang="en-US" altLang="ja-JP" sz="40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4000" b="1" dirty="0">
                <a:latin typeface="UD デジタル 教科書体 NK-R" panose="02020400000000000000" pitchFamily="18" charset="-128"/>
                <a:ea typeface="UD デジタル 教科書体 NK-R" panose="02020400000000000000" pitchFamily="18" charset="-128"/>
              </a:rPr>
              <a:t>わからないことをごまかす、はぐらかす。</a:t>
            </a:r>
            <a:endParaRPr lang="en-US" altLang="ja-JP" sz="4000" b="1"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BAC7E609-D623-916D-72DA-D1131194631B}"/>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インストラクターとしては失格！</a:t>
            </a:r>
          </a:p>
        </p:txBody>
      </p:sp>
    </p:spTree>
    <p:extLst>
      <p:ext uri="{BB962C8B-B14F-4D97-AF65-F5344CB8AC3E}">
        <p14:creationId xmlns:p14="http://schemas.microsoft.com/office/powerpoint/2010/main" val="258181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133600" y="879764"/>
            <a:ext cx="6941324"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受講者と向き合う</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a:t>
            </a:r>
            <a:r>
              <a:rPr lang="ja-JP" altLang="ja-JP" sz="3200" dirty="0">
                <a:latin typeface="UD デジタル 教科書体 NK-R" panose="02020400000000000000" pitchFamily="18" charset="-128"/>
                <a:ea typeface="UD デジタル 教科書体 NK-R" panose="02020400000000000000" pitchFamily="18" charset="-128"/>
              </a:rPr>
              <a:t>アイコンタクト</a:t>
            </a:r>
            <a:r>
              <a:rPr lang="ja-JP" altLang="en-US" sz="3200" dirty="0">
                <a:latin typeface="UD デジタル 教科書体 NK-R" panose="02020400000000000000" pitchFamily="18" charset="-128"/>
                <a:ea typeface="UD デジタル 教科書体 NK-R" panose="02020400000000000000" pitchFamily="18" charset="-128"/>
              </a:rPr>
              <a:t>」</a:t>
            </a:r>
            <a:endParaRPr lang="ja-JP" altLang="ja-JP" sz="3200" dirty="0">
              <a:latin typeface="UD デジタル 教科書体 NK-R" panose="02020400000000000000" pitchFamily="18" charset="-128"/>
              <a:ea typeface="UD デジタル 教科書体 NK-R" panose="02020400000000000000" pitchFamily="18" charset="-128"/>
            </a:endParaRPr>
          </a:p>
        </p:txBody>
      </p:sp>
      <p:sp>
        <p:nvSpPr>
          <p:cNvPr id="20" name="角丸四角形 19"/>
          <p:cNvSpPr/>
          <p:nvPr/>
        </p:nvSpPr>
        <p:spPr bwMode="auto">
          <a:xfrm>
            <a:off x="2279576" y="6169236"/>
            <a:ext cx="7992888" cy="64414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noAutofit/>
          </a:bodyPr>
          <a:lstStyle/>
          <a:p>
            <a:pPr algn="ctr" fontAlgn="base">
              <a:spcBef>
                <a:spcPct val="0"/>
              </a:spcBef>
              <a:spcAft>
                <a:spcPct val="0"/>
              </a:spcAft>
            </a:pPr>
            <a:r>
              <a:rPr lang="en-US" altLang="ja-JP" sz="3600" dirty="0">
                <a:solidFill>
                  <a:srgbClr val="9900CC"/>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JMECC</a:t>
            </a:r>
            <a:r>
              <a:rPr lang="ja-JP" altLang="en-US" sz="3600" dirty="0">
                <a:solidFill>
                  <a:srgbClr val="9900CC"/>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の成否は、</a:t>
            </a:r>
            <a:r>
              <a:rPr lang="en-US" altLang="ja-JP" sz="3600" dirty="0">
                <a:solidFill>
                  <a:srgbClr val="9900CC"/>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Instructor</a:t>
            </a:r>
            <a:r>
              <a:rPr lang="ja-JP" altLang="en-US" sz="3600" dirty="0">
                <a:solidFill>
                  <a:srgbClr val="9900CC"/>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に依存！</a:t>
            </a:r>
          </a:p>
        </p:txBody>
      </p:sp>
      <p:sp>
        <p:nvSpPr>
          <p:cNvPr id="21" name="テキスト ボックス 20"/>
          <p:cNvSpPr txBox="1"/>
          <p:nvPr/>
        </p:nvSpPr>
        <p:spPr>
          <a:xfrm>
            <a:off x="2133600" y="1439826"/>
            <a:ext cx="3793026"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latin typeface="UD デジタル 教科書体 NK-R" panose="02020400000000000000" pitchFamily="18" charset="-128"/>
                <a:ea typeface="UD デジタル 教科書体 NK-R" panose="02020400000000000000" pitchFamily="18" charset="-128"/>
              </a:rPr>
              <a:t>目的を明確にする</a:t>
            </a:r>
          </a:p>
        </p:txBody>
      </p:sp>
      <p:sp>
        <p:nvSpPr>
          <p:cNvPr id="22" name="テキスト ボックス 21"/>
          <p:cNvSpPr txBox="1"/>
          <p:nvPr/>
        </p:nvSpPr>
        <p:spPr>
          <a:xfrm>
            <a:off x="2133600" y="1999888"/>
            <a:ext cx="3700052"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latin typeface="UD デジタル 教科書体 NK-R" panose="02020400000000000000" pitchFamily="18" charset="-128"/>
                <a:ea typeface="UD デジタル 教科書体 NK-R" panose="02020400000000000000" pitchFamily="18" charset="-128"/>
              </a:rPr>
              <a:t>正しい事を伝える</a:t>
            </a:r>
          </a:p>
        </p:txBody>
      </p:sp>
      <p:sp>
        <p:nvSpPr>
          <p:cNvPr id="23" name="テキスト ボックス 22"/>
          <p:cNvSpPr txBox="1"/>
          <p:nvPr/>
        </p:nvSpPr>
        <p:spPr>
          <a:xfrm>
            <a:off x="2133601" y="2559950"/>
            <a:ext cx="6960560"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受講者の</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五感を</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駆使</a:t>
            </a:r>
            <a:r>
              <a:rPr lang="ja-JP" altLang="en-US" sz="3200" dirty="0">
                <a:latin typeface="UD デジタル 教科書体 NK-R" panose="02020400000000000000" pitchFamily="18" charset="-128"/>
                <a:ea typeface="UD デジタル 教科書体 NK-R" panose="02020400000000000000" pitchFamily="18" charset="-128"/>
              </a:rPr>
              <a:t>しつつ</a:t>
            </a:r>
            <a:r>
              <a:rPr lang="ja-JP" altLang="ja-JP" sz="3200" dirty="0">
                <a:latin typeface="UD デジタル 教科書体 NK-R" panose="02020400000000000000" pitchFamily="18" charset="-128"/>
                <a:ea typeface="UD デジタル 教科書体 NK-R" panose="02020400000000000000" pitchFamily="18" charset="-128"/>
              </a:rPr>
              <a:t>指導する</a:t>
            </a:r>
          </a:p>
        </p:txBody>
      </p:sp>
      <p:sp>
        <p:nvSpPr>
          <p:cNvPr id="24" name="テキスト ボックス 23"/>
          <p:cNvSpPr txBox="1"/>
          <p:nvPr/>
        </p:nvSpPr>
        <p:spPr>
          <a:xfrm>
            <a:off x="2133601" y="3120012"/>
            <a:ext cx="9321783"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受講</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者</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の背景や基礎知識を把握</a:t>
            </a:r>
            <a:r>
              <a:rPr lang="ja-JP" altLang="ja-JP" sz="3200" dirty="0">
                <a:latin typeface="UD デジタル 教科書体 NK-R" panose="02020400000000000000" pitchFamily="18" charset="-128"/>
                <a:ea typeface="UD デジタル 教科書体 NK-R" panose="02020400000000000000" pitchFamily="18" charset="-128"/>
              </a:rPr>
              <a:t>しながら指導する</a:t>
            </a:r>
          </a:p>
        </p:txBody>
      </p:sp>
      <p:sp>
        <p:nvSpPr>
          <p:cNvPr id="25" name="テキスト ボックス 24"/>
          <p:cNvSpPr txBox="1"/>
          <p:nvPr/>
        </p:nvSpPr>
        <p:spPr>
          <a:xfrm>
            <a:off x="2133600" y="3680074"/>
            <a:ext cx="7704353"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受講</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者</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の理解度を確認</a:t>
            </a:r>
            <a:r>
              <a:rPr lang="ja-JP" altLang="ja-JP" sz="3200" dirty="0">
                <a:latin typeface="UD デジタル 教科書体 NK-R" panose="02020400000000000000" pitchFamily="18" charset="-128"/>
                <a:ea typeface="UD デジタル 教科書体 NK-R" panose="02020400000000000000" pitchFamily="18" charset="-128"/>
              </a:rPr>
              <a:t>しながら指導する</a:t>
            </a:r>
          </a:p>
        </p:txBody>
      </p:sp>
      <p:sp>
        <p:nvSpPr>
          <p:cNvPr id="26" name="テキスト ボックス 25"/>
          <p:cNvSpPr txBox="1"/>
          <p:nvPr/>
        </p:nvSpPr>
        <p:spPr>
          <a:xfrm>
            <a:off x="2133600" y="4240136"/>
            <a:ext cx="8983550"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solidFill>
                  <a:srgbClr val="FF3399"/>
                </a:solidFill>
                <a:latin typeface="UD デジタル 教科書体 NK-R" panose="02020400000000000000" pitchFamily="18" charset="-128"/>
                <a:ea typeface="UD デジタル 教科書体 NK-R" panose="02020400000000000000" pitchFamily="18" charset="-128"/>
              </a:rPr>
              <a:t>効果的に質問</a:t>
            </a:r>
            <a:r>
              <a:rPr lang="ja-JP" altLang="ja-JP" sz="3200" dirty="0">
                <a:latin typeface="UD デジタル 教科書体 NK-R" panose="02020400000000000000" pitchFamily="18" charset="-128"/>
                <a:ea typeface="UD デジタル 教科書体 NK-R" panose="02020400000000000000" pitchFamily="18" charset="-128"/>
              </a:rPr>
              <a:t>をする</a:t>
            </a:r>
            <a:r>
              <a:rPr lang="ja-JP" altLang="en-US" sz="3200" dirty="0">
                <a:latin typeface="UD デジタル 教科書体 NK-R" panose="02020400000000000000" pitchFamily="18" charset="-128"/>
                <a:ea typeface="UD デジタル 教科書体 NK-R" panose="02020400000000000000" pitchFamily="18" charset="-128"/>
              </a:rPr>
              <a:t>   －</a:t>
            </a:r>
            <a:r>
              <a:rPr lang="ja-JP" altLang="ja-JP" sz="3200" dirty="0">
                <a:latin typeface="UD デジタル 教科書体 NK-R" panose="02020400000000000000" pitchFamily="18" charset="-128"/>
                <a:ea typeface="UD デジタル 教科書体 NK-R" panose="02020400000000000000" pitchFamily="18" charset="-128"/>
              </a:rPr>
              <a:t>「双方向</a:t>
            </a:r>
            <a:r>
              <a:rPr lang="ja-JP" altLang="en-US" sz="3200" dirty="0">
                <a:latin typeface="UD デジタル 教科書体 NK-R" panose="02020400000000000000" pitchFamily="18" charset="-128"/>
                <a:ea typeface="UD デジタル 教科書体 NK-R" panose="02020400000000000000" pitchFamily="18" charset="-128"/>
              </a:rPr>
              <a:t>的</a:t>
            </a:r>
            <a:r>
              <a:rPr lang="ja-JP"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a:t>
            </a:r>
            <a:r>
              <a:rPr lang="ja-JP" altLang="ja-JP" sz="3200" dirty="0">
                <a:latin typeface="UD デジタル 教科書体 NK-R" panose="02020400000000000000" pitchFamily="18" charset="-128"/>
                <a:ea typeface="UD デジタル 教科書体 NK-R" panose="02020400000000000000" pitchFamily="18" charset="-128"/>
              </a:rPr>
              <a:t>「参加型」</a:t>
            </a:r>
          </a:p>
        </p:txBody>
      </p:sp>
      <p:sp>
        <p:nvSpPr>
          <p:cNvPr id="27" name="テキスト ボックス 26"/>
          <p:cNvSpPr txBox="1"/>
          <p:nvPr/>
        </p:nvSpPr>
        <p:spPr>
          <a:xfrm>
            <a:off x="2133601" y="4800198"/>
            <a:ext cx="5365571"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latin typeface="UD デジタル 教科書体 NK-R" panose="02020400000000000000" pitchFamily="18" charset="-128"/>
                <a:ea typeface="UD デジタル 教科書体 NK-R" panose="02020400000000000000" pitchFamily="18" charset="-128"/>
              </a:rPr>
              <a:t>重要な点は説明</a:t>
            </a:r>
            <a:r>
              <a:rPr lang="ja-JP" altLang="en-US" sz="3200" dirty="0">
                <a:latin typeface="UD デジタル 教科書体 NK-R" panose="02020400000000000000" pitchFamily="18" charset="-128"/>
                <a:ea typeface="UD デジタル 教科書体 NK-R" panose="02020400000000000000" pitchFamily="18" charset="-128"/>
              </a:rPr>
              <a:t>を繰り返す</a:t>
            </a:r>
            <a:endParaRPr lang="ja-JP" altLang="ja-JP" sz="32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p:nvPr/>
        </p:nvSpPr>
        <p:spPr>
          <a:xfrm>
            <a:off x="2133601" y="5360260"/>
            <a:ext cx="2648482" cy="764184"/>
          </a:xfrm>
          <a:prstGeom prst="rect">
            <a:avLst/>
          </a:prstGeom>
          <a:noFill/>
        </p:spPr>
        <p:txBody>
          <a:bodyPr wrap="none" rtlCol="0" anchor="ctr">
            <a:spAutoFit/>
          </a:bodyPr>
          <a:lstStyle/>
          <a:p>
            <a:pPr>
              <a:lnSpc>
                <a:spcPct val="150000"/>
              </a:lnSpc>
            </a:pPr>
            <a:r>
              <a:rPr lang="ja-JP" altLang="ja-JP"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lang="ja-JP" altLang="ja-JP" sz="3200" dirty="0">
                <a:latin typeface="UD デジタル 教科書体 NK-R" panose="02020400000000000000" pitchFamily="18" charset="-128"/>
                <a:ea typeface="UD デジタル 教科書体 NK-R" panose="02020400000000000000" pitchFamily="18" charset="-128"/>
              </a:rPr>
              <a:t>時間を守る</a:t>
            </a:r>
          </a:p>
        </p:txBody>
      </p:sp>
      <p:sp>
        <p:nvSpPr>
          <p:cNvPr id="2" name="正方形/長方形 1">
            <a:extLst>
              <a:ext uri="{FF2B5EF4-FFF2-40B4-BE49-F238E27FC236}">
                <a16:creationId xmlns:a16="http://schemas.microsoft.com/office/drawing/2014/main" id="{D36679BE-1807-B4B4-2AD7-B18C28EDBED5}"/>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 </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指導の“</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Tips”</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9960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438400" y="1295400"/>
            <a:ext cx="7503368" cy="1215083"/>
          </a:xfrm>
        </p:spPr>
        <p:txBody>
          <a:bodyPr/>
          <a:lstStyle/>
          <a:p>
            <a:pPr marL="0" indent="0">
              <a:lnSpc>
                <a:spcPct val="200000"/>
              </a:lnSpc>
              <a:buNone/>
            </a:pPr>
            <a:r>
              <a:rPr lang="ja-JP" altLang="en-US" sz="4000" b="1" dirty="0">
                <a:latin typeface="UD デジタル 教科書体 NK-R" panose="02020400000000000000" pitchFamily="18" charset="-128"/>
                <a:ea typeface="UD デジタル 教科書体 NK-R" panose="02020400000000000000" pitchFamily="18" charset="-128"/>
              </a:rPr>
              <a:t>・ </a:t>
            </a:r>
            <a:r>
              <a:rPr lang="ja-JP" altLang="en-US" sz="4000" b="1" dirty="0">
                <a:solidFill>
                  <a:srgbClr val="FF3399"/>
                </a:solidFill>
                <a:latin typeface="UD デジタル 教科書体 NK-R" panose="02020400000000000000" pitchFamily="18" charset="-128"/>
                <a:ea typeface="UD デジタル 教科書体 NK-R" panose="02020400000000000000" pitchFamily="18" charset="-128"/>
              </a:rPr>
              <a:t>受講者自身の気づき</a:t>
            </a:r>
            <a:r>
              <a:rPr lang="ja-JP" altLang="en-US" sz="4000" b="1" dirty="0">
                <a:latin typeface="UD デジタル 教科書体 NK-R" panose="02020400000000000000" pitchFamily="18" charset="-128"/>
                <a:ea typeface="UD デジタル 教科書体 NK-R" panose="02020400000000000000" pitchFamily="18" charset="-128"/>
              </a:rPr>
              <a:t>を利用する</a:t>
            </a:r>
            <a:endParaRPr lang="en-US" altLang="ja-JP" sz="4000" b="1" dirty="0">
              <a:latin typeface="UD デジタル 教科書体 NK-R" panose="02020400000000000000" pitchFamily="18" charset="-128"/>
              <a:ea typeface="UD デジタル 教科書体 NK-R" panose="02020400000000000000" pitchFamily="18" charset="-128"/>
            </a:endParaRPr>
          </a:p>
        </p:txBody>
      </p:sp>
      <p:sp>
        <p:nvSpPr>
          <p:cNvPr id="5" name="コンテンツ プレースホルダ 2"/>
          <p:cNvSpPr txBox="1">
            <a:spLocks/>
          </p:cNvSpPr>
          <p:nvPr/>
        </p:nvSpPr>
        <p:spPr bwMode="auto">
          <a:xfrm>
            <a:off x="2449945" y="2445903"/>
            <a:ext cx="7503368"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lvl="1" indent="-342900">
              <a:lnSpc>
                <a:spcPct val="200000"/>
              </a:lnSpc>
              <a:buNone/>
            </a:pPr>
            <a:r>
              <a:rPr lang="ja-JP" altLang="en-US" sz="4000" kern="0" dirty="0">
                <a:latin typeface="UD デジタル 教科書体 NK-R" panose="02020400000000000000" pitchFamily="18" charset="-128"/>
                <a:ea typeface="UD デジタル 教科書体 NK-R" panose="02020400000000000000" pitchFamily="18" charset="-128"/>
              </a:rPr>
              <a:t>・ </a:t>
            </a:r>
            <a:r>
              <a:rPr lang="ja-JP" altLang="en-US" sz="4000" kern="0" dirty="0">
                <a:solidFill>
                  <a:srgbClr val="FF3399"/>
                </a:solidFill>
                <a:latin typeface="UD デジタル 教科書体 NK-R" panose="02020400000000000000" pitchFamily="18" charset="-128"/>
                <a:ea typeface="UD デジタル 教科書体 NK-R" panose="02020400000000000000" pitchFamily="18" charset="-128"/>
              </a:rPr>
              <a:t>受講者自身の気づき</a:t>
            </a:r>
            <a:r>
              <a:rPr lang="ja-JP" altLang="en-US" sz="4000" kern="0" dirty="0">
                <a:latin typeface="UD デジタル 教科書体 NK-R" panose="02020400000000000000" pitchFamily="18" charset="-128"/>
                <a:ea typeface="UD デジタル 教科書体 NK-R" panose="02020400000000000000" pitchFamily="18" charset="-128"/>
              </a:rPr>
              <a:t>を促す。</a:t>
            </a:r>
            <a:endParaRPr lang="en-US" altLang="ja-JP" sz="4000" kern="0" dirty="0">
              <a:latin typeface="UD デジタル 教科書体 NK-R" panose="02020400000000000000" pitchFamily="18" charset="-128"/>
              <a:ea typeface="UD デジタル 教科書体 NK-R" panose="02020400000000000000" pitchFamily="18" charset="-128"/>
            </a:endParaRPr>
          </a:p>
        </p:txBody>
      </p:sp>
      <p:sp>
        <p:nvSpPr>
          <p:cNvPr id="6" name="コンテンツ プレースホルダ 2"/>
          <p:cNvSpPr txBox="1">
            <a:spLocks/>
          </p:cNvSpPr>
          <p:nvPr/>
        </p:nvSpPr>
        <p:spPr bwMode="auto">
          <a:xfrm>
            <a:off x="2438400" y="3662611"/>
            <a:ext cx="7503368" cy="1287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200000"/>
              </a:lnSpc>
              <a:buNone/>
            </a:pPr>
            <a:r>
              <a:rPr lang="ja-JP" altLang="en-US" sz="4000" kern="0" dirty="0">
                <a:latin typeface="UD デジタル 教科書体 NK-R" panose="02020400000000000000" pitchFamily="18" charset="-128"/>
                <a:ea typeface="UD デジタル 教科書体 NK-R" panose="02020400000000000000" pitchFamily="18" charset="-128"/>
              </a:rPr>
              <a:t>・ 指導方法に</a:t>
            </a:r>
            <a:r>
              <a:rPr lang="ja-JP" altLang="en-US" sz="4000" kern="0" dirty="0">
                <a:solidFill>
                  <a:srgbClr val="FF3399"/>
                </a:solidFill>
                <a:latin typeface="UD デジタル 教科書体 NK-R" panose="02020400000000000000" pitchFamily="18" charset="-128"/>
                <a:ea typeface="UD デジタル 教科書体 NK-R" panose="02020400000000000000" pitchFamily="18" charset="-128"/>
              </a:rPr>
              <a:t>「正解」はない</a:t>
            </a:r>
            <a:r>
              <a:rPr lang="ja-JP" altLang="en-US" sz="4000" kern="0" dirty="0">
                <a:latin typeface="UD デジタル 教科書体 NK-R" panose="02020400000000000000" pitchFamily="18" charset="-128"/>
                <a:ea typeface="UD デジタル 教科書体 NK-R" panose="02020400000000000000" pitchFamily="18" charset="-128"/>
              </a:rPr>
              <a:t>。</a:t>
            </a:r>
            <a:endParaRPr lang="en-US" altLang="ja-JP" sz="4000" kern="0" dirty="0">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 2"/>
          <p:cNvSpPr txBox="1">
            <a:spLocks/>
          </p:cNvSpPr>
          <p:nvPr/>
        </p:nvSpPr>
        <p:spPr bwMode="auto">
          <a:xfrm>
            <a:off x="2438400" y="4949701"/>
            <a:ext cx="7503368" cy="1233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200000"/>
              </a:lnSpc>
              <a:buNone/>
            </a:pPr>
            <a:r>
              <a:rPr lang="ja-JP" altLang="en-US" sz="4000" kern="0" dirty="0">
                <a:latin typeface="UD デジタル 教科書体 NK-R" panose="02020400000000000000" pitchFamily="18" charset="-128"/>
                <a:ea typeface="UD デジタル 教科書体 NK-R" panose="02020400000000000000" pitchFamily="18" charset="-128"/>
              </a:rPr>
              <a:t>・ </a:t>
            </a:r>
            <a:r>
              <a:rPr lang="ja-JP" altLang="en-US" sz="4000" kern="0" dirty="0">
                <a:solidFill>
                  <a:srgbClr val="9900CC"/>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指導要綱を熟知し、遵守する</a:t>
            </a:r>
            <a:r>
              <a:rPr lang="ja-JP" altLang="en-US" sz="4000" kern="0" dirty="0">
                <a:latin typeface="UD デジタル 教科書体 NK-R" panose="02020400000000000000" pitchFamily="18" charset="-128"/>
                <a:ea typeface="UD デジタル 教科書体 NK-R" panose="02020400000000000000" pitchFamily="18" charset="-128"/>
              </a:rPr>
              <a:t>。</a:t>
            </a:r>
            <a:endParaRPr lang="en-US" altLang="ja-JP" sz="4000" kern="0"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9B49C8F3-8ED0-C09E-3C08-4E68C48ED792}"/>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指導のポイント</a:t>
            </a:r>
          </a:p>
        </p:txBody>
      </p:sp>
    </p:spTree>
    <p:extLst>
      <p:ext uri="{BB962C8B-B14F-4D97-AF65-F5344CB8AC3E}">
        <p14:creationId xmlns:p14="http://schemas.microsoft.com/office/powerpoint/2010/main" val="16347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8312" y="29029"/>
            <a:ext cx="8229600" cy="506813"/>
          </a:xfrm>
        </p:spPr>
        <p:txBody>
          <a:bodyPr/>
          <a:lstStyle/>
          <a:p>
            <a:r>
              <a:rPr lang="en-US" altLang="ja-JP" sz="3200" b="1" dirty="0">
                <a:solidFill>
                  <a:srgbClr val="7030A0"/>
                </a:solidFill>
                <a:latin typeface="BIZ UDPゴシック" panose="020B0400000000000000" pitchFamily="50" charset="-128"/>
                <a:ea typeface="BIZ UDPゴシック" panose="020B0400000000000000" pitchFamily="50" charset="-128"/>
              </a:rPr>
              <a:t>JMECC</a:t>
            </a:r>
            <a:r>
              <a:rPr lang="ja-JP" altLang="en-US" sz="3200" b="1" dirty="0">
                <a:solidFill>
                  <a:srgbClr val="7030A0"/>
                </a:solidFill>
                <a:latin typeface="BIZ UDPゴシック" panose="020B0400000000000000" pitchFamily="50" charset="-128"/>
                <a:ea typeface="BIZ UDPゴシック" panose="020B0400000000000000" pitchFamily="50" charset="-128"/>
              </a:rPr>
              <a:t>指導者講習会プログラム</a:t>
            </a:r>
          </a:p>
        </p:txBody>
      </p:sp>
      <p:pic>
        <p:nvPicPr>
          <p:cNvPr id="3" name="図 2">
            <a:extLst>
              <a:ext uri="{FF2B5EF4-FFF2-40B4-BE49-F238E27FC236}">
                <a16:creationId xmlns:a16="http://schemas.microsoft.com/office/drawing/2014/main" id="{95E21E7D-83D6-4E9F-80AB-161BBDFF8003}"/>
              </a:ext>
            </a:extLst>
          </p:cNvPr>
          <p:cNvPicPr>
            <a:picLocks noChangeAspect="1"/>
          </p:cNvPicPr>
          <p:nvPr/>
        </p:nvPicPr>
        <p:blipFill>
          <a:blip r:embed="rId3"/>
          <a:stretch>
            <a:fillRect/>
          </a:stretch>
        </p:blipFill>
        <p:spPr>
          <a:xfrm>
            <a:off x="3329051" y="549288"/>
            <a:ext cx="5533899" cy="6130108"/>
          </a:xfrm>
          <a:prstGeom prst="rect">
            <a:avLst/>
          </a:prstGeom>
        </p:spPr>
      </p:pic>
      <p:sp>
        <p:nvSpPr>
          <p:cNvPr id="4" name="四角形: 角を丸くする 3">
            <a:extLst>
              <a:ext uri="{FF2B5EF4-FFF2-40B4-BE49-F238E27FC236}">
                <a16:creationId xmlns:a16="http://schemas.microsoft.com/office/drawing/2014/main" id="{7B0FC84C-EDBA-8EC5-587F-5927CE47D433}"/>
              </a:ext>
            </a:extLst>
          </p:cNvPr>
          <p:cNvSpPr/>
          <p:nvPr/>
        </p:nvSpPr>
        <p:spPr bwMode="auto">
          <a:xfrm>
            <a:off x="3200400" y="1676400"/>
            <a:ext cx="5791200" cy="381000"/>
          </a:xfrm>
          <a:prstGeom prst="round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ja-JP" altLang="en-US">
              <a:latin typeface="Arial" charset="0"/>
            </a:endParaRPr>
          </a:p>
        </p:txBody>
      </p:sp>
      <p:cxnSp>
        <p:nvCxnSpPr>
          <p:cNvPr id="6" name="直線コネクタ 5">
            <a:extLst>
              <a:ext uri="{FF2B5EF4-FFF2-40B4-BE49-F238E27FC236}">
                <a16:creationId xmlns:a16="http://schemas.microsoft.com/office/drawing/2014/main" id="{A3D0D854-51ED-9B88-43BC-A426BA545EAD}"/>
              </a:ext>
            </a:extLst>
          </p:cNvPr>
          <p:cNvCxnSpPr>
            <a:cxnSpLocks/>
          </p:cNvCxnSpPr>
          <p:nvPr/>
        </p:nvCxnSpPr>
        <p:spPr bwMode="auto">
          <a:xfrm>
            <a:off x="2796000" y="1866900"/>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28634AED-B80F-D3E4-90E9-C1F63909CEDB}"/>
              </a:ext>
            </a:extLst>
          </p:cNvPr>
          <p:cNvCxnSpPr>
            <a:cxnSpLocks/>
          </p:cNvCxnSpPr>
          <p:nvPr/>
        </p:nvCxnSpPr>
        <p:spPr bwMode="auto">
          <a:xfrm rot="-1500000">
            <a:off x="2807595" y="2110651"/>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3A2FD7B9-02E7-FC3C-1B24-D01D5B2FC6EC}"/>
              </a:ext>
            </a:extLst>
          </p:cNvPr>
          <p:cNvCxnSpPr>
            <a:cxnSpLocks/>
          </p:cNvCxnSpPr>
          <p:nvPr/>
        </p:nvCxnSpPr>
        <p:spPr bwMode="auto">
          <a:xfrm rot="1500000">
            <a:off x="2807595" y="1623150"/>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34898477-CE2E-D610-6501-9FF88E668F96}"/>
              </a:ext>
            </a:extLst>
          </p:cNvPr>
          <p:cNvCxnSpPr>
            <a:cxnSpLocks/>
          </p:cNvCxnSpPr>
          <p:nvPr/>
        </p:nvCxnSpPr>
        <p:spPr bwMode="auto">
          <a:xfrm rot="10800000" flipV="1">
            <a:off x="9144000" y="1866900"/>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13" name="直線コネクタ 12">
            <a:extLst>
              <a:ext uri="{FF2B5EF4-FFF2-40B4-BE49-F238E27FC236}">
                <a16:creationId xmlns:a16="http://schemas.microsoft.com/office/drawing/2014/main" id="{99313478-1236-9DB5-B412-3C6F5708DAB3}"/>
              </a:ext>
            </a:extLst>
          </p:cNvPr>
          <p:cNvCxnSpPr>
            <a:cxnSpLocks/>
          </p:cNvCxnSpPr>
          <p:nvPr/>
        </p:nvCxnSpPr>
        <p:spPr bwMode="auto">
          <a:xfrm rot="12300000" flipV="1">
            <a:off x="9108795" y="2110651"/>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7CED5BA0-76B4-C4F0-39A2-67237A2C0132}"/>
              </a:ext>
            </a:extLst>
          </p:cNvPr>
          <p:cNvCxnSpPr>
            <a:cxnSpLocks/>
          </p:cNvCxnSpPr>
          <p:nvPr/>
        </p:nvCxnSpPr>
        <p:spPr bwMode="auto">
          <a:xfrm rot="9300000" flipV="1">
            <a:off x="9107739" y="1623150"/>
            <a:ext cx="252000" cy="0"/>
          </a:xfrm>
          <a:prstGeom prst="line">
            <a:avLst/>
          </a:prstGeom>
          <a:noFill/>
          <a:ln w="57150" cap="flat" cmpd="sng" algn="ctr">
            <a:solidFill>
              <a:srgbClr val="C00000"/>
            </a:solidFill>
            <a:prstDash val="solid"/>
            <a:round/>
            <a:headEnd type="none" w="med" len="med"/>
            <a:tailEnd type="none" w="med" len="med"/>
          </a:ln>
          <a:effectLst/>
        </p:spPr>
      </p:cxnSp>
      <p:pic>
        <p:nvPicPr>
          <p:cNvPr id="5" name="図 4" descr="アイコン&#10;&#10;自動的に生成された説明">
            <a:extLst>
              <a:ext uri="{FF2B5EF4-FFF2-40B4-BE49-F238E27FC236}">
                <a16:creationId xmlns:a16="http://schemas.microsoft.com/office/drawing/2014/main" id="{B92C5B01-D128-CDF6-5ADA-935ADAE9E7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488" y="1905001"/>
            <a:ext cx="1139512" cy="1035129"/>
          </a:xfrm>
          <a:prstGeom prst="rect">
            <a:avLst/>
          </a:prstGeom>
        </p:spPr>
      </p:pic>
    </p:spTree>
    <p:extLst>
      <p:ext uri="{BB962C8B-B14F-4D97-AF65-F5344CB8AC3E}">
        <p14:creationId xmlns:p14="http://schemas.microsoft.com/office/powerpoint/2010/main" val="1044089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10164814" y="5247862"/>
            <a:ext cx="2027186" cy="1610138"/>
          </a:xfrm>
          <a:prstGeom prst="rect">
            <a:avLst/>
          </a:prstGeom>
          <a:noFill/>
          <a:ln w="9525">
            <a:noFill/>
            <a:miter lim="800000"/>
            <a:headEnd/>
            <a:tailEnd/>
          </a:ln>
        </p:spPr>
      </p:pic>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
        <p:nvSpPr>
          <p:cNvPr id="3" name="テキスト ボックス 2">
            <a:extLst>
              <a:ext uri="{FF2B5EF4-FFF2-40B4-BE49-F238E27FC236}">
                <a16:creationId xmlns:a16="http://schemas.microsoft.com/office/drawing/2014/main" id="{9D9067EE-B43B-B051-E33A-47AF84D7C229}"/>
              </a:ext>
            </a:extLst>
          </p:cNvPr>
          <p:cNvSpPr txBox="1"/>
          <p:nvPr/>
        </p:nvSpPr>
        <p:spPr>
          <a:xfrm>
            <a:off x="422976" y="2921168"/>
            <a:ext cx="11341566" cy="1015663"/>
          </a:xfrm>
          <a:prstGeom prst="rect">
            <a:avLst/>
          </a:prstGeom>
          <a:noFill/>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ja-JP" altLang="en-US" sz="60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rPr>
              <a:t>内科救急総論・心停止への対応②</a:t>
            </a:r>
          </a:p>
        </p:txBody>
      </p:sp>
    </p:spTree>
    <p:extLst>
      <p:ext uri="{BB962C8B-B14F-4D97-AF65-F5344CB8AC3E}">
        <p14:creationId xmlns:p14="http://schemas.microsoft.com/office/powerpoint/2010/main" val="1158077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ーブル&#10;&#10;中程度の精度で自動的に生成された説明">
            <a:extLst>
              <a:ext uri="{FF2B5EF4-FFF2-40B4-BE49-F238E27FC236}">
                <a16:creationId xmlns:a16="http://schemas.microsoft.com/office/drawing/2014/main" id="{56C9233F-13F0-EE2E-D111-0658EB420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651" y="659775"/>
            <a:ext cx="5877672" cy="6122024"/>
          </a:xfrm>
          <a:prstGeom prst="rect">
            <a:avLst/>
          </a:prstGeom>
        </p:spPr>
      </p:pic>
      <p:sp>
        <p:nvSpPr>
          <p:cNvPr id="15" name="テキスト ボックス 14">
            <a:extLst>
              <a:ext uri="{FF2B5EF4-FFF2-40B4-BE49-F238E27FC236}">
                <a16:creationId xmlns:a16="http://schemas.microsoft.com/office/drawing/2014/main" id="{C2BEAF16-700E-45D7-8B66-F257158BD6B6}"/>
              </a:ext>
            </a:extLst>
          </p:cNvPr>
          <p:cNvSpPr txBox="1"/>
          <p:nvPr/>
        </p:nvSpPr>
        <p:spPr>
          <a:xfrm>
            <a:off x="2860364" y="4953000"/>
            <a:ext cx="4759636" cy="523220"/>
          </a:xfrm>
          <a:prstGeom prst="rect">
            <a:avLst/>
          </a:prstGeom>
          <a:solidFill>
            <a:schemeClr val="bg1">
              <a:lumMod val="95000"/>
            </a:schemeClr>
          </a:solidFill>
          <a:ln w="28575">
            <a:solidFill>
              <a:srgbClr val="0070C0"/>
            </a:solidFill>
          </a:ln>
        </p:spPr>
        <p:txBody>
          <a:bodyPr wrap="none">
            <a:spAutoFit/>
          </a:bodyPr>
          <a:lstStyle/>
          <a:p>
            <a:pPr eaLnBrk="1" hangingPunct="1">
              <a:defRPr/>
            </a:pPr>
            <a:r>
              <a:rPr lang="ja-JP" altLang="en-US" dirty="0">
                <a:solidFill>
                  <a:srgbClr val="0070C0"/>
                </a:solidFill>
                <a:effectLst>
                  <a:outerShdw blurRad="38100" dist="38100" dir="2700000" algn="tl">
                    <a:srgbClr val="000000">
                      <a:alpha val="43137"/>
                    </a:srgbClr>
                  </a:outerShdw>
                </a:effectLst>
              </a:rPr>
              <a:t>緊急を要する急病（内科救急）</a:t>
            </a:r>
          </a:p>
        </p:txBody>
      </p:sp>
      <p:sp>
        <p:nvSpPr>
          <p:cNvPr id="16" name="テキスト ボックス 15">
            <a:extLst>
              <a:ext uri="{FF2B5EF4-FFF2-40B4-BE49-F238E27FC236}">
                <a16:creationId xmlns:a16="http://schemas.microsoft.com/office/drawing/2014/main" id="{07F9C7AF-08D4-454D-A4B6-DA57C3746790}"/>
              </a:ext>
            </a:extLst>
          </p:cNvPr>
          <p:cNvSpPr txBox="1"/>
          <p:nvPr/>
        </p:nvSpPr>
        <p:spPr>
          <a:xfrm>
            <a:off x="2860365" y="1758401"/>
            <a:ext cx="1266693" cy="523220"/>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dirty="0">
                <a:solidFill>
                  <a:srgbClr val="FF0000"/>
                </a:solidFill>
                <a:effectLst>
                  <a:outerShdw blurRad="38100" dist="38100" dir="2700000" algn="tl">
                    <a:srgbClr val="000000">
                      <a:alpha val="43137"/>
                    </a:srgbClr>
                  </a:outerShdw>
                </a:effectLst>
              </a:rPr>
              <a:t>心停止</a:t>
            </a:r>
          </a:p>
        </p:txBody>
      </p:sp>
      <p:sp>
        <p:nvSpPr>
          <p:cNvPr id="17" name="テキスト ボックス 16">
            <a:extLst>
              <a:ext uri="{FF2B5EF4-FFF2-40B4-BE49-F238E27FC236}">
                <a16:creationId xmlns:a16="http://schemas.microsoft.com/office/drawing/2014/main" id="{AF407D94-7DF5-43BE-A432-85B7F947C391}"/>
              </a:ext>
            </a:extLst>
          </p:cNvPr>
          <p:cNvSpPr txBox="1"/>
          <p:nvPr/>
        </p:nvSpPr>
        <p:spPr>
          <a:xfrm>
            <a:off x="2860364" y="5503985"/>
            <a:ext cx="2709396" cy="523220"/>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dirty="0">
                <a:effectLst>
                  <a:outerShdw blurRad="38100" dist="38100" dir="2700000" algn="tl">
                    <a:srgbClr val="000000">
                      <a:alpha val="43137"/>
                    </a:srgbClr>
                  </a:outerShdw>
                </a:effectLst>
              </a:rPr>
              <a:t>予期せぬ</a:t>
            </a:r>
            <a:r>
              <a:rPr lang="ja-JP" altLang="en-US" dirty="0">
                <a:solidFill>
                  <a:srgbClr val="FF0000"/>
                </a:solidFill>
                <a:effectLst>
                  <a:outerShdw blurRad="38100" dist="38100" dir="2700000" algn="tl">
                    <a:srgbClr val="000000">
                      <a:alpha val="43137"/>
                    </a:srgbClr>
                  </a:outerShdw>
                </a:effectLst>
              </a:rPr>
              <a:t>心停止</a:t>
            </a:r>
          </a:p>
        </p:txBody>
      </p:sp>
      <p:grpSp>
        <p:nvGrpSpPr>
          <p:cNvPr id="5" name="グループ化 7"/>
          <p:cNvGrpSpPr/>
          <p:nvPr/>
        </p:nvGrpSpPr>
        <p:grpSpPr>
          <a:xfrm>
            <a:off x="2243138" y="807486"/>
            <a:ext cx="7848600" cy="5873081"/>
            <a:chOff x="323528" y="1268759"/>
            <a:chExt cx="7848600" cy="5873081"/>
          </a:xfrm>
        </p:grpSpPr>
        <p:sp>
          <p:nvSpPr>
            <p:cNvPr id="11" name="正方形/長方形 10"/>
            <p:cNvSpPr/>
            <p:nvPr/>
          </p:nvSpPr>
          <p:spPr>
            <a:xfrm>
              <a:off x="323528" y="1268759"/>
              <a:ext cx="7848600" cy="3064583"/>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323528" y="4779640"/>
              <a:ext cx="7848600" cy="2362200"/>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6" name="角丸四角形 25"/>
          <p:cNvSpPr/>
          <p:nvPr/>
        </p:nvSpPr>
        <p:spPr bwMode="auto">
          <a:xfrm>
            <a:off x="3656012" y="3847645"/>
            <a:ext cx="6173788" cy="64414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en-US" altLang="ja-JP" sz="3200" dirty="0">
                <a:solidFill>
                  <a:srgbClr val="9900CC"/>
                </a:solidFill>
                <a:latin typeface="BIZ UDPゴシック" panose="020B0400000000000000" pitchFamily="50" charset="-128"/>
                <a:ea typeface="BIZ UDPゴシック" panose="020B0400000000000000" pitchFamily="50" charset="-128"/>
              </a:rPr>
              <a:t>RRS</a:t>
            </a:r>
            <a:r>
              <a:rPr lang="ja-JP" altLang="en-US" sz="3200" dirty="0">
                <a:solidFill>
                  <a:srgbClr val="9900CC"/>
                </a:solidFill>
                <a:latin typeface="BIZ UDPゴシック" panose="020B0400000000000000" pitchFamily="50" charset="-128"/>
                <a:ea typeface="BIZ UDPゴシック" panose="020B0400000000000000" pitchFamily="50" charset="-128"/>
              </a:rPr>
              <a:t>講習・内科救急総論</a:t>
            </a:r>
          </a:p>
        </p:txBody>
      </p:sp>
      <p:sp>
        <p:nvSpPr>
          <p:cNvPr id="6" name="正方形/長方形 5">
            <a:extLst>
              <a:ext uri="{FF2B5EF4-FFF2-40B4-BE49-F238E27FC236}">
                <a16:creationId xmlns:a16="http://schemas.microsoft.com/office/drawing/2014/main" id="{28E9C00C-EA26-038D-635D-40303495D8D2}"/>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RRS</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対応コース プログラム</a:t>
            </a:r>
          </a:p>
        </p:txBody>
      </p:sp>
    </p:spTree>
    <p:extLst>
      <p:ext uri="{BB962C8B-B14F-4D97-AF65-F5344CB8AC3E}">
        <p14:creationId xmlns:p14="http://schemas.microsoft.com/office/powerpoint/2010/main" val="42007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68BB41F3-6BB8-2A16-8762-B7B41BE0C85E}"/>
              </a:ext>
            </a:extLst>
          </p:cNvPr>
          <p:cNvSpPr/>
          <p:nvPr/>
        </p:nvSpPr>
        <p:spPr bwMode="auto">
          <a:xfrm>
            <a:off x="588818" y="2382314"/>
            <a:ext cx="9850582" cy="411159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5" name="テキスト ボックス 4"/>
          <p:cNvSpPr txBox="1"/>
          <p:nvPr/>
        </p:nvSpPr>
        <p:spPr>
          <a:xfrm>
            <a:off x="10684856" y="6550223"/>
            <a:ext cx="1507144" cy="307777"/>
          </a:xfrm>
          <a:prstGeom prst="rect">
            <a:avLst/>
          </a:prstGeom>
          <a:noFill/>
        </p:spPr>
        <p:txBody>
          <a:bodyPr wrap="none">
            <a:spAutoFit/>
          </a:bodyPr>
          <a:lstStyle/>
          <a:p>
            <a:pPr eaLnBrk="1" hangingPunct="1">
              <a:defRPr/>
            </a:pPr>
            <a:r>
              <a:rPr lang="ja-JP" altLang="en-US" sz="1400" dirty="0">
                <a:solidFill>
                  <a:srgbClr val="0070C0"/>
                </a:solidFill>
                <a:latin typeface="+mn-ea"/>
                <a:ea typeface="+mn-ea"/>
              </a:rPr>
              <a:t>学習の手引き </a:t>
            </a:r>
            <a:r>
              <a:rPr lang="en-US" altLang="zh-TW" sz="1400" dirty="0">
                <a:solidFill>
                  <a:srgbClr val="0070C0"/>
                </a:solidFill>
                <a:latin typeface="+mn-ea"/>
                <a:ea typeface="+mn-ea"/>
              </a:rPr>
              <a:t>p</a:t>
            </a:r>
            <a:r>
              <a:rPr lang="en-US" altLang="ja-JP" sz="1400" dirty="0">
                <a:solidFill>
                  <a:srgbClr val="0070C0"/>
                </a:solidFill>
                <a:latin typeface="+mn-ea"/>
                <a:ea typeface="+mn-ea"/>
              </a:rPr>
              <a:t>.</a:t>
            </a:r>
            <a:r>
              <a:rPr lang="en-US" altLang="zh-TW" sz="1400" dirty="0">
                <a:solidFill>
                  <a:srgbClr val="0070C0"/>
                </a:solidFill>
                <a:latin typeface="+mn-ea"/>
                <a:ea typeface="+mn-ea"/>
              </a:rPr>
              <a:t>6</a:t>
            </a:r>
            <a:endParaRPr lang="ja-JP" altLang="en-US" sz="1400" dirty="0">
              <a:solidFill>
                <a:srgbClr val="0070C0"/>
              </a:solidFill>
              <a:latin typeface="+mn-ea"/>
              <a:ea typeface="+mn-ea"/>
            </a:endParaRPr>
          </a:p>
        </p:txBody>
      </p:sp>
      <p:sp>
        <p:nvSpPr>
          <p:cNvPr id="2" name="正方形/長方形 1">
            <a:extLst>
              <a:ext uri="{FF2B5EF4-FFF2-40B4-BE49-F238E27FC236}">
                <a16:creationId xmlns:a16="http://schemas.microsoft.com/office/drawing/2014/main" id="{EE8894A4-4995-36E4-CD8F-E7D0793984D0}"/>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RRS</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講習</a:t>
            </a:r>
          </a:p>
        </p:txBody>
      </p:sp>
      <p:sp>
        <p:nvSpPr>
          <p:cNvPr id="4" name="テキスト ボックス 3">
            <a:extLst>
              <a:ext uri="{FF2B5EF4-FFF2-40B4-BE49-F238E27FC236}">
                <a16:creationId xmlns:a16="http://schemas.microsoft.com/office/drawing/2014/main" id="{77DA964C-CB93-0850-B342-A5BCE17BCFEA}"/>
              </a:ext>
            </a:extLst>
          </p:cNvPr>
          <p:cNvSpPr txBox="1"/>
          <p:nvPr/>
        </p:nvSpPr>
        <p:spPr>
          <a:xfrm>
            <a:off x="133350" y="676874"/>
            <a:ext cx="11925300" cy="553998"/>
          </a:xfrm>
          <a:prstGeom prst="rect">
            <a:avLst/>
          </a:prstGeom>
          <a:noFill/>
        </p:spPr>
        <p:txBody>
          <a:bodyPr wrap="square">
            <a:spAutoFit/>
          </a:bodyPr>
          <a:lstStyle/>
          <a:p>
            <a:pPr marL="0" marR="0" algn="ctr">
              <a:spcBef>
                <a:spcPts val="0"/>
              </a:spcBef>
              <a:spcAft>
                <a:spcPts val="0"/>
              </a:spcAft>
            </a:pPr>
            <a:r>
              <a:rPr lang="ja-JP" altLang="en-US"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JMECC</a:t>
            </a:r>
            <a:r>
              <a:rPr lang="ja-JP"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と迅速対応システム（</a:t>
            </a:r>
            <a:r>
              <a:rPr lang="en-US"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Rapid Response System</a:t>
            </a:r>
            <a:r>
              <a:rPr lang="ja-JP"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Text Box 7">
            <a:extLst>
              <a:ext uri="{FF2B5EF4-FFF2-40B4-BE49-F238E27FC236}">
                <a16:creationId xmlns:a16="http://schemas.microsoft.com/office/drawing/2014/main" id="{A2B2B034-6B61-D070-620F-A14D4CF96AA8}"/>
              </a:ext>
            </a:extLst>
          </p:cNvPr>
          <p:cNvSpPr txBox="1">
            <a:spLocks noChangeArrowheads="1"/>
          </p:cNvSpPr>
          <p:nvPr/>
        </p:nvSpPr>
        <p:spPr bwMode="auto">
          <a:xfrm>
            <a:off x="133350" y="1356065"/>
            <a:ext cx="5486400" cy="764184"/>
          </a:xfrm>
          <a:prstGeom prst="rect">
            <a:avLst/>
          </a:prstGeom>
          <a:noFill/>
          <a:ln w="9525">
            <a:noFill/>
            <a:miter lim="800000"/>
            <a:headEnd/>
            <a:tailEnd/>
          </a:ln>
        </p:spPr>
        <p:txBody>
          <a:bodyPr wrap="square">
            <a:spAutoFit/>
          </a:bodyPr>
          <a:lstStyle/>
          <a:p>
            <a:pPr marL="357188" indent="-357188">
              <a:lnSpc>
                <a:spcPct val="150000"/>
              </a:lnSpc>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　この時間に修得すべきこと</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C6B49D9A-7670-6126-6414-E4E707DC004A}"/>
              </a:ext>
            </a:extLst>
          </p:cNvPr>
          <p:cNvSpPr txBox="1"/>
          <p:nvPr/>
        </p:nvSpPr>
        <p:spPr>
          <a:xfrm>
            <a:off x="133350" y="1202372"/>
            <a:ext cx="11925300" cy="108000"/>
          </a:xfrm>
          <a:prstGeom prst="rect">
            <a:avLst/>
          </a:prstGeom>
          <a:gradFill flip="none" rotWithShape="1">
            <a:gsLst>
              <a:gs pos="50000">
                <a:schemeClr val="bg1">
                  <a:lumMod val="95000"/>
                </a:schemeClr>
              </a:gs>
              <a:gs pos="0">
                <a:srgbClr val="9900CC"/>
              </a:gs>
            </a:gsLst>
            <a:lin ang="16200000" scaled="1"/>
            <a:tileRect/>
          </a:gradFill>
        </p:spPr>
        <p:txBody>
          <a:bodyPr wrap="square">
            <a:spAutoFit/>
          </a:bodyPr>
          <a:lstStyle/>
          <a:p>
            <a:pPr marL="0" marR="0" algn="ctr">
              <a:spcBef>
                <a:spcPts val="0"/>
              </a:spcBef>
              <a:spcAft>
                <a:spcPts val="0"/>
              </a:spcAft>
            </a:pPr>
            <a:endParaRPr lang="ja-JP" alt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2188978-EF78-67C2-9C0B-6A2319D7F895}"/>
              </a:ext>
            </a:extLst>
          </p:cNvPr>
          <p:cNvSpPr txBox="1"/>
          <p:nvPr/>
        </p:nvSpPr>
        <p:spPr>
          <a:xfrm>
            <a:off x="685800" y="2892920"/>
            <a:ext cx="9753600" cy="3600986"/>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ja-JP"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「急変」は本当に急変か？</a:t>
            </a:r>
            <a:endParaRPr lang="en-US"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R="0" lvl="0" algn="just">
              <a:spcBef>
                <a:spcPts val="0"/>
              </a:spcBef>
              <a:spcAft>
                <a:spcPts val="0"/>
              </a:spcAft>
            </a:pP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院内心停止</a:t>
            </a:r>
            <a:endParaRPr lang="en-US"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R="0" lvl="0" algn="just">
              <a:spcBef>
                <a:spcPts val="0"/>
              </a:spcBef>
              <a:spcAft>
                <a:spcPts val="0"/>
              </a:spcAft>
            </a:pP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ja-JP"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多くの「急変」や院内心停止は防ぐことができるのか？</a:t>
            </a:r>
            <a:endParaRPr lang="en-US"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R="0" lvl="0" algn="just">
              <a:spcBef>
                <a:spcPts val="0"/>
              </a:spcBef>
              <a:spcAft>
                <a:spcPts val="0"/>
              </a:spcAft>
            </a:pPr>
            <a:endParaRPr lang="en-US"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R="0" lvl="0" algn="just">
              <a:spcBef>
                <a:spcPts val="0"/>
              </a:spcBef>
              <a:spcAft>
                <a:spcPts val="0"/>
              </a:spcAft>
            </a:pPr>
            <a:endParaRPr lang="en-US"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R="0" lvl="0" algn="just">
              <a:spcBef>
                <a:spcPts val="0"/>
              </a:spcBef>
              <a:spcAft>
                <a:spcPts val="0"/>
              </a:spcAft>
            </a:pP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JMECC</a:t>
            </a:r>
            <a:r>
              <a:rPr lang="ja-JP" altLang="ja-JP" sz="32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をどのように役立てるか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15E8DEF3-3B63-8115-3EC7-4A2687917809}"/>
              </a:ext>
            </a:extLst>
          </p:cNvPr>
          <p:cNvSpPr txBox="1"/>
          <p:nvPr/>
        </p:nvSpPr>
        <p:spPr>
          <a:xfrm>
            <a:off x="1143000" y="4760019"/>
            <a:ext cx="6858000" cy="954107"/>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Segoe UI Symbol" panose="020B0502040204020203" pitchFamily="34" charset="0"/>
              </a:rPr>
              <a:t>Rapid response system</a:t>
            </a:r>
            <a:r>
              <a:rPr lang="ja-JP"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Segoe UI Symbol" panose="020B0502040204020203" pitchFamily="34" charset="0"/>
              </a:rPr>
              <a:t>（</a:t>
            </a:r>
            <a:r>
              <a:rPr lang="en-US"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Segoe UI Symbol" panose="020B0502040204020203" pitchFamily="34" charset="0"/>
              </a:rPr>
              <a:t>RRS</a:t>
            </a:r>
            <a:r>
              <a:rPr lang="ja-JP"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Segoe UI Symbol" panose="020B0502040204020203" pitchFamily="34" charset="0"/>
              </a:rPr>
              <a:t>）</a:t>
            </a:r>
            <a:endParaRPr lang="ja-JP"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Segoe UI Symbol" panose="020B0502040204020203" pitchFamily="34" charset="0"/>
              </a:rPr>
              <a:t>Rapid response team (RRT)</a:t>
            </a:r>
            <a:r>
              <a:rPr lang="ja-JP"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Segoe UI Symbol" panose="020B0502040204020203" pitchFamily="34" charset="0"/>
              </a:rPr>
              <a:t>　</a:t>
            </a:r>
            <a:endParaRPr lang="ja-JP" altLang="ja-JP" u="heavy" kern="100" dirty="0">
              <a:effectLst/>
              <a:uFill>
                <a:solidFill>
                  <a:srgbClr val="9900CC"/>
                </a:solidFill>
              </a:u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C90B24E9-6033-9DEB-945E-39D37F245FB5}"/>
              </a:ext>
            </a:extLst>
          </p:cNvPr>
          <p:cNvSpPr/>
          <p:nvPr/>
        </p:nvSpPr>
        <p:spPr bwMode="auto">
          <a:xfrm>
            <a:off x="695036" y="2228866"/>
            <a:ext cx="4715164" cy="435777"/>
          </a:xfrm>
          <a:prstGeom prst="rect">
            <a:avLst/>
          </a:prstGeom>
          <a:blipFill>
            <a:blip r:embed="rId3"/>
            <a:tile tx="0" ty="0" sx="100000" sy="100000" flip="none" algn="tl"/>
          </a:bli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8" name="Text Box 7"/>
          <p:cNvSpPr txBox="1">
            <a:spLocks noChangeArrowheads="1"/>
          </p:cNvSpPr>
          <p:nvPr/>
        </p:nvSpPr>
        <p:spPr bwMode="auto">
          <a:xfrm>
            <a:off x="609600" y="1981200"/>
            <a:ext cx="4953000" cy="764184"/>
          </a:xfrm>
          <a:prstGeom prst="rect">
            <a:avLst/>
          </a:prstGeom>
          <a:noFill/>
          <a:ln w="9525">
            <a:noFill/>
            <a:miter lim="800000"/>
            <a:headEnd/>
            <a:tailEnd/>
          </a:ln>
        </p:spPr>
        <p:txBody>
          <a:bodyPr wrap="square" anchor="ctr">
            <a:spAutoFit/>
          </a:bodyPr>
          <a:lstStyle/>
          <a:p>
            <a:pPr marL="630238" indent="-630238">
              <a:lnSpc>
                <a:spcPct val="150000"/>
              </a:lnSpc>
              <a:defRPr/>
            </a:pPr>
            <a:r>
              <a:rPr lang="ja-JP" altLang="en-US" sz="3200" dirty="0">
                <a:latin typeface="UD デジタル 教科書体 NK-R" panose="02020400000000000000" pitchFamily="18" charset="-128"/>
                <a:ea typeface="UD デジタル 教科書体 NK-R" panose="02020400000000000000" pitchFamily="18" charset="-128"/>
              </a:rPr>
              <a:t>■　</a:t>
            </a:r>
            <a:r>
              <a:rPr lang="en-US" altLang="ja-JP" sz="3200" dirty="0">
                <a:solidFill>
                  <a:srgbClr val="9900CC"/>
                </a:solidFill>
                <a:latin typeface="UD デジタル 教科書体 NK-R" panose="02020400000000000000" pitchFamily="18" charset="-128"/>
                <a:ea typeface="UD デジタル 教科書体 NK-R" panose="02020400000000000000" pitchFamily="18" charset="-128"/>
              </a:rPr>
              <a:t>RRS</a:t>
            </a:r>
            <a:r>
              <a:rPr lang="ja-JP" altLang="en-US" sz="3200" dirty="0">
                <a:solidFill>
                  <a:srgbClr val="9900CC"/>
                </a:solidFill>
                <a:latin typeface="UD デジタル 教科書体 NK-R" panose="02020400000000000000" pitchFamily="18" charset="-128"/>
                <a:ea typeface="UD デジタル 教科書体 NK-R" panose="02020400000000000000" pitchFamily="18" charset="-128"/>
              </a:rPr>
              <a:t>と</a:t>
            </a:r>
            <a:r>
              <a:rPr lang="en-US" altLang="ja-JP" sz="3200" dirty="0">
                <a:solidFill>
                  <a:srgbClr val="9900CC"/>
                </a:solidFill>
                <a:latin typeface="UD デジタル 教科書体 NK-R" panose="02020400000000000000" pitchFamily="18" charset="-128"/>
                <a:ea typeface="UD デジタル 教科書体 NK-R" panose="02020400000000000000" pitchFamily="18" charset="-128"/>
              </a:rPr>
              <a:t>RRT</a:t>
            </a:r>
            <a:r>
              <a:rPr lang="ja-JP" altLang="en-US" sz="3200" dirty="0">
                <a:latin typeface="UD デジタル 教科書体 NK-R" panose="02020400000000000000" pitchFamily="18" charset="-128"/>
                <a:ea typeface="UD デジタル 教科書体 NK-R" panose="02020400000000000000" pitchFamily="18" charset="-128"/>
              </a:rPr>
              <a:t>を理解する。</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73151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68BB41F3-6BB8-2A16-8762-B7B41BE0C85E}"/>
              </a:ext>
            </a:extLst>
          </p:cNvPr>
          <p:cNvSpPr/>
          <p:nvPr/>
        </p:nvSpPr>
        <p:spPr bwMode="auto">
          <a:xfrm>
            <a:off x="588818" y="1447800"/>
            <a:ext cx="11069782" cy="5181923"/>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2" name="正方形/長方形 1">
            <a:extLst>
              <a:ext uri="{FF2B5EF4-FFF2-40B4-BE49-F238E27FC236}">
                <a16:creationId xmlns:a16="http://schemas.microsoft.com/office/drawing/2014/main" id="{EE8894A4-4995-36E4-CD8F-E7D0793984D0}"/>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RRS</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指導項目</a:t>
            </a:r>
          </a:p>
        </p:txBody>
      </p:sp>
      <p:sp>
        <p:nvSpPr>
          <p:cNvPr id="4" name="テキスト ボックス 3">
            <a:extLst>
              <a:ext uri="{FF2B5EF4-FFF2-40B4-BE49-F238E27FC236}">
                <a16:creationId xmlns:a16="http://schemas.microsoft.com/office/drawing/2014/main" id="{77DA964C-CB93-0850-B342-A5BCE17BCFEA}"/>
              </a:ext>
            </a:extLst>
          </p:cNvPr>
          <p:cNvSpPr txBox="1"/>
          <p:nvPr/>
        </p:nvSpPr>
        <p:spPr>
          <a:xfrm>
            <a:off x="133350" y="676874"/>
            <a:ext cx="11925300" cy="553998"/>
          </a:xfrm>
          <a:prstGeom prst="rect">
            <a:avLst/>
          </a:prstGeom>
          <a:noFill/>
        </p:spPr>
        <p:txBody>
          <a:bodyPr wrap="square">
            <a:spAutoFit/>
          </a:bodyPr>
          <a:lstStyle/>
          <a:p>
            <a:pPr marL="0" marR="0" algn="ctr">
              <a:spcBef>
                <a:spcPts val="0"/>
              </a:spcBef>
              <a:spcAft>
                <a:spcPts val="0"/>
              </a:spcAft>
            </a:pPr>
            <a:r>
              <a:rPr lang="ja-JP" altLang="en-US"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JMECC</a:t>
            </a:r>
            <a:r>
              <a:rPr lang="ja-JP"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と迅速対応システム（</a:t>
            </a:r>
            <a:r>
              <a:rPr lang="en-US"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Rapid Response System</a:t>
            </a:r>
            <a:r>
              <a:rPr lang="ja-JP" altLang="ja-JP"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C6B49D9A-7670-6126-6414-E4E707DC004A}"/>
              </a:ext>
            </a:extLst>
          </p:cNvPr>
          <p:cNvSpPr txBox="1"/>
          <p:nvPr/>
        </p:nvSpPr>
        <p:spPr>
          <a:xfrm>
            <a:off x="133350" y="1202372"/>
            <a:ext cx="11925300" cy="108000"/>
          </a:xfrm>
          <a:prstGeom prst="rect">
            <a:avLst/>
          </a:prstGeom>
          <a:gradFill flip="none" rotWithShape="1">
            <a:gsLst>
              <a:gs pos="50000">
                <a:schemeClr val="bg1">
                  <a:lumMod val="95000"/>
                </a:schemeClr>
              </a:gs>
              <a:gs pos="0">
                <a:srgbClr val="9900CC"/>
              </a:gs>
            </a:gsLst>
            <a:lin ang="16200000" scaled="1"/>
            <a:tileRect/>
          </a:gradFill>
        </p:spPr>
        <p:txBody>
          <a:bodyPr wrap="square">
            <a:spAutoFit/>
          </a:bodyPr>
          <a:lstStyle/>
          <a:p>
            <a:pPr marL="0" marR="0" algn="ctr">
              <a:spcBef>
                <a:spcPts val="0"/>
              </a:spcBef>
              <a:spcAft>
                <a:spcPts val="0"/>
              </a:spcAft>
            </a:pPr>
            <a:endParaRPr lang="ja-JP" alt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2188978-EF78-67C2-9C0B-6A2319D7F895}"/>
              </a:ext>
            </a:extLst>
          </p:cNvPr>
          <p:cNvSpPr txBox="1"/>
          <p:nvPr/>
        </p:nvSpPr>
        <p:spPr>
          <a:xfrm>
            <a:off x="1066800" y="3581400"/>
            <a:ext cx="6858000" cy="584775"/>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RRS</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の要請基準（「</a:t>
            </a:r>
            <a:r>
              <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NEWS</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」の項目）</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8858041-D749-58CE-E1F0-4A662B4D01B4}"/>
              </a:ext>
            </a:extLst>
          </p:cNvPr>
          <p:cNvSpPr txBox="1"/>
          <p:nvPr/>
        </p:nvSpPr>
        <p:spPr>
          <a:xfrm>
            <a:off x="1524000" y="2380924"/>
            <a:ext cx="10388600" cy="969689"/>
          </a:xfrm>
          <a:prstGeom prst="rect">
            <a:avLst/>
          </a:prstGeom>
          <a:noFill/>
        </p:spPr>
        <p:txBody>
          <a:bodyPr wrap="square">
            <a:spAutoFit/>
          </a:bodyPr>
          <a:lstStyle/>
          <a:p>
            <a:pPr marL="342900" marR="0" lvl="0" indent="-342900" algn="l">
              <a:lnSpc>
                <a:spcPct val="150000"/>
              </a:lnSpc>
              <a:spcBef>
                <a:spcPts val="0"/>
              </a:spcBef>
              <a:spcAft>
                <a:spcPts val="0"/>
              </a:spcAft>
              <a:buFont typeface="Wingdings" panose="05000000000000000000" pitchFamily="2" charset="2"/>
              <a:buChar char=""/>
            </a:pPr>
            <a:r>
              <a:rPr lang="ja-JP" altLang="ja-JP" sz="2000" u="heavy" kern="100" dirty="0">
                <a:solidFill>
                  <a:srgbClr val="000000"/>
                </a:solidFill>
                <a:effectLst/>
                <a:uFill>
                  <a:solidFill>
                    <a:srgbClr val="9900CC"/>
                  </a:solidFill>
                </a:uFill>
                <a:latin typeface="Century" panose="02040604050505020304" pitchFamily="18" charset="0"/>
                <a:ea typeface="UD デジタル 教科書体 NK-R" panose="02020400000000000000" pitchFamily="18" charset="-128"/>
                <a:cs typeface="Times New Roman" panose="02020603050405020304" pitchFamily="18" charset="0"/>
              </a:rPr>
              <a:t>病院全体で取り組む</a:t>
            </a:r>
            <a:r>
              <a:rPr lang="ja-JP" altLang="ja-JP" sz="2000" kern="100" dirty="0">
                <a:solidFill>
                  <a:srgbClr val="000000"/>
                </a:solidFill>
                <a:effectLst/>
                <a:latin typeface="Century" panose="02040604050505020304" pitchFamily="18" charset="0"/>
                <a:ea typeface="UD デジタル 教科書体 NK-R" panose="02020400000000000000" pitchFamily="18" charset="-128"/>
                <a:cs typeface="Times New Roman" panose="02020603050405020304" pitchFamily="18" charset="0"/>
              </a:rPr>
              <a:t>必要のある非院内心停止を含めた急変予防を行うためのシステム。</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42900" marR="0" lvl="0" indent="-342900" algn="l">
              <a:lnSpc>
                <a:spcPct val="150000"/>
              </a:lnSpc>
              <a:spcBef>
                <a:spcPts val="0"/>
              </a:spcBef>
              <a:spcAft>
                <a:spcPts val="0"/>
              </a:spcAft>
              <a:buFont typeface="Wingdings" panose="05000000000000000000" pitchFamily="2" charset="2"/>
              <a:buChar char=""/>
            </a:pPr>
            <a:r>
              <a:rPr lang="ja-JP" altLang="ja-JP" sz="2000" u="heavy" kern="100" dirty="0">
                <a:solidFill>
                  <a:srgbClr val="000000"/>
                </a:solidFill>
                <a:effectLst/>
                <a:uFill>
                  <a:solidFill>
                    <a:srgbClr val="9900CC"/>
                  </a:solidFill>
                </a:uFill>
                <a:latin typeface="Century" panose="02040604050505020304" pitchFamily="18" charset="0"/>
                <a:ea typeface="UD デジタル 教科書体 NK-R" panose="02020400000000000000" pitchFamily="18" charset="-128"/>
                <a:cs typeface="Times New Roman" panose="02020603050405020304" pitchFamily="18" charset="0"/>
              </a:rPr>
              <a:t>必ずしも医師が含まれる必要はなく</a:t>
            </a:r>
            <a:r>
              <a:rPr lang="ja-JP" altLang="ja-JP" sz="2000" kern="100" dirty="0">
                <a:solidFill>
                  <a:srgbClr val="000000"/>
                </a:solidFill>
                <a:effectLst/>
                <a:latin typeface="Century" panose="02040604050505020304" pitchFamily="18" charset="0"/>
                <a:ea typeface="UD デジタル 教科書体 NK-R" panose="02020400000000000000" pitchFamily="18" charset="-128"/>
                <a:cs typeface="Times New Roman" panose="02020603050405020304" pitchFamily="18" charset="0"/>
              </a:rPr>
              <a:t>、訓練を受けた看護師が主体となって患者評価を行う。</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E4389DF-DCCE-C94E-1C9E-7FD9DB12AF54}"/>
              </a:ext>
            </a:extLst>
          </p:cNvPr>
          <p:cNvSpPr txBox="1"/>
          <p:nvPr/>
        </p:nvSpPr>
        <p:spPr>
          <a:xfrm>
            <a:off x="1066800" y="1940832"/>
            <a:ext cx="4495800" cy="584775"/>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RRS</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の取り組み主体</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3671591-EA50-CC42-2165-05D37807E263}"/>
              </a:ext>
            </a:extLst>
          </p:cNvPr>
          <p:cNvSpPr txBox="1"/>
          <p:nvPr/>
        </p:nvSpPr>
        <p:spPr>
          <a:xfrm>
            <a:off x="1526309" y="4113837"/>
            <a:ext cx="9294091" cy="508024"/>
          </a:xfrm>
          <a:prstGeom prst="rect">
            <a:avLst/>
          </a:prstGeom>
          <a:noFill/>
        </p:spPr>
        <p:txBody>
          <a:bodyPr wrap="square">
            <a:spAutoFit/>
          </a:bodyPr>
          <a:lstStyle/>
          <a:p>
            <a:pPr marR="0" lvl="0" algn="l">
              <a:lnSpc>
                <a:spcPct val="150000"/>
              </a:lnSpc>
              <a:spcBef>
                <a:spcPts val="0"/>
              </a:spcBef>
              <a:spcAft>
                <a:spcPts val="0"/>
              </a:spcAft>
            </a:pPr>
            <a:r>
              <a:rPr lang="ja-JP" altLang="en-US"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「呼吸数」、「</a:t>
            </a:r>
            <a:r>
              <a:rPr lang="en-US" altLang="ja-JP"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SpO</a:t>
            </a:r>
            <a:r>
              <a:rPr lang="en-US" altLang="ja-JP" sz="2000" kern="100" baseline="-25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a:t>
            </a:r>
            <a:r>
              <a:rPr lang="ja-JP" altLang="en-US"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」、「酸素投与」、「収縮期血圧」、「心拍数」、「意識レベル」、「体温」</a:t>
            </a:r>
            <a:endParaRPr lang="ja-JP" altLang="ja-JP"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8EE18FA-4E5F-9C97-B426-CCD2315E77EC}"/>
              </a:ext>
            </a:extLst>
          </p:cNvPr>
          <p:cNvSpPr txBox="1"/>
          <p:nvPr/>
        </p:nvSpPr>
        <p:spPr>
          <a:xfrm>
            <a:off x="1066800" y="4889762"/>
            <a:ext cx="6858000" cy="584775"/>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RRS</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の仕組み</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B62F6AF1-C352-FDEF-8AD2-376FEA57BD59}"/>
              </a:ext>
            </a:extLst>
          </p:cNvPr>
          <p:cNvSpPr txBox="1"/>
          <p:nvPr/>
        </p:nvSpPr>
        <p:spPr>
          <a:xfrm>
            <a:off x="1526309" y="5422199"/>
            <a:ext cx="9294091" cy="512191"/>
          </a:xfrm>
          <a:prstGeom prst="rect">
            <a:avLst/>
          </a:prstGeom>
          <a:noFill/>
        </p:spPr>
        <p:txBody>
          <a:bodyPr wrap="square">
            <a:spAutoFit/>
          </a:bodyPr>
          <a:lstStyle/>
          <a:p>
            <a:pPr marR="0" lvl="0" algn="l">
              <a:lnSpc>
                <a:spcPct val="150000"/>
              </a:lnSpc>
              <a:spcBef>
                <a:spcPts val="0"/>
              </a:spcBef>
              <a:spcAft>
                <a:spcPts val="0"/>
              </a:spcAft>
            </a:pPr>
            <a:r>
              <a:rPr lang="ja-JP" altLang="en-US"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「危機の察知」、「危機への対応」、「評価と改善」、「システムの管理」</a:t>
            </a:r>
            <a:endParaRPr lang="ja-JP" altLang="ja-JP" sz="2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8395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19200" y="1981200"/>
            <a:ext cx="9909939" cy="2271006"/>
          </a:xfrm>
          <a:prstGeom prst="rect">
            <a:avLst/>
          </a:prstGeom>
          <a:noFill/>
        </p:spPr>
        <p:txBody>
          <a:bodyPr wrap="square" rtlCol="0">
            <a:spAutoFit/>
          </a:bodyPr>
          <a:lstStyle/>
          <a:p>
            <a:pPr>
              <a:lnSpc>
                <a:spcPct val="120000"/>
              </a:lnSpc>
              <a:buClr>
                <a:srgbClr val="FF0000"/>
              </a:buClr>
            </a:pPr>
            <a:r>
              <a:rPr lang="en-US" altLang="ja-JP" sz="4000" dirty="0">
                <a:latin typeface="UD デジタル 教科書体 NK-R" panose="02020400000000000000" pitchFamily="18" charset="-128"/>
                <a:ea typeface="UD デジタル 教科書体 NK-R" panose="02020400000000000000" pitchFamily="18" charset="-128"/>
              </a:rPr>
              <a:t>JMECC</a:t>
            </a:r>
            <a:r>
              <a:rPr lang="ja-JP" altLang="en-US" sz="4000" dirty="0">
                <a:latin typeface="UD デジタル 教科書体 NK-R" panose="02020400000000000000" pitchFamily="18" charset="-128"/>
                <a:ea typeface="UD デジタル 教科書体 NK-R" panose="02020400000000000000" pitchFamily="18" charset="-128"/>
              </a:rPr>
              <a:t>において</a:t>
            </a:r>
            <a:br>
              <a:rPr lang="en-US" altLang="ja-JP" sz="4000" dirty="0">
                <a:latin typeface="UD デジタル 教科書体 NK-R" panose="02020400000000000000" pitchFamily="18" charset="-128"/>
                <a:ea typeface="UD デジタル 教科書体 NK-R" panose="02020400000000000000" pitchFamily="18" charset="-128"/>
              </a:rPr>
            </a:br>
            <a:r>
              <a:rPr lang="ja-JP" altLang="en-US" sz="4000" u="sng" dirty="0">
                <a:solidFill>
                  <a:srgbClr val="FF0000"/>
                </a:solidFill>
                <a:latin typeface="UD デジタル 教科書体 NK-R" panose="02020400000000000000" pitchFamily="18" charset="-128"/>
                <a:ea typeface="UD デジタル 教科書体 NK-R" panose="02020400000000000000" pitchFamily="18" charset="-128"/>
              </a:rPr>
              <a:t>“コース目標を達成するための指導ができる”</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　</a:t>
            </a:r>
            <a:br>
              <a:rPr lang="en-US" altLang="ja-JP" sz="4000" dirty="0">
                <a:solidFill>
                  <a:srgbClr val="660066"/>
                </a:solidFill>
                <a:latin typeface="UD デジタル 教科書体 NK-R" panose="02020400000000000000" pitchFamily="18" charset="-128"/>
                <a:ea typeface="UD デジタル 教科書体 NK-R" panose="02020400000000000000" pitchFamily="18" charset="-128"/>
              </a:rPr>
            </a:br>
            <a:r>
              <a:rPr lang="ja-JP" altLang="en-US" sz="4000" dirty="0">
                <a:latin typeface="UD デジタル 教科書体 NK-R" panose="02020400000000000000" pitchFamily="18" charset="-128"/>
                <a:ea typeface="UD デジタル 教科書体 NK-R" panose="02020400000000000000" pitchFamily="18" charset="-128"/>
              </a:rPr>
              <a:t>インストラクターを育成する</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1219200" y="4731921"/>
            <a:ext cx="10824339" cy="707886"/>
          </a:xfrm>
          <a:prstGeom prst="rect">
            <a:avLst/>
          </a:prstGeom>
          <a:noFill/>
        </p:spPr>
        <p:txBody>
          <a:bodyPr wrap="square" rtlCol="0">
            <a:spAutoFit/>
          </a:bodyPr>
          <a:lstStyle/>
          <a:p>
            <a:pPr>
              <a:buClr>
                <a:srgbClr val="FF0000"/>
              </a:buClr>
            </a:pPr>
            <a:r>
              <a:rPr lang="ja-JP" altLang="en-US" sz="4000" dirty="0">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ICLS</a:t>
            </a:r>
            <a:r>
              <a:rPr lang="ja-JP" altLang="en-US" sz="4000" dirty="0">
                <a:latin typeface="UD デジタル 教科書体 NK-R" panose="02020400000000000000" pitchFamily="18" charset="-128"/>
                <a:ea typeface="UD デジタル 教科書体 NK-R" panose="02020400000000000000" pitchFamily="18" charset="-128"/>
              </a:rPr>
              <a:t>」や「</a:t>
            </a:r>
            <a:r>
              <a:rPr lang="en-US" altLang="ja-JP" sz="4000" dirty="0">
                <a:latin typeface="UD デジタル 教科書体 NK-R" panose="02020400000000000000" pitchFamily="18" charset="-128"/>
                <a:ea typeface="UD デジタル 教科書体 NK-R" panose="02020400000000000000" pitchFamily="18" charset="-128"/>
              </a:rPr>
              <a:t>JMECC</a:t>
            </a:r>
            <a:r>
              <a:rPr lang="ja-JP" altLang="en-US" sz="4000" dirty="0">
                <a:latin typeface="UD デジタル 教科書体 NK-R" panose="02020400000000000000" pitchFamily="18" charset="-128"/>
                <a:ea typeface="UD デジタル 教科書体 NK-R" panose="02020400000000000000" pitchFamily="18" charset="-128"/>
              </a:rPr>
              <a:t>」のコースの</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再学習ではない</a:t>
            </a:r>
          </a:p>
        </p:txBody>
      </p:sp>
      <p:sp>
        <p:nvSpPr>
          <p:cNvPr id="8" name="テキスト ボックス 7">
            <a:extLst>
              <a:ext uri="{FF2B5EF4-FFF2-40B4-BE49-F238E27FC236}">
                <a16:creationId xmlns:a16="http://schemas.microsoft.com/office/drawing/2014/main" id="{5CAB7EC3-7462-3B12-9FF2-0DD99DCF9FE3}"/>
              </a:ext>
            </a:extLst>
          </p:cNvPr>
          <p:cNvSpPr txBox="1"/>
          <p:nvPr/>
        </p:nvSpPr>
        <p:spPr>
          <a:xfrm>
            <a:off x="573524" y="1981200"/>
            <a:ext cx="608729" cy="646331"/>
          </a:xfrm>
          <a:prstGeom prst="rect">
            <a:avLst/>
          </a:prstGeom>
          <a:noFill/>
        </p:spPr>
        <p:txBody>
          <a:bodyPr wrap="square" anchor="ctr">
            <a:spAutoFit/>
          </a:bodyPr>
          <a:lstStyle/>
          <a:p>
            <a:pPr algn="ctr"/>
            <a:r>
              <a:rPr lang="ja-JP" altLang="en-US" sz="3600" dirty="0">
                <a:solidFill>
                  <a:srgbClr val="FF0000"/>
                </a:solidFill>
                <a:latin typeface="BIZ UDPゴシック" panose="020B0400000000000000" pitchFamily="50" charset="-128"/>
                <a:ea typeface="BIZ UDPゴシック" panose="020B0400000000000000" pitchFamily="50" charset="-128"/>
              </a:rPr>
              <a:t>◎</a:t>
            </a:r>
            <a:endParaRPr lang="ja-JP" altLang="en-US"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8A3684-E7DE-2263-7318-1A2D99FDC30E}"/>
              </a:ext>
            </a:extLst>
          </p:cNvPr>
          <p:cNvSpPr txBox="1"/>
          <p:nvPr/>
        </p:nvSpPr>
        <p:spPr>
          <a:xfrm>
            <a:off x="573523" y="4664076"/>
            <a:ext cx="608729" cy="646331"/>
          </a:xfrm>
          <a:prstGeom prst="rect">
            <a:avLst/>
          </a:prstGeom>
          <a:noFill/>
        </p:spPr>
        <p:txBody>
          <a:bodyPr wrap="square" anchor="ctr">
            <a:spAutoFit/>
          </a:bodyPr>
          <a:lstStyle/>
          <a:p>
            <a:pPr algn="ctr"/>
            <a:r>
              <a:rPr lang="ja-JP" altLang="en-US" sz="3600" dirty="0">
                <a:solidFill>
                  <a:srgbClr val="FF0000"/>
                </a:solidFill>
                <a:latin typeface="BIZ UDPゴシック" panose="020B0400000000000000" pitchFamily="50" charset="-128"/>
                <a:ea typeface="BIZ UDPゴシック" panose="020B0400000000000000" pitchFamily="50" charset="-128"/>
              </a:rPr>
              <a:t>◎</a:t>
            </a:r>
            <a:endParaRPr lang="ja-JP" altLang="en-US" sz="36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4F38CCD-C328-833E-609A-C31EDB79DCC7}"/>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指導者講習会の目的</a:t>
            </a:r>
          </a:p>
        </p:txBody>
      </p:sp>
    </p:spTree>
    <p:extLst>
      <p:ext uri="{BB962C8B-B14F-4D97-AF65-F5344CB8AC3E}">
        <p14:creationId xmlns:p14="http://schemas.microsoft.com/office/powerpoint/2010/main" val="40849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684856" y="6550223"/>
            <a:ext cx="1507144" cy="307777"/>
          </a:xfrm>
          <a:prstGeom prst="rect">
            <a:avLst/>
          </a:prstGeom>
          <a:noFill/>
        </p:spPr>
        <p:txBody>
          <a:bodyPr wrap="none">
            <a:spAutoFit/>
          </a:bodyPr>
          <a:lstStyle/>
          <a:p>
            <a:pPr eaLnBrk="1" hangingPunct="1">
              <a:defRPr/>
            </a:pPr>
            <a:r>
              <a:rPr lang="ja-JP" altLang="en-US" sz="1400" dirty="0">
                <a:solidFill>
                  <a:srgbClr val="0070C0"/>
                </a:solidFill>
                <a:latin typeface="+mn-ea"/>
                <a:ea typeface="+mn-ea"/>
              </a:rPr>
              <a:t>学習の手引き </a:t>
            </a:r>
            <a:r>
              <a:rPr lang="en-US" altLang="zh-TW" sz="1400" dirty="0">
                <a:solidFill>
                  <a:srgbClr val="0070C0"/>
                </a:solidFill>
                <a:latin typeface="+mn-ea"/>
                <a:ea typeface="+mn-ea"/>
              </a:rPr>
              <a:t>p</a:t>
            </a:r>
            <a:r>
              <a:rPr lang="en-US" altLang="ja-JP" sz="1400" dirty="0">
                <a:solidFill>
                  <a:srgbClr val="0070C0"/>
                </a:solidFill>
                <a:latin typeface="+mn-ea"/>
                <a:ea typeface="+mn-ea"/>
              </a:rPr>
              <a:t>.</a:t>
            </a:r>
            <a:r>
              <a:rPr lang="en-US" altLang="zh-TW" sz="1400" dirty="0">
                <a:solidFill>
                  <a:srgbClr val="0070C0"/>
                </a:solidFill>
                <a:latin typeface="+mn-ea"/>
                <a:ea typeface="+mn-ea"/>
              </a:rPr>
              <a:t>6</a:t>
            </a:r>
            <a:endParaRPr lang="ja-JP" altLang="en-US" sz="1400" dirty="0">
              <a:solidFill>
                <a:srgbClr val="0070C0"/>
              </a:solidFill>
              <a:latin typeface="+mn-ea"/>
              <a:ea typeface="+mn-ea"/>
            </a:endParaRPr>
          </a:p>
        </p:txBody>
      </p:sp>
      <p:sp>
        <p:nvSpPr>
          <p:cNvPr id="2" name="四角形: 角を丸くする 1">
            <a:extLst>
              <a:ext uri="{FF2B5EF4-FFF2-40B4-BE49-F238E27FC236}">
                <a16:creationId xmlns:a16="http://schemas.microsoft.com/office/drawing/2014/main" id="{3B97D168-5F1E-E343-1711-8CBA8A97138F}"/>
              </a:ext>
            </a:extLst>
          </p:cNvPr>
          <p:cNvSpPr/>
          <p:nvPr/>
        </p:nvSpPr>
        <p:spPr bwMode="auto">
          <a:xfrm>
            <a:off x="588818" y="2518131"/>
            <a:ext cx="11069782" cy="411159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3" name="正方形/長方形 2">
            <a:extLst>
              <a:ext uri="{FF2B5EF4-FFF2-40B4-BE49-F238E27FC236}">
                <a16:creationId xmlns:a16="http://schemas.microsoft.com/office/drawing/2014/main" id="{2B728780-3152-EB65-FBE2-0B1A352687A7}"/>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内科救急：緊急を要する急病への対応</a:t>
            </a:r>
          </a:p>
        </p:txBody>
      </p:sp>
      <p:sp>
        <p:nvSpPr>
          <p:cNvPr id="4" name="テキスト ボックス 3">
            <a:extLst>
              <a:ext uri="{FF2B5EF4-FFF2-40B4-BE49-F238E27FC236}">
                <a16:creationId xmlns:a16="http://schemas.microsoft.com/office/drawing/2014/main" id="{92F76A08-0362-97B8-58C9-BC9D197E6C0E}"/>
              </a:ext>
            </a:extLst>
          </p:cNvPr>
          <p:cNvSpPr txBox="1"/>
          <p:nvPr/>
        </p:nvSpPr>
        <p:spPr>
          <a:xfrm>
            <a:off x="133350" y="676874"/>
            <a:ext cx="11925300" cy="553998"/>
          </a:xfrm>
          <a:prstGeom prst="rect">
            <a:avLst/>
          </a:prstGeom>
          <a:noFill/>
        </p:spPr>
        <p:txBody>
          <a:bodyPr wrap="square">
            <a:spAutoFit/>
          </a:bodyPr>
          <a:lstStyle/>
          <a:p>
            <a:pPr marL="0" marR="0" algn="ctr">
              <a:spcBef>
                <a:spcPts val="0"/>
              </a:spcBef>
              <a:spcAft>
                <a:spcPts val="0"/>
              </a:spcAft>
            </a:pPr>
            <a:r>
              <a:rPr lang="ja-JP" altLang="en-US"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30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内科救急総論</a:t>
            </a:r>
            <a:r>
              <a:rPr lang="ja-JP" altLang="en-US" sz="30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Text Box 7">
            <a:extLst>
              <a:ext uri="{FF2B5EF4-FFF2-40B4-BE49-F238E27FC236}">
                <a16:creationId xmlns:a16="http://schemas.microsoft.com/office/drawing/2014/main" id="{A9468A3F-36F7-9D54-D50F-C4AF2E4549B3}"/>
              </a:ext>
            </a:extLst>
          </p:cNvPr>
          <p:cNvSpPr txBox="1">
            <a:spLocks noChangeArrowheads="1"/>
          </p:cNvSpPr>
          <p:nvPr/>
        </p:nvSpPr>
        <p:spPr bwMode="auto">
          <a:xfrm>
            <a:off x="133350" y="1356065"/>
            <a:ext cx="5486400" cy="764184"/>
          </a:xfrm>
          <a:prstGeom prst="rect">
            <a:avLst/>
          </a:prstGeom>
          <a:noFill/>
          <a:ln w="9525">
            <a:noFill/>
            <a:miter lim="800000"/>
            <a:headEnd/>
            <a:tailEnd/>
          </a:ln>
        </p:spPr>
        <p:txBody>
          <a:bodyPr wrap="square">
            <a:spAutoFit/>
          </a:bodyPr>
          <a:lstStyle/>
          <a:p>
            <a:pPr marL="357188" indent="-357188">
              <a:lnSpc>
                <a:spcPct val="150000"/>
              </a:lnSpc>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　この時間に修得すべきこと</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6085690C-2E91-9763-D1FD-F28A60E2CB91}"/>
              </a:ext>
            </a:extLst>
          </p:cNvPr>
          <p:cNvSpPr txBox="1"/>
          <p:nvPr/>
        </p:nvSpPr>
        <p:spPr>
          <a:xfrm>
            <a:off x="133350" y="1202372"/>
            <a:ext cx="11925300" cy="108000"/>
          </a:xfrm>
          <a:prstGeom prst="rect">
            <a:avLst/>
          </a:prstGeom>
          <a:gradFill flip="none" rotWithShape="1">
            <a:gsLst>
              <a:gs pos="50000">
                <a:schemeClr val="bg1">
                  <a:lumMod val="95000"/>
                </a:schemeClr>
              </a:gs>
              <a:gs pos="0">
                <a:srgbClr val="9900CC"/>
              </a:gs>
            </a:gsLst>
            <a:lin ang="16200000" scaled="1"/>
            <a:tileRect/>
          </a:gradFill>
        </p:spPr>
        <p:txBody>
          <a:bodyPr wrap="square">
            <a:spAutoFit/>
          </a:bodyPr>
          <a:lstStyle/>
          <a:p>
            <a:pPr marL="0" marR="0" algn="ctr">
              <a:spcBef>
                <a:spcPts val="0"/>
              </a:spcBef>
              <a:spcAft>
                <a:spcPts val="0"/>
              </a:spcAft>
            </a:pPr>
            <a:endParaRPr lang="ja-JP" alt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70BED1D8-63AD-34FF-5B53-4E3F8FFAE6EB}"/>
              </a:ext>
            </a:extLst>
          </p:cNvPr>
          <p:cNvSpPr/>
          <p:nvPr/>
        </p:nvSpPr>
        <p:spPr bwMode="auto">
          <a:xfrm>
            <a:off x="695036" y="2364683"/>
            <a:ext cx="10631990" cy="435777"/>
          </a:xfrm>
          <a:prstGeom prst="rect">
            <a:avLst/>
          </a:prstGeom>
          <a:blipFill>
            <a:blip r:embed="rId3"/>
            <a:tile tx="0" ty="0" sx="100000" sy="100000" flip="none" algn="tl"/>
          </a:bli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11" name="Text Box 7">
            <a:extLst>
              <a:ext uri="{FF2B5EF4-FFF2-40B4-BE49-F238E27FC236}">
                <a16:creationId xmlns:a16="http://schemas.microsoft.com/office/drawing/2014/main" id="{A4A5208D-81C8-3C37-D6C2-3162A840C2B6}"/>
              </a:ext>
            </a:extLst>
          </p:cNvPr>
          <p:cNvSpPr txBox="1">
            <a:spLocks noChangeArrowheads="1"/>
          </p:cNvSpPr>
          <p:nvPr/>
        </p:nvSpPr>
        <p:spPr bwMode="auto">
          <a:xfrm>
            <a:off x="609600" y="2142985"/>
            <a:ext cx="10696644" cy="712246"/>
          </a:xfrm>
          <a:prstGeom prst="rect">
            <a:avLst/>
          </a:prstGeom>
          <a:noFill/>
          <a:ln w="9525">
            <a:noFill/>
            <a:miter lim="800000"/>
            <a:headEnd/>
            <a:tailEnd/>
          </a:ln>
        </p:spPr>
        <p:txBody>
          <a:bodyPr wrap="square" anchor="ctr">
            <a:spAutoFit/>
          </a:bodyPr>
          <a:lstStyle/>
          <a:p>
            <a:pPr marL="630238" indent="-630238">
              <a:lnSpc>
                <a:spcPct val="150000"/>
              </a:lnSpc>
              <a:defRPr/>
            </a:pPr>
            <a:r>
              <a:rPr lang="ja-JP" altLang="en-US" sz="3000" dirty="0">
                <a:latin typeface="UD デジタル 教科書体 NK-R" panose="02020400000000000000" pitchFamily="18" charset="-128"/>
                <a:ea typeface="UD デジタル 教科書体 NK-R" panose="02020400000000000000" pitchFamily="18" charset="-128"/>
              </a:rPr>
              <a:t>■　</a:t>
            </a:r>
            <a:r>
              <a:rPr lang="ja-JP" altLang="en-US" sz="3000" dirty="0">
                <a:solidFill>
                  <a:srgbClr val="9900CC"/>
                </a:solidFill>
                <a:latin typeface="+mn-ea"/>
                <a:ea typeface="+mn-ea"/>
              </a:rPr>
              <a:t>救急患者（非心停止）に対する共通したアプローチ</a:t>
            </a:r>
            <a:r>
              <a:rPr lang="ja-JP" altLang="en-US" sz="3000" dirty="0">
                <a:latin typeface="UD デジタル 教科書体 NK-R" panose="02020400000000000000" pitchFamily="18" charset="-128"/>
                <a:ea typeface="UD デジタル 教科書体 NK-R" panose="02020400000000000000" pitchFamily="18" charset="-128"/>
              </a:rPr>
              <a:t>を理解する。</a:t>
            </a:r>
            <a:endParaRPr lang="en-US" altLang="ja-JP" sz="3000" dirty="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 2">
            <a:extLst>
              <a:ext uri="{FF2B5EF4-FFF2-40B4-BE49-F238E27FC236}">
                <a16:creationId xmlns:a16="http://schemas.microsoft.com/office/drawing/2014/main" id="{71C96A8F-B78C-F557-6FB5-B5DF6AEB51F0}"/>
              </a:ext>
            </a:extLst>
          </p:cNvPr>
          <p:cNvSpPr txBox="1">
            <a:spLocks/>
          </p:cNvSpPr>
          <p:nvPr/>
        </p:nvSpPr>
        <p:spPr>
          <a:xfrm>
            <a:off x="990600" y="3061576"/>
            <a:ext cx="9982200" cy="1252538"/>
          </a:xfrm>
          <a:prstGeom prst="rect">
            <a:avLst/>
          </a:prstGeom>
        </p:spPr>
        <p:txBody>
          <a:bodyPr/>
          <a:lstStyle/>
          <a:p>
            <a:pPr>
              <a:spcBef>
                <a:spcPct val="20000"/>
              </a:spcBef>
              <a:defRPr/>
            </a:pPr>
            <a:r>
              <a:rPr lang="ja-JP" altLang="en-US" kern="0" dirty="0">
                <a:latin typeface="UD デジタル 教科書体 NK-R" panose="02020400000000000000" pitchFamily="18" charset="-128"/>
                <a:ea typeface="UD デジタル 教科書体 NK-R" panose="02020400000000000000" pitchFamily="18" charset="-128"/>
              </a:rPr>
              <a:t>心停止に陥る前に切迫した重篤な非外傷性病態に対する対応を身につける必要性</a:t>
            </a:r>
          </a:p>
        </p:txBody>
      </p:sp>
      <p:sp>
        <p:nvSpPr>
          <p:cNvPr id="13" name="テキスト ボックス 4">
            <a:extLst>
              <a:ext uri="{FF2B5EF4-FFF2-40B4-BE49-F238E27FC236}">
                <a16:creationId xmlns:a16="http://schemas.microsoft.com/office/drawing/2014/main" id="{D36163EF-A796-38CD-7308-24017572C9C8}"/>
              </a:ext>
            </a:extLst>
          </p:cNvPr>
          <p:cNvSpPr txBox="1">
            <a:spLocks noChangeArrowheads="1"/>
          </p:cNvSpPr>
          <p:nvPr/>
        </p:nvSpPr>
        <p:spPr bwMode="auto">
          <a:xfrm>
            <a:off x="990600" y="5312701"/>
            <a:ext cx="103156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UD デジタル 教科書体 NK-R" panose="02020400000000000000" pitchFamily="18" charset="-128"/>
                <a:ea typeface="UD デジタル 教科書体 NK-R" panose="02020400000000000000" pitchFamily="18" charset="-128"/>
              </a:rPr>
              <a:t>急性冠症候群、気管支喘息、急性脳卒中、敗血症、アナフィラキシー、</a:t>
            </a:r>
            <a:endParaRPr lang="en-US" altLang="ja-JP" sz="28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ja-JP" altLang="en-US" sz="2800" dirty="0">
                <a:latin typeface="UD デジタル 教科書体 NK-R" panose="02020400000000000000" pitchFamily="18" charset="-128"/>
                <a:ea typeface="UD デジタル 教科書体 NK-R" panose="02020400000000000000" pitchFamily="18" charset="-128"/>
              </a:rPr>
              <a:t>薬物中毒、緊張性気胸など</a:t>
            </a:r>
          </a:p>
        </p:txBody>
      </p:sp>
      <p:sp>
        <p:nvSpPr>
          <p:cNvPr id="14" name="テキスト ボックス 13">
            <a:extLst>
              <a:ext uri="{FF2B5EF4-FFF2-40B4-BE49-F238E27FC236}">
                <a16:creationId xmlns:a16="http://schemas.microsoft.com/office/drawing/2014/main" id="{6C51BEAB-F09B-E61E-EF1A-C4399BBF0A99}"/>
              </a:ext>
            </a:extLst>
          </p:cNvPr>
          <p:cNvSpPr txBox="1"/>
          <p:nvPr/>
        </p:nvSpPr>
        <p:spPr>
          <a:xfrm>
            <a:off x="1524000" y="4243277"/>
            <a:ext cx="8818440" cy="646331"/>
          </a:xfrm>
          <a:prstGeom prst="rect">
            <a:avLst/>
          </a:prstGeom>
        </p:spPr>
        <p:style>
          <a:lnRef idx="1">
            <a:schemeClr val="accent2"/>
          </a:lnRef>
          <a:fillRef idx="2">
            <a:schemeClr val="accent2"/>
          </a:fillRef>
          <a:effectRef idx="1">
            <a:schemeClr val="accent2"/>
          </a:effectRef>
          <a:fontRef idx="minor">
            <a:schemeClr val="dk1"/>
          </a:fontRef>
        </p:style>
        <p:txBody>
          <a:bodyPr wrap="none" anchor="ctr">
            <a:spAutoFit/>
          </a:bodyPr>
          <a:lstStyle/>
          <a:p>
            <a:pPr fontAlgn="auto">
              <a:spcBef>
                <a:spcPts val="0"/>
              </a:spcBef>
              <a:spcAft>
                <a:spcPts val="0"/>
              </a:spcAft>
              <a:defRPr/>
            </a:pPr>
            <a:r>
              <a:rPr lang="ja-JP" altLang="en-US" sz="3600" dirty="0">
                <a:latin typeface="BIZ UDPゴシック" panose="020B0400000000000000" pitchFamily="50" charset="-128"/>
                <a:ea typeface="BIZ UDPゴシック" panose="020B0400000000000000" pitchFamily="50" charset="-128"/>
              </a:rPr>
              <a:t>重症な状態に対する初期アプローチは共通</a:t>
            </a:r>
          </a:p>
        </p:txBody>
      </p:sp>
    </p:spTree>
    <p:extLst>
      <p:ext uri="{BB962C8B-B14F-4D97-AF65-F5344CB8AC3E}">
        <p14:creationId xmlns:p14="http://schemas.microsoft.com/office/powerpoint/2010/main" val="16963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saru Suzuki\AppData\Local\Microsoft\Windows\Temporary Internet Files\Content.IE5\MSXLLN6J\MPj04265670000[1].jpg"/>
          <p:cNvPicPr>
            <a:picLocks noChangeAspect="1" noChangeArrowheads="1"/>
          </p:cNvPicPr>
          <p:nvPr/>
        </p:nvPicPr>
        <p:blipFill>
          <a:blip r:embed="rId3" cstate="print"/>
          <a:srcRect/>
          <a:stretch>
            <a:fillRect/>
          </a:stretch>
        </p:blipFill>
        <p:spPr bwMode="auto">
          <a:xfrm>
            <a:off x="8763000" y="2596141"/>
            <a:ext cx="3308955" cy="3308955"/>
          </a:xfrm>
          <a:prstGeom prst="rect">
            <a:avLst/>
          </a:prstGeom>
          <a:ln>
            <a:noFill/>
          </a:ln>
          <a:effectLst>
            <a:softEdge rad="317500"/>
          </a:effectLst>
        </p:spPr>
      </p:pic>
      <p:sp>
        <p:nvSpPr>
          <p:cNvPr id="11" name="Rectangle 4"/>
          <p:cNvSpPr txBox="1">
            <a:spLocks noChangeArrowheads="1"/>
          </p:cNvSpPr>
          <p:nvPr/>
        </p:nvSpPr>
        <p:spPr>
          <a:xfrm>
            <a:off x="1295400" y="946931"/>
            <a:ext cx="9024935" cy="928687"/>
          </a:xfrm>
          <a:prstGeom prst="rect">
            <a:avLst/>
          </a:prstGeom>
        </p:spPr>
        <p:txBody>
          <a:bodyPr>
            <a:noAutofit/>
          </a:bodyPr>
          <a:lstStyle/>
          <a:p>
            <a:pPr marL="342900" indent="-342900">
              <a:lnSpc>
                <a:spcPct val="150000"/>
              </a:lnSpc>
              <a:spcBef>
                <a:spcPts val="900"/>
              </a:spcBef>
              <a:defRPr/>
            </a:pP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急変時対応＝心肺蘇生ではない</a:t>
            </a:r>
            <a:endParaRPr lang="en-US" altLang="ja-JP" sz="4000" b="0" dirty="0">
              <a:latin typeface="UD デジタル 教科書体 NK-R" panose="02020400000000000000" pitchFamily="18" charset="-128"/>
              <a:ea typeface="UD デジタル 教科書体 NK-R" panose="02020400000000000000" pitchFamily="18" charset="-128"/>
            </a:endParaRPr>
          </a:p>
        </p:txBody>
      </p:sp>
      <p:sp>
        <p:nvSpPr>
          <p:cNvPr id="13" name="Rectangle 4"/>
          <p:cNvSpPr txBox="1">
            <a:spLocks noChangeArrowheads="1"/>
          </p:cNvSpPr>
          <p:nvPr/>
        </p:nvSpPr>
        <p:spPr>
          <a:xfrm>
            <a:off x="1295400" y="1859945"/>
            <a:ext cx="8428182" cy="927100"/>
          </a:xfrm>
          <a:prstGeom prst="rect">
            <a:avLst/>
          </a:prstGeom>
        </p:spPr>
        <p:txBody>
          <a:bodyPr>
            <a:noAutofit/>
          </a:bodyPr>
          <a:lstStyle/>
          <a:p>
            <a:pPr marL="342900" indent="-342900">
              <a:lnSpc>
                <a:spcPct val="150000"/>
              </a:lnSpc>
              <a:spcBef>
                <a:spcPts val="900"/>
              </a:spcBef>
              <a:defRPr/>
            </a:pP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■「急変」の</a:t>
            </a:r>
            <a:r>
              <a:rPr lang="en-US" altLang="ja-JP" sz="4000" kern="0" dirty="0">
                <a:solidFill>
                  <a:prstClr val="black"/>
                </a:solidFill>
                <a:latin typeface="UD デジタル 教科書体 NK-R" panose="02020400000000000000" pitchFamily="18" charset="-128"/>
                <a:ea typeface="UD デジタル 教科書体 NK-R" panose="02020400000000000000" pitchFamily="18" charset="-128"/>
              </a:rPr>
              <a:t>80%</a:t>
            </a: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に</a:t>
            </a:r>
            <a:r>
              <a:rPr lang="ja-JP" altLang="en-US" sz="4000" kern="0" dirty="0">
                <a:solidFill>
                  <a:srgbClr val="FF3399"/>
                </a:solidFill>
                <a:latin typeface="UD デジタル 教科書体 NK-R" panose="02020400000000000000" pitchFamily="18" charset="-128"/>
                <a:ea typeface="UD デジタル 教科書体 NK-R" panose="02020400000000000000" pitchFamily="18" charset="-128"/>
              </a:rPr>
              <a:t>前駆徴候</a:t>
            </a: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あり</a:t>
            </a:r>
            <a:endParaRPr lang="en-US" altLang="ja-JP" sz="4000" kern="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4" name="Rectangle 4"/>
          <p:cNvSpPr txBox="1">
            <a:spLocks noChangeArrowheads="1"/>
          </p:cNvSpPr>
          <p:nvPr/>
        </p:nvSpPr>
        <p:spPr>
          <a:xfrm>
            <a:off x="1295400" y="2763434"/>
            <a:ext cx="6967536" cy="936625"/>
          </a:xfrm>
          <a:prstGeom prst="rect">
            <a:avLst/>
          </a:prstGeom>
        </p:spPr>
        <p:txBody>
          <a:bodyPr>
            <a:normAutofit/>
          </a:bodyPr>
          <a:lstStyle/>
          <a:p>
            <a:pPr marL="342900" indent="-342900">
              <a:lnSpc>
                <a:spcPct val="150000"/>
              </a:lnSpc>
              <a:spcBef>
                <a:spcPts val="900"/>
              </a:spcBef>
              <a:defRPr/>
            </a:pP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b="0" dirty="0">
                <a:latin typeface="UD デジタル 教科書体 NK-R" panose="02020400000000000000" pitchFamily="18" charset="-128"/>
                <a:ea typeface="UD デジタル 教科書体 NK-R" panose="02020400000000000000" pitchFamily="18" charset="-128"/>
              </a:rPr>
              <a:t>緊急事態への迅速な対応</a:t>
            </a:r>
          </a:p>
        </p:txBody>
      </p:sp>
      <p:sp>
        <p:nvSpPr>
          <p:cNvPr id="15" name="Rectangle 4"/>
          <p:cNvSpPr txBox="1">
            <a:spLocks noChangeArrowheads="1"/>
          </p:cNvSpPr>
          <p:nvPr/>
        </p:nvSpPr>
        <p:spPr>
          <a:xfrm>
            <a:off x="1295400" y="3632376"/>
            <a:ext cx="6815136" cy="935038"/>
          </a:xfrm>
          <a:prstGeom prst="rect">
            <a:avLst/>
          </a:prstGeom>
        </p:spPr>
        <p:txBody>
          <a:bodyPr>
            <a:normAutofit/>
          </a:bodyPr>
          <a:lstStyle/>
          <a:p>
            <a:pPr marL="342900" indent="-342900">
              <a:lnSpc>
                <a:spcPct val="150000"/>
              </a:lnSpc>
              <a:spcBef>
                <a:spcPts val="900"/>
              </a:spcBef>
              <a:defRPr/>
            </a:pP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b="0" dirty="0">
                <a:latin typeface="UD デジタル 教科書体 NK-R" panose="02020400000000000000" pitchFamily="18" charset="-128"/>
                <a:ea typeface="UD デジタル 教科書体 NK-R" panose="02020400000000000000" pitchFamily="18" charset="-128"/>
              </a:rPr>
              <a:t>科学的</a:t>
            </a:r>
            <a:r>
              <a:rPr lang="ja-JP" altLang="en-US" sz="4000" b="0" dirty="0">
                <a:solidFill>
                  <a:srgbClr val="9900CC"/>
                </a:solidFill>
                <a:latin typeface="UD デジタル 教科書体 NK-R" panose="02020400000000000000" pitchFamily="18" charset="-128"/>
                <a:ea typeface="UD デジタル 教科書体 NK-R" panose="02020400000000000000" pitchFamily="18" charset="-128"/>
              </a:rPr>
              <a:t>根拠に基づく診療</a:t>
            </a:r>
          </a:p>
        </p:txBody>
      </p:sp>
      <p:sp>
        <p:nvSpPr>
          <p:cNvPr id="16" name="Rectangle 4"/>
          <p:cNvSpPr txBox="1">
            <a:spLocks noChangeArrowheads="1"/>
          </p:cNvSpPr>
          <p:nvPr/>
        </p:nvSpPr>
        <p:spPr>
          <a:xfrm>
            <a:off x="1295400" y="4545390"/>
            <a:ext cx="6093621" cy="935037"/>
          </a:xfrm>
          <a:prstGeom prst="rect">
            <a:avLst/>
          </a:prstGeom>
        </p:spPr>
        <p:txBody>
          <a:bodyPr>
            <a:noAutofit/>
          </a:bodyPr>
          <a:lstStyle/>
          <a:p>
            <a:pPr marL="342900" indent="-342900">
              <a:lnSpc>
                <a:spcPct val="150000"/>
              </a:lnSpc>
              <a:spcBef>
                <a:spcPts val="900"/>
              </a:spcBef>
              <a:defRPr/>
            </a:pP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b="0" dirty="0">
                <a:latin typeface="UD デジタル 教科書体 NK-R" panose="02020400000000000000" pitchFamily="18" charset="-128"/>
                <a:ea typeface="UD デジタル 教科書体 NK-R" panose="02020400000000000000" pitchFamily="18" charset="-128"/>
              </a:rPr>
              <a:t>医療従事者の</a:t>
            </a:r>
            <a:r>
              <a:rPr lang="ja-JP" altLang="en-US" sz="4000" b="0" dirty="0">
                <a:solidFill>
                  <a:srgbClr val="9900CC"/>
                </a:solidFill>
                <a:latin typeface="UD デジタル 教科書体 NK-R" panose="02020400000000000000" pitchFamily="18" charset="-128"/>
                <a:ea typeface="UD デジタル 教科書体 NK-R" panose="02020400000000000000" pitchFamily="18" charset="-128"/>
              </a:rPr>
              <a:t>共通認識</a:t>
            </a:r>
          </a:p>
        </p:txBody>
      </p:sp>
      <p:sp>
        <p:nvSpPr>
          <p:cNvPr id="17" name="Rectangle 4"/>
          <p:cNvSpPr txBox="1">
            <a:spLocks noChangeArrowheads="1"/>
          </p:cNvSpPr>
          <p:nvPr/>
        </p:nvSpPr>
        <p:spPr>
          <a:xfrm>
            <a:off x="1295400" y="5412745"/>
            <a:ext cx="8143872" cy="931863"/>
          </a:xfrm>
          <a:prstGeom prst="rect">
            <a:avLst/>
          </a:prstGeom>
        </p:spPr>
        <p:txBody>
          <a:bodyPr>
            <a:noAutofit/>
          </a:bodyPr>
          <a:lstStyle/>
          <a:p>
            <a:pPr marL="342900" indent="-342900">
              <a:lnSpc>
                <a:spcPct val="150000"/>
              </a:lnSpc>
              <a:spcBef>
                <a:spcPts val="900"/>
              </a:spcBef>
              <a:defRPr/>
            </a:pPr>
            <a:r>
              <a:rPr lang="ja-JP" altLang="en-US" sz="4000" kern="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b="0" dirty="0">
                <a:solidFill>
                  <a:srgbClr val="9900CC"/>
                </a:solidFill>
                <a:latin typeface="UD デジタル 教科書体 NK-R" panose="02020400000000000000" pitchFamily="18" charset="-128"/>
                <a:ea typeface="UD デジタル 教科書体 NK-R" panose="02020400000000000000" pitchFamily="18" charset="-128"/>
              </a:rPr>
              <a:t>多様な病態に対する適切な対応</a:t>
            </a:r>
            <a:endParaRPr lang="en-US" altLang="ja-JP" sz="4000" b="0" dirty="0">
              <a:solidFill>
                <a:srgbClr val="9900CC"/>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5AA43018-6715-46E3-1422-353B832AD15D}"/>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なぜ内科救急か</a:t>
            </a:r>
          </a:p>
        </p:txBody>
      </p:sp>
    </p:spTree>
    <p:extLst>
      <p:ext uri="{BB962C8B-B14F-4D97-AF65-F5344CB8AC3E}">
        <p14:creationId xmlns:p14="http://schemas.microsoft.com/office/powerpoint/2010/main" val="201825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04800" y="1031144"/>
            <a:ext cx="11734799" cy="2862322"/>
          </a:xfrm>
          <a:prstGeom prst="rect">
            <a:avLst/>
          </a:prstGeom>
          <a:noFill/>
        </p:spPr>
        <p:txBody>
          <a:bodyPr wrap="square">
            <a:spAutoFit/>
          </a:bodyPr>
          <a:lstStyle/>
          <a:p>
            <a:pPr eaLnBrk="1" hangingPunct="1">
              <a:defRPr/>
            </a:pPr>
            <a:r>
              <a:rPr lang="ja-JP" altLang="en-US" sz="3600" dirty="0">
                <a:latin typeface="UD デジタル 教科書体 NK-R" panose="02020400000000000000" pitchFamily="18" charset="-128"/>
                <a:ea typeface="UD デジタル 教科書体 NK-R" panose="02020400000000000000" pitchFamily="18" charset="-128"/>
              </a:rPr>
              <a:t>救急患者の重症度は多岐にわたる。同一疾患であってもその重症度は患者によって異なる。</a:t>
            </a:r>
          </a:p>
          <a:p>
            <a:pPr eaLnBrk="1" hangingPunct="1">
              <a:defRPr/>
            </a:pPr>
            <a:r>
              <a:rPr lang="ja-JP" altLang="en-US" sz="3600" dirty="0">
                <a:latin typeface="UD デジタル 教科書体 NK-R" panose="02020400000000000000" pitchFamily="18" charset="-128"/>
                <a:ea typeface="UD デジタル 教科書体 NK-R" panose="02020400000000000000" pitchFamily="18" charset="-128"/>
              </a:rPr>
              <a:t>また、バイタルサインが正常な致死的重症患者が存在する。</a:t>
            </a:r>
            <a:endParaRPr lang="en-US" altLang="ja-JP" sz="3600" dirty="0">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3600" dirty="0">
                <a:latin typeface="UD デジタル 教科書体 NK-R" panose="02020400000000000000" pitchFamily="18" charset="-128"/>
                <a:ea typeface="UD デジタル 教科書体 NK-R" panose="02020400000000000000" pitchFamily="18" charset="-128"/>
              </a:rPr>
              <a:t>このような特徴を持つ救急患者の診療では</a:t>
            </a:r>
            <a:r>
              <a:rPr lang="ja-JP" altLang="en-US" sz="3600" dirty="0">
                <a:solidFill>
                  <a:srgbClr val="FF3399"/>
                </a:solidFill>
                <a:latin typeface="UD デジタル 教科書体 NK-R" panose="02020400000000000000" pitchFamily="18" charset="-128"/>
                <a:ea typeface="UD デジタル 教科書体 NK-R" panose="02020400000000000000" pitchFamily="18" charset="-128"/>
              </a:rPr>
              <a:t>迅速かつ簡便で要点を押さえた系統的アプローチ</a:t>
            </a:r>
            <a:r>
              <a:rPr lang="ja-JP" altLang="en-US" sz="3600" dirty="0">
                <a:latin typeface="UD デジタル 教科書体 NK-R" panose="02020400000000000000" pitchFamily="18" charset="-128"/>
                <a:ea typeface="UD デジタル 教科書体 NK-R" panose="02020400000000000000" pitchFamily="18" charset="-128"/>
              </a:rPr>
              <a:t>が求められる。　</a:t>
            </a:r>
          </a:p>
        </p:txBody>
      </p:sp>
      <p:sp>
        <p:nvSpPr>
          <p:cNvPr id="10" name="テキスト ボックス 9"/>
          <p:cNvSpPr txBox="1"/>
          <p:nvPr/>
        </p:nvSpPr>
        <p:spPr>
          <a:xfrm>
            <a:off x="9404515" y="6507088"/>
            <a:ext cx="2815194" cy="338554"/>
          </a:xfrm>
          <a:prstGeom prst="rect">
            <a:avLst/>
          </a:prstGeom>
          <a:noFill/>
        </p:spPr>
        <p:txBody>
          <a:bodyPr wrap="none">
            <a:spAutoFit/>
          </a:bodyPr>
          <a:lstStyle/>
          <a:p>
            <a:pPr eaLnBrk="1" hangingPunct="1">
              <a:defRPr/>
            </a:pPr>
            <a:r>
              <a:rPr lang="ja-JP" altLang="en-US" sz="1600" dirty="0">
                <a:solidFill>
                  <a:srgbClr val="0070C0"/>
                </a:solidFill>
                <a:latin typeface="UD デジタル 教科書体 NK-R" panose="02020400000000000000" pitchFamily="18" charset="-128"/>
                <a:ea typeface="UD デジタル 教科書体 NK-R" panose="02020400000000000000" pitchFamily="18" charset="-128"/>
              </a:rPr>
              <a:t>内科救急診療指針</a:t>
            </a:r>
            <a:r>
              <a:rPr lang="en-US" altLang="ja-JP" sz="1600" dirty="0">
                <a:solidFill>
                  <a:srgbClr val="0070C0"/>
                </a:solidFill>
                <a:latin typeface="UD デジタル 教科書体 NK-R" panose="02020400000000000000" pitchFamily="18" charset="-128"/>
                <a:ea typeface="UD デジタル 教科書体 NK-R" panose="02020400000000000000" pitchFamily="18" charset="-128"/>
              </a:rPr>
              <a:t>2022</a:t>
            </a:r>
            <a:r>
              <a:rPr lang="ja-JP" altLang="en-US" sz="1600"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1600" dirty="0">
                <a:solidFill>
                  <a:srgbClr val="0070C0"/>
                </a:solidFill>
                <a:latin typeface="UD デジタル 教科書体 NK-R" panose="02020400000000000000" pitchFamily="18" charset="-128"/>
                <a:ea typeface="UD デジタル 教科書体 NK-R" panose="02020400000000000000" pitchFamily="18" charset="-128"/>
              </a:rPr>
              <a:t>P.3</a:t>
            </a:r>
            <a:endParaRPr lang="ja-JP" altLang="en-US" sz="1600"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330200" y="4003394"/>
            <a:ext cx="9118600" cy="1200329"/>
          </a:xfrm>
          <a:prstGeom prst="rect">
            <a:avLst/>
          </a:prstGeom>
          <a:noFill/>
        </p:spPr>
        <p:txBody>
          <a:bodyPr wrap="square">
            <a:spAutoFit/>
          </a:bodyPr>
          <a:lstStyle/>
          <a:p>
            <a:pPr marL="539750" indent="-539750">
              <a:defRPr/>
            </a:pPr>
            <a:r>
              <a:rPr lang="ja-JP" altLang="en-US" sz="3600" dirty="0">
                <a:latin typeface="UD デジタル 教科書体 NK-R" panose="02020400000000000000" pitchFamily="18" charset="-128"/>
                <a:ea typeface="UD デジタル 教科書体 NK-R" panose="02020400000000000000" pitchFamily="18" charset="-128"/>
              </a:rPr>
              <a:t>① 視診や病歴聴取、触診、ならびに聴診による</a:t>
            </a: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患者全体の印象・所見からの評価</a:t>
            </a:r>
            <a:endParaRPr lang="en-US" altLang="ja-JP" sz="3600" dirty="0">
              <a:solidFill>
                <a:srgbClr val="9900CC"/>
              </a:solidFill>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330200" y="5315745"/>
            <a:ext cx="10337800" cy="1200329"/>
          </a:xfrm>
          <a:prstGeom prst="rect">
            <a:avLst/>
          </a:prstGeom>
          <a:noFill/>
        </p:spPr>
        <p:txBody>
          <a:bodyPr wrap="square">
            <a:spAutoFit/>
          </a:bodyPr>
          <a:lstStyle/>
          <a:p>
            <a:pPr marL="539750" indent="-539750">
              <a:defRPr/>
            </a:pPr>
            <a:r>
              <a:rPr lang="ja-JP" altLang="en-US" sz="3600" dirty="0">
                <a:latin typeface="UD デジタル 教科書体 NK-R" panose="02020400000000000000" pitchFamily="18" charset="-128"/>
                <a:ea typeface="UD デジタル 教科書体 NK-R" panose="02020400000000000000" pitchFamily="18" charset="-128"/>
              </a:rPr>
              <a:t>② </a:t>
            </a:r>
            <a:r>
              <a:rPr lang="en-US" altLang="ja-JP" sz="3600" dirty="0">
                <a:latin typeface="UD デジタル 教科書体 NK-R" panose="02020400000000000000" pitchFamily="18" charset="-128"/>
                <a:ea typeface="UD デジタル 教科書体 NK-R" panose="02020400000000000000" pitchFamily="18" charset="-128"/>
              </a:rPr>
              <a:t>ABCD</a:t>
            </a:r>
            <a:r>
              <a:rPr lang="ja-JP" altLang="en-US" sz="3600" dirty="0">
                <a:latin typeface="UD デジタル 教科書体 NK-R" panose="02020400000000000000" pitchFamily="18" charset="-128"/>
                <a:ea typeface="UD デジタル 教科書体 NK-R" panose="02020400000000000000" pitchFamily="18" charset="-128"/>
              </a:rPr>
              <a:t>に代表されるバイタルサインをはじめとした</a:t>
            </a: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客観的な患者情報に基づく評価と対応</a:t>
            </a:r>
            <a:endParaRPr lang="en-US" altLang="ja-JP" sz="3600" dirty="0">
              <a:solidFill>
                <a:srgbClr val="9900CC"/>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24B572C4-21AC-19D8-95CC-3F5D70638ACB}"/>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救急患者に対する系統的アプローチ</a:t>
            </a:r>
          </a:p>
        </p:txBody>
      </p:sp>
    </p:spTree>
    <p:extLst>
      <p:ext uri="{BB962C8B-B14F-4D97-AF65-F5344CB8AC3E}">
        <p14:creationId xmlns:p14="http://schemas.microsoft.com/office/powerpoint/2010/main" val="349182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C:\Users\Masaru Suzuki\AppData\Local\Microsoft\Windows\Temporary Internet Files\Content.IE5\O6VIL1Z9\MPj04090250000[1].jpg"/>
          <p:cNvPicPr>
            <a:picLocks noChangeAspect="1" noChangeArrowheads="1"/>
          </p:cNvPicPr>
          <p:nvPr/>
        </p:nvPicPr>
        <p:blipFill>
          <a:blip r:embed="rId3" cstate="print"/>
          <a:srcRect/>
          <a:stretch>
            <a:fillRect/>
          </a:stretch>
        </p:blipFill>
        <p:spPr bwMode="auto">
          <a:xfrm>
            <a:off x="9591701" y="762000"/>
            <a:ext cx="2438400" cy="2438400"/>
          </a:xfrm>
          <a:prstGeom prst="rect">
            <a:avLst/>
          </a:prstGeom>
          <a:noFill/>
          <a:effectLst>
            <a:softEdge rad="127000"/>
          </a:effectLst>
        </p:spPr>
      </p:pic>
      <p:sp>
        <p:nvSpPr>
          <p:cNvPr id="5" name="Rectangle 2"/>
          <p:cNvSpPr txBox="1">
            <a:spLocks noChangeArrowheads="1"/>
          </p:cNvSpPr>
          <p:nvPr/>
        </p:nvSpPr>
        <p:spPr>
          <a:xfrm>
            <a:off x="1348968" y="926346"/>
            <a:ext cx="8358187" cy="1387765"/>
          </a:xfrm>
          <a:prstGeom prst="rect">
            <a:avLst/>
          </a:prstGeom>
        </p:spPr>
        <p:txBody>
          <a:bodyPr/>
          <a:lstStyle/>
          <a:p>
            <a:r>
              <a:rPr lang="ja-JP" altLang="en-US" dirty="0">
                <a:latin typeface="UD デジタル 教科書体 NK-R" panose="02020400000000000000" pitchFamily="18" charset="-128"/>
                <a:ea typeface="UD デジタル 教科書体 NK-R" panose="02020400000000000000" pitchFamily="18" charset="-128"/>
              </a:rPr>
              <a:t>・ 第一印象</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視診</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意識の確認</a:t>
            </a:r>
          </a:p>
          <a:p>
            <a:r>
              <a:rPr lang="ja-JP" altLang="en-US" dirty="0">
                <a:latin typeface="UD デジタル 教科書体 NK-R" panose="02020400000000000000" pitchFamily="18" charset="-128"/>
                <a:ea typeface="UD デジタル 教科書体 NK-R" panose="02020400000000000000" pitchFamily="18" charset="-128"/>
              </a:rPr>
              <a:t>・ 気道と呼吸状態</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視診・病歴聴取</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a:t>
            </a:r>
          </a:p>
          <a:p>
            <a:r>
              <a:rPr lang="ja-JP" altLang="en-US" dirty="0">
                <a:latin typeface="UD デジタル 教科書体 NK-R" panose="02020400000000000000" pitchFamily="18" charset="-128"/>
                <a:ea typeface="UD デジタル 教科書体 NK-R" panose="02020400000000000000" pitchFamily="18" charset="-128"/>
              </a:rPr>
              <a:t>・ 脈拍の状態</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触診</a:t>
            </a:r>
            <a:r>
              <a:rPr lang="en-US" altLang="ja-JP" dirty="0">
                <a:latin typeface="UD デジタル 教科書体 NK-R" panose="02020400000000000000" pitchFamily="18" charset="-128"/>
                <a:ea typeface="UD デジタル 教科書体 NK-R" panose="02020400000000000000" pitchFamily="18" charset="-128"/>
              </a:rPr>
              <a:t>〉</a:t>
            </a:r>
          </a:p>
          <a:p>
            <a:endParaRPr lang="en-US" altLang="ja-JP" sz="2400" kern="0" dirty="0">
              <a:latin typeface="UD デジタル 教科書体 NK-R" panose="02020400000000000000" pitchFamily="18" charset="-128"/>
              <a:ea typeface="UD デジタル 教科書体 NK-R" panose="02020400000000000000" pitchFamily="18" charset="-128"/>
            </a:endParaRPr>
          </a:p>
        </p:txBody>
      </p:sp>
      <p:grpSp>
        <p:nvGrpSpPr>
          <p:cNvPr id="6" name="グループ化 5"/>
          <p:cNvGrpSpPr/>
          <p:nvPr/>
        </p:nvGrpSpPr>
        <p:grpSpPr>
          <a:xfrm>
            <a:off x="3705286" y="4876800"/>
            <a:ext cx="7105615" cy="1981200"/>
            <a:chOff x="1962186" y="4738658"/>
            <a:chExt cx="7105615" cy="1981200"/>
          </a:xfrm>
        </p:grpSpPr>
        <p:sp>
          <p:nvSpPr>
            <p:cNvPr id="9" name="テキスト ボックス 8"/>
            <p:cNvSpPr txBox="1"/>
            <p:nvPr/>
          </p:nvSpPr>
          <p:spPr>
            <a:xfrm>
              <a:off x="1962186" y="5707063"/>
              <a:ext cx="3645550" cy="769441"/>
            </a:xfrm>
            <a:prstGeom prst="rect">
              <a:avLst/>
            </a:prstGeom>
            <a:noFill/>
          </p:spPr>
          <p:txBody>
            <a:bodyPr wrap="none">
              <a:spAutoFit/>
            </a:bodyPr>
            <a:lstStyle/>
            <a:p>
              <a:pPr algn="ctr">
                <a:defRPr/>
              </a:pPr>
              <a:r>
                <a:rPr lang="en-US" altLang="ja-JP" sz="4400" dirty="0">
                  <a:latin typeface="+mn-ea"/>
                </a:rPr>
                <a:t>O</a:t>
              </a:r>
              <a:r>
                <a:rPr lang="en-US" altLang="ja-JP" sz="4400" baseline="-25000" dirty="0">
                  <a:latin typeface="+mn-ea"/>
                </a:rPr>
                <a:t>2</a:t>
              </a:r>
              <a:r>
                <a:rPr lang="en-US" altLang="ja-JP" sz="4400" dirty="0">
                  <a:latin typeface="+mn-ea"/>
                </a:rPr>
                <a:t>-IV-Monitor</a:t>
              </a:r>
              <a:endParaRPr lang="ja-JP" altLang="en-US" sz="4400" dirty="0">
                <a:latin typeface="Arial" charset="0"/>
              </a:endParaRPr>
            </a:p>
          </p:txBody>
        </p:sp>
        <p:sp>
          <p:nvSpPr>
            <p:cNvPr id="31751" name="下矢印 6"/>
            <p:cNvSpPr>
              <a:spLocks noChangeArrowheads="1"/>
            </p:cNvSpPr>
            <p:nvPr/>
          </p:nvSpPr>
          <p:spPr bwMode="auto">
            <a:xfrm>
              <a:off x="3094411" y="5092760"/>
              <a:ext cx="1381100" cy="614303"/>
            </a:xfrm>
            <a:prstGeom prst="downArrow">
              <a:avLst>
                <a:gd name="adj1" fmla="val 50000"/>
                <a:gd name="adj2" fmla="val 50000"/>
              </a:avLst>
            </a:prstGeom>
            <a:solidFill>
              <a:srgbClr val="FF6600"/>
            </a:solidFill>
            <a:ln w="9525" algn="ctr">
              <a:solidFill>
                <a:srgbClr val="002060"/>
              </a:solidFill>
              <a:round/>
              <a:headEnd/>
              <a:tailEnd/>
            </a:ln>
          </p:spPr>
          <p:txBody>
            <a:bodyPr wrap="square">
              <a:spAutoFit/>
            </a:bodyPr>
            <a:lstStyle/>
            <a:p>
              <a:endParaRPr lang="ja-JP" altLang="en-US"/>
            </a:p>
          </p:txBody>
        </p:sp>
        <p:pic>
          <p:nvPicPr>
            <p:cNvPr id="8" name="Picture 7" descr="C:\Users\Masaru Suzuki\AppData\Local\Microsoft\Windows\Temporary Internet Files\Content.IE5\O6VIL1Z9\MCj04338930000[1].png"/>
            <p:cNvPicPr>
              <a:picLocks noChangeAspect="1" noChangeArrowheads="1"/>
            </p:cNvPicPr>
            <p:nvPr/>
          </p:nvPicPr>
          <p:blipFill>
            <a:blip r:embed="rId4" cstate="print"/>
            <a:srcRect/>
            <a:stretch>
              <a:fillRect/>
            </a:stretch>
          </p:blipFill>
          <p:spPr bwMode="auto">
            <a:xfrm>
              <a:off x="7086600" y="4738658"/>
              <a:ext cx="1981201" cy="1981200"/>
            </a:xfrm>
            <a:prstGeom prst="rect">
              <a:avLst/>
            </a:prstGeom>
            <a:noFill/>
            <a:ln w="9525">
              <a:noFill/>
              <a:miter lim="800000"/>
              <a:headEnd/>
              <a:tailEnd/>
            </a:ln>
          </p:spPr>
        </p:pic>
      </p:grpSp>
      <p:sp>
        <p:nvSpPr>
          <p:cNvPr id="4" name="正方形/長方形 3">
            <a:extLst>
              <a:ext uri="{FF2B5EF4-FFF2-40B4-BE49-F238E27FC236}">
                <a16:creationId xmlns:a16="http://schemas.microsoft.com/office/drawing/2014/main" id="{5034A19C-2C90-F8E3-21D5-B0AA55BE4A11}"/>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初期</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ABCD</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評価</a:t>
            </a:r>
          </a:p>
        </p:txBody>
      </p:sp>
      <p:graphicFrame>
        <p:nvGraphicFramePr>
          <p:cNvPr id="7" name="表 10">
            <a:extLst>
              <a:ext uri="{FF2B5EF4-FFF2-40B4-BE49-F238E27FC236}">
                <a16:creationId xmlns:a16="http://schemas.microsoft.com/office/drawing/2014/main" id="{229E8543-02C0-6DEF-167D-2E7EC55B2D37}"/>
              </a:ext>
            </a:extLst>
          </p:cNvPr>
          <p:cNvGraphicFramePr>
            <a:graphicFrameLocks noGrp="1"/>
          </p:cNvGraphicFramePr>
          <p:nvPr>
            <p:extLst>
              <p:ext uri="{D42A27DB-BD31-4B8C-83A1-F6EECF244321}">
                <p14:modId xmlns:p14="http://schemas.microsoft.com/office/powerpoint/2010/main" val="2828481810"/>
              </p:ext>
            </p:extLst>
          </p:nvPr>
        </p:nvGraphicFramePr>
        <p:xfrm>
          <a:off x="1372059" y="2551545"/>
          <a:ext cx="9447882" cy="2590800"/>
        </p:xfrm>
        <a:graphic>
          <a:graphicData uri="http://schemas.openxmlformats.org/drawingml/2006/table">
            <a:tbl>
              <a:tblPr firstRow="1" bandRow="1">
                <a:tableStyleId>{5C22544A-7EE6-4342-B048-85BDC9FD1C3A}</a:tableStyleId>
              </a:tblPr>
              <a:tblGrid>
                <a:gridCol w="4723941">
                  <a:extLst>
                    <a:ext uri="{9D8B030D-6E8A-4147-A177-3AD203B41FA5}">
                      <a16:colId xmlns:a16="http://schemas.microsoft.com/office/drawing/2014/main" val="3710229789"/>
                    </a:ext>
                  </a:extLst>
                </a:gridCol>
                <a:gridCol w="4723941">
                  <a:extLst>
                    <a:ext uri="{9D8B030D-6E8A-4147-A177-3AD203B41FA5}">
                      <a16:colId xmlns:a16="http://schemas.microsoft.com/office/drawing/2014/main" val="1020996922"/>
                    </a:ext>
                  </a:extLst>
                </a:gridCol>
              </a:tblGrid>
              <a:tr h="370840">
                <a:tc>
                  <a:txBody>
                    <a:bodyPr/>
                    <a:lstStyle/>
                    <a:p>
                      <a:r>
                        <a:rPr kumimoji="1" lang="zh-TW" altLang="en-US" sz="2800" b="1" dirty="0">
                          <a:solidFill>
                            <a:schemeClr val="tx1"/>
                          </a:solidFill>
                          <a:latin typeface="UD デジタル 教科書体 NK-R" panose="02020400000000000000" pitchFamily="18" charset="-128"/>
                          <a:ea typeface="UD デジタル 教科書体 NK-R" panose="02020400000000000000" pitchFamily="18" charset="-128"/>
                        </a:rPr>
                        <a:t>■第一印象</a:t>
                      </a:r>
                      <a:r>
                        <a:rPr kumimoji="1" lang="en-US" altLang="zh-TW" sz="28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zh-TW" altLang="en-US" sz="2800" b="1" dirty="0">
                          <a:solidFill>
                            <a:schemeClr val="tx1"/>
                          </a:solidFill>
                          <a:latin typeface="UD デジタル 教科書体 NK-R" panose="02020400000000000000" pitchFamily="18" charset="-128"/>
                          <a:ea typeface="UD デジタル 教科書体 NK-R" panose="02020400000000000000" pitchFamily="18" charset="-128"/>
                        </a:rPr>
                        <a:t>視診</a:t>
                      </a:r>
                      <a:r>
                        <a:rPr kumimoji="1" lang="en-US" altLang="zh-TW" sz="28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：重症感、意識の確認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436919"/>
                  </a:ext>
                </a:extLst>
              </a:tr>
              <a:tr h="370840">
                <a:tc>
                  <a:txBody>
                    <a:bodyPr/>
                    <a:lstStyle/>
                    <a:p>
                      <a:r>
                        <a:rPr lang="ja-JP" altLang="en-US" sz="2800" b="1" kern="0" dirty="0">
                          <a:latin typeface="UD デジタル 教科書体 NK-R" panose="02020400000000000000" pitchFamily="18" charset="-128"/>
                          <a:ea typeface="UD デジタル 教科書体 NK-R" panose="02020400000000000000" pitchFamily="18" charset="-128"/>
                        </a:rPr>
                        <a:t>■</a:t>
                      </a:r>
                      <a:r>
                        <a:rPr lang="en-US" altLang="ja-JP" sz="2800" b="1" kern="0" dirty="0" err="1">
                          <a:latin typeface="UD デジタル 教科書体 NK-R" panose="02020400000000000000" pitchFamily="18" charset="-128"/>
                          <a:ea typeface="UD デジタル 教科書体 NK-R" panose="02020400000000000000" pitchFamily="18" charset="-128"/>
                        </a:rPr>
                        <a:t>A〈Airway</a:t>
                      </a:r>
                      <a:r>
                        <a:rPr lang="en-US" altLang="ja-JP" sz="2800" b="1" kern="0" dirty="0">
                          <a:latin typeface="UD デジタル 教科書体 NK-R" panose="02020400000000000000" pitchFamily="18" charset="-128"/>
                          <a:ea typeface="UD デジタル 教科書体 NK-R" panose="02020400000000000000" pitchFamily="18" charset="-128"/>
                        </a:rPr>
                        <a:t>〉</a:t>
                      </a:r>
                      <a:r>
                        <a:rPr lang="ja-JP" altLang="en-US" sz="2800" b="1" kern="0" dirty="0">
                          <a:latin typeface="UD デジタル 教科書体 NK-R" panose="02020400000000000000" pitchFamily="18" charset="-128"/>
                          <a:ea typeface="UD デジタル 教科書体 NK-R" panose="02020400000000000000" pitchFamily="18" charset="-128"/>
                        </a:rPr>
                        <a:t>気道</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：会話可能、病歴聴取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260245"/>
                  </a:ext>
                </a:extLst>
              </a:tr>
              <a:tr h="370840">
                <a:tc>
                  <a:txBody>
                    <a:bodyPr/>
                    <a:lstStyle/>
                    <a:p>
                      <a:r>
                        <a:rPr lang="ja-JP" altLang="en-US" sz="2800" b="1" kern="0" dirty="0">
                          <a:latin typeface="UD デジタル 教科書体 NK-R" panose="02020400000000000000" pitchFamily="18" charset="-128"/>
                          <a:ea typeface="UD デジタル 教科書体 NK-R" panose="02020400000000000000" pitchFamily="18" charset="-128"/>
                        </a:rPr>
                        <a:t>■</a:t>
                      </a:r>
                      <a:r>
                        <a:rPr lang="en-US" altLang="ja-JP" sz="2800" b="1" kern="0" dirty="0" err="1">
                          <a:latin typeface="UD デジタル 教科書体 NK-R" panose="02020400000000000000" pitchFamily="18" charset="-128"/>
                          <a:ea typeface="UD デジタル 教科書体 NK-R" panose="02020400000000000000" pitchFamily="18" charset="-128"/>
                        </a:rPr>
                        <a:t>B〈Breathing</a:t>
                      </a:r>
                      <a:r>
                        <a:rPr lang="en-US" altLang="ja-JP" sz="2800" b="1" kern="0" dirty="0">
                          <a:latin typeface="UD デジタル 教科書体 NK-R" panose="02020400000000000000" pitchFamily="18" charset="-128"/>
                          <a:ea typeface="UD デジタル 教科書体 NK-R" panose="02020400000000000000" pitchFamily="18" charset="-128"/>
                        </a:rPr>
                        <a:t>〉</a:t>
                      </a:r>
                      <a:r>
                        <a:rPr lang="ja-JP" altLang="en-US" sz="2800" b="1" kern="0" dirty="0">
                          <a:latin typeface="UD デジタル 教科書体 NK-R" panose="02020400000000000000" pitchFamily="18" charset="-128"/>
                          <a:ea typeface="UD デジタル 教科書体 NK-R" panose="02020400000000000000" pitchFamily="18" charset="-128"/>
                        </a:rPr>
                        <a:t>呼吸</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：呼吸数、呼吸困難</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544300"/>
                  </a:ext>
                </a:extLst>
              </a:tr>
              <a:tr h="370840">
                <a:tc>
                  <a:txBody>
                    <a:bodyPr/>
                    <a:lstStyle/>
                    <a:p>
                      <a:r>
                        <a:rPr lang="ja-JP" altLang="en-US" sz="2800" b="1" kern="0" dirty="0">
                          <a:latin typeface="UD デジタル 教科書体 NK-R" panose="02020400000000000000" pitchFamily="18" charset="-128"/>
                          <a:ea typeface="UD デジタル 教科書体 NK-R" panose="02020400000000000000" pitchFamily="18" charset="-128"/>
                        </a:rPr>
                        <a:t>■</a:t>
                      </a:r>
                      <a:r>
                        <a:rPr lang="en-US" altLang="ja-JP" sz="2800" b="1" kern="0" dirty="0" err="1">
                          <a:latin typeface="UD デジタル 教科書体 NK-R" panose="02020400000000000000" pitchFamily="18" charset="-128"/>
                          <a:ea typeface="UD デジタル 教科書体 NK-R" panose="02020400000000000000" pitchFamily="18" charset="-128"/>
                        </a:rPr>
                        <a:t>C〈Circulation</a:t>
                      </a:r>
                      <a:r>
                        <a:rPr lang="en-US" altLang="ja-JP" sz="2800" b="1" kern="0" dirty="0">
                          <a:latin typeface="UD デジタル 教科書体 NK-R" panose="02020400000000000000" pitchFamily="18" charset="-128"/>
                          <a:ea typeface="UD デジタル 教科書体 NK-R" panose="02020400000000000000" pitchFamily="18" charset="-128"/>
                        </a:rPr>
                        <a:t>〉</a:t>
                      </a:r>
                      <a:r>
                        <a:rPr lang="ja-JP" altLang="en-US" sz="2800" b="1" kern="0" dirty="0">
                          <a:latin typeface="UD デジタル 教科書体 NK-R" panose="02020400000000000000" pitchFamily="18" charset="-128"/>
                          <a:ea typeface="UD デジタル 教科書体 NK-R" panose="02020400000000000000" pitchFamily="18" charset="-128"/>
                        </a:rPr>
                        <a:t>循環</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kern="0" dirty="0">
                          <a:latin typeface="UD デジタル 教科書体 NK-R" panose="02020400000000000000" pitchFamily="18" charset="-128"/>
                          <a:ea typeface="UD デジタル 教科書体 NK-R" panose="02020400000000000000" pitchFamily="18" charset="-128"/>
                        </a:rPr>
                        <a:t>：脈拍、冷汗</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441610"/>
                  </a:ext>
                </a:extLst>
              </a:tr>
              <a:tr h="370840">
                <a:tc>
                  <a:txBody>
                    <a:bodyPr/>
                    <a:lstStyle/>
                    <a:p>
                      <a:r>
                        <a:rPr lang="ja-JP" altLang="en-US" sz="2800" b="1" kern="0" dirty="0">
                          <a:latin typeface="UD デジタル 教科書体 NK-R" panose="02020400000000000000" pitchFamily="18" charset="-128"/>
                          <a:ea typeface="UD デジタル 教科書体 NK-R" panose="02020400000000000000" pitchFamily="18" charset="-128"/>
                        </a:rPr>
                        <a:t>■</a:t>
                      </a:r>
                      <a:r>
                        <a:rPr lang="en-US" altLang="ja-JP" sz="2800" b="1" kern="0" dirty="0" err="1">
                          <a:latin typeface="UD デジタル 教科書体 NK-R" panose="02020400000000000000" pitchFamily="18" charset="-128"/>
                          <a:ea typeface="UD デジタル 教科書体 NK-R" panose="02020400000000000000" pitchFamily="18" charset="-128"/>
                        </a:rPr>
                        <a:t>D〈Defibrillation</a:t>
                      </a:r>
                      <a:r>
                        <a:rPr lang="en-US" altLang="ja-JP" sz="2800" b="1" kern="0" dirty="0">
                          <a:latin typeface="UD デジタル 教科書体 NK-R" panose="02020400000000000000" pitchFamily="18" charset="-128"/>
                          <a:ea typeface="UD デジタル 教科書体 NK-R" panose="02020400000000000000" pitchFamily="18" charset="-128"/>
                        </a:rPr>
                        <a:t>〉</a:t>
                      </a:r>
                      <a:r>
                        <a:rPr lang="ja-JP" altLang="en-US" sz="2800" b="1" kern="0" dirty="0">
                          <a:latin typeface="UD デジタル 教科書体 NK-R" panose="02020400000000000000" pitchFamily="18" charset="-128"/>
                          <a:ea typeface="UD デジタル 教科書体 NK-R" panose="02020400000000000000" pitchFamily="18" charset="-128"/>
                        </a:rPr>
                        <a:t>除細動</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kern="0" dirty="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非心停止患者では不要</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884773"/>
                  </a:ext>
                </a:extLst>
              </a:tr>
            </a:tbl>
          </a:graphicData>
        </a:graphic>
      </p:graphicFrame>
    </p:spTree>
    <p:extLst>
      <p:ext uri="{BB962C8B-B14F-4D97-AF65-F5344CB8AC3E}">
        <p14:creationId xmlns:p14="http://schemas.microsoft.com/office/powerpoint/2010/main" val="352039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C:\Users\Masaru Suzuki\AppData\Local\Microsoft\Windows\Temporary Internet Files\Content.IE5\O6VIL1Z9\MCj04338930000[1].png"/>
          <p:cNvPicPr>
            <a:picLocks noChangeAspect="1" noChangeArrowheads="1"/>
          </p:cNvPicPr>
          <p:nvPr/>
        </p:nvPicPr>
        <p:blipFill>
          <a:blip r:embed="rId3" cstate="print"/>
          <a:srcRect/>
          <a:stretch>
            <a:fillRect/>
          </a:stretch>
        </p:blipFill>
        <p:spPr bwMode="auto">
          <a:xfrm>
            <a:off x="7010400" y="917138"/>
            <a:ext cx="2967038" cy="2967037"/>
          </a:xfrm>
          <a:prstGeom prst="rect">
            <a:avLst/>
          </a:prstGeom>
          <a:noFill/>
          <a:ln w="9525">
            <a:noFill/>
            <a:miter lim="800000"/>
            <a:headEnd/>
            <a:tailEnd/>
          </a:ln>
        </p:spPr>
      </p:pic>
      <p:sp>
        <p:nvSpPr>
          <p:cNvPr id="14" name="正方形/長方形 13"/>
          <p:cNvSpPr/>
          <p:nvPr/>
        </p:nvSpPr>
        <p:spPr>
          <a:xfrm>
            <a:off x="1056565" y="926408"/>
            <a:ext cx="8072437" cy="2948499"/>
          </a:xfrm>
          <a:prstGeom prst="rect">
            <a:avLst/>
          </a:prstGeom>
        </p:spPr>
        <p:txBody>
          <a:bodyPr>
            <a:spAutoFit/>
          </a:bodyPr>
          <a:lstStyle/>
          <a:p>
            <a:pPr marL="342900" indent="-342900">
              <a:spcBef>
                <a:spcPct val="20000"/>
              </a:spcBef>
              <a:defRPr/>
            </a:pPr>
            <a:r>
              <a:rPr lang="ja-JP" altLang="en-US" sz="3200" kern="0" dirty="0">
                <a:solidFill>
                  <a:prstClr val="black"/>
                </a:solidFill>
                <a:latin typeface="UD デジタル 教科書体 NK-R" panose="02020400000000000000" pitchFamily="18" charset="-128"/>
                <a:ea typeface="UD デジタル 教科書体 NK-R" panose="02020400000000000000" pitchFamily="18" charset="-128"/>
              </a:rPr>
              <a:t>・バイタルサイン</a:t>
            </a:r>
          </a:p>
          <a:p>
            <a:pPr marL="342900" indent="-342900">
              <a:spcBef>
                <a:spcPct val="20000"/>
              </a:spcBef>
              <a:defRPr/>
            </a:pPr>
            <a:r>
              <a:rPr lang="ja-JP" altLang="en-US" sz="3200" kern="0" dirty="0">
                <a:solidFill>
                  <a:prstClr val="black"/>
                </a:solidFill>
                <a:latin typeface="UD デジタル 教科書体 NK-R" panose="02020400000000000000" pitchFamily="18" charset="-128"/>
                <a:ea typeface="UD デジタル 教科書体 NK-R" panose="02020400000000000000" pitchFamily="18" charset="-128"/>
              </a:rPr>
              <a:t>・意識レベル</a:t>
            </a:r>
          </a:p>
          <a:p>
            <a:pPr marL="342900" indent="-342900">
              <a:spcBef>
                <a:spcPct val="20000"/>
              </a:spcBef>
              <a:defRPr/>
            </a:pPr>
            <a:r>
              <a:rPr lang="ja-JP" altLang="en-US" sz="3200" kern="0" dirty="0">
                <a:solidFill>
                  <a:prstClr val="black"/>
                </a:solidFill>
                <a:latin typeface="UD デジタル 教科書体 NK-R" panose="02020400000000000000" pitchFamily="18" charset="-128"/>
                <a:ea typeface="UD デジタル 教科書体 NK-R" panose="02020400000000000000" pitchFamily="18" charset="-128"/>
              </a:rPr>
              <a:t>・気道と呼吸の状態</a:t>
            </a:r>
          </a:p>
          <a:p>
            <a:pPr marL="342900" indent="-342900">
              <a:spcBef>
                <a:spcPct val="20000"/>
              </a:spcBef>
              <a:defRPr/>
            </a:pPr>
            <a:r>
              <a:rPr lang="ja-JP" altLang="en-US" sz="3200" kern="0" dirty="0">
                <a:solidFill>
                  <a:prstClr val="black"/>
                </a:solidFill>
                <a:latin typeface="UD デジタル 教科書体 NK-R" panose="02020400000000000000" pitchFamily="18" charset="-128"/>
                <a:ea typeface="UD デジタル 教科書体 NK-R" panose="02020400000000000000" pitchFamily="18" charset="-128"/>
              </a:rPr>
              <a:t>・心拍数と血圧の状態</a:t>
            </a:r>
          </a:p>
          <a:p>
            <a:pPr marL="342900" indent="-342900">
              <a:spcBef>
                <a:spcPct val="20000"/>
              </a:spcBef>
              <a:defRPr/>
            </a:pPr>
            <a:r>
              <a:rPr lang="ja-JP" altLang="en-US" sz="3200" kern="0" dirty="0">
                <a:solidFill>
                  <a:prstClr val="black"/>
                </a:solidFill>
                <a:latin typeface="UD デジタル 教科書体 NK-R" panose="02020400000000000000" pitchFamily="18" charset="-128"/>
                <a:ea typeface="UD デジタル 教科書体 NK-R" panose="02020400000000000000" pitchFamily="18" charset="-128"/>
              </a:rPr>
              <a:t>・体 温</a:t>
            </a:r>
            <a:endParaRPr lang="en-US" altLang="ja-JP" sz="3200" kern="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D3B9CBDF-2603-BCF9-71B3-BDFACD384CE3}"/>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二次</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ABCD</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評価</a:t>
            </a:r>
          </a:p>
        </p:txBody>
      </p:sp>
      <p:graphicFrame>
        <p:nvGraphicFramePr>
          <p:cNvPr id="3" name="表 10">
            <a:extLst>
              <a:ext uri="{FF2B5EF4-FFF2-40B4-BE49-F238E27FC236}">
                <a16:creationId xmlns:a16="http://schemas.microsoft.com/office/drawing/2014/main" id="{405A0AC9-4FF4-C91C-4B0B-D4666FED2FEA}"/>
              </a:ext>
            </a:extLst>
          </p:cNvPr>
          <p:cNvGraphicFramePr>
            <a:graphicFrameLocks noGrp="1"/>
          </p:cNvGraphicFramePr>
          <p:nvPr>
            <p:extLst>
              <p:ext uri="{D42A27DB-BD31-4B8C-83A1-F6EECF244321}">
                <p14:modId xmlns:p14="http://schemas.microsoft.com/office/powerpoint/2010/main" val="3354429183"/>
              </p:ext>
            </p:extLst>
          </p:nvPr>
        </p:nvGraphicFramePr>
        <p:xfrm>
          <a:off x="1081447" y="4091984"/>
          <a:ext cx="9871941" cy="2072640"/>
        </p:xfrm>
        <a:graphic>
          <a:graphicData uri="http://schemas.openxmlformats.org/drawingml/2006/table">
            <a:tbl>
              <a:tblPr firstRow="1" bandRow="1">
                <a:tableStyleId>{5C22544A-7EE6-4342-B048-85BDC9FD1C3A}</a:tableStyleId>
              </a:tblPr>
              <a:tblGrid>
                <a:gridCol w="5148000">
                  <a:extLst>
                    <a:ext uri="{9D8B030D-6E8A-4147-A177-3AD203B41FA5}">
                      <a16:colId xmlns:a16="http://schemas.microsoft.com/office/drawing/2014/main" val="3710229789"/>
                    </a:ext>
                  </a:extLst>
                </a:gridCol>
                <a:gridCol w="4723941">
                  <a:extLst>
                    <a:ext uri="{9D8B030D-6E8A-4147-A177-3AD203B41FA5}">
                      <a16:colId xmlns:a16="http://schemas.microsoft.com/office/drawing/2014/main" val="1020996922"/>
                    </a:ext>
                  </a:extLst>
                </a:gridCol>
              </a:tblGrid>
              <a:tr h="370840">
                <a:tc>
                  <a:txBody>
                    <a:bodyPr/>
                    <a:lstStyle/>
                    <a:p>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800" b="1" kern="0" dirty="0" err="1">
                          <a:solidFill>
                            <a:schemeClr val="tx1"/>
                          </a:solidFill>
                          <a:latin typeface="UD デジタル 教科書体 NK-R" panose="02020400000000000000" pitchFamily="18" charset="-128"/>
                          <a:ea typeface="UD デジタル 教科書体 NK-R" panose="02020400000000000000" pitchFamily="18" charset="-128"/>
                        </a:rPr>
                        <a:t>A〈Airway</a:t>
                      </a:r>
                      <a:r>
                        <a:rPr lang="en-US" altLang="ja-JP"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気道</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：開通</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260245"/>
                  </a:ext>
                </a:extLst>
              </a:tr>
              <a:tr h="370840">
                <a:tc>
                  <a:txBody>
                    <a:bodyPr/>
                    <a:lstStyle/>
                    <a:p>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800" b="1" kern="0" dirty="0" err="1">
                          <a:solidFill>
                            <a:schemeClr val="tx1"/>
                          </a:solidFill>
                          <a:latin typeface="UD デジタル 教科書体 NK-R" panose="02020400000000000000" pitchFamily="18" charset="-128"/>
                          <a:ea typeface="UD デジタル 教科書体 NK-R" panose="02020400000000000000" pitchFamily="18" charset="-128"/>
                        </a:rPr>
                        <a:t>B〈Breathing</a:t>
                      </a:r>
                      <a:r>
                        <a:rPr lang="en-US" altLang="ja-JP"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呼吸</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：呼吸数、</a:t>
                      </a:r>
                      <a:r>
                        <a:rPr kumimoji="1" lang="en-US" altLang="ja-JP" sz="2800" b="1" dirty="0">
                          <a:solidFill>
                            <a:schemeClr val="tx1"/>
                          </a:solidFill>
                          <a:latin typeface="UD デジタル 教科書体 NK-R" panose="02020400000000000000" pitchFamily="18" charset="-128"/>
                          <a:ea typeface="UD デジタル 教科書体 NK-R" panose="02020400000000000000" pitchFamily="18" charset="-128"/>
                        </a:rPr>
                        <a:t>SpO</a:t>
                      </a:r>
                      <a:r>
                        <a:rPr kumimoji="1" lang="en-US" altLang="ja-JP" sz="2800" b="1" baseline="-25000" dirty="0">
                          <a:solidFill>
                            <a:schemeClr val="tx1"/>
                          </a:solidFill>
                          <a:latin typeface="UD デジタル 教科書体 NK-R" panose="02020400000000000000" pitchFamily="18" charset="-128"/>
                          <a:ea typeface="UD デジタル 教科書体 NK-R" panose="02020400000000000000" pitchFamily="18" charset="-128"/>
                        </a:rPr>
                        <a:t>2</a:t>
                      </a:r>
                      <a:endParaRPr kumimoji="1" lang="ja-JP" altLang="en-US" sz="2800" b="1" baseline="-25000"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544300"/>
                  </a:ext>
                </a:extLst>
              </a:tr>
              <a:tr h="370840">
                <a:tc>
                  <a:txBody>
                    <a:bodyPr/>
                    <a:lstStyle/>
                    <a:p>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800" b="1" kern="0" dirty="0" err="1">
                          <a:solidFill>
                            <a:schemeClr val="tx1"/>
                          </a:solidFill>
                          <a:latin typeface="UD デジタル 教科書体 NK-R" panose="02020400000000000000" pitchFamily="18" charset="-128"/>
                          <a:ea typeface="UD デジタル 教科書体 NK-R" panose="02020400000000000000" pitchFamily="18" charset="-128"/>
                        </a:rPr>
                        <a:t>C〈Circulation</a:t>
                      </a:r>
                      <a:r>
                        <a:rPr lang="en-US" altLang="ja-JP"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循環</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zh-CN"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血圧、心拍数</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441610"/>
                  </a:ext>
                </a:extLst>
              </a:tr>
              <a:tr h="370840">
                <a:tc>
                  <a:txBody>
                    <a:bodyPr/>
                    <a:lstStyle/>
                    <a:p>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800" b="1" kern="0" dirty="0" err="1">
                          <a:solidFill>
                            <a:schemeClr val="tx1"/>
                          </a:solidFill>
                          <a:latin typeface="UD デジタル 教科書体 NK-R" panose="02020400000000000000" pitchFamily="18" charset="-128"/>
                          <a:ea typeface="UD デジタル 教科書体 NK-R" panose="02020400000000000000" pitchFamily="18" charset="-128"/>
                        </a:rPr>
                        <a:t>D〈Differential</a:t>
                      </a:r>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2800" b="1" kern="0" dirty="0">
                          <a:solidFill>
                            <a:schemeClr val="tx1"/>
                          </a:solidFill>
                          <a:latin typeface="UD デジタル 教科書体 NK-R" panose="02020400000000000000" pitchFamily="18" charset="-128"/>
                          <a:ea typeface="UD デジタル 教科書体 NK-R" panose="02020400000000000000" pitchFamily="18" charset="-128"/>
                        </a:rPr>
                        <a:t>Diagnosis〉</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2800" b="1" kern="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鑑別診断</a:t>
                      </a:r>
                      <a:endPar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884773"/>
                  </a:ext>
                </a:extLst>
              </a:tr>
            </a:tbl>
          </a:graphicData>
        </a:graphic>
      </p:graphicFrame>
    </p:spTree>
    <p:extLst>
      <p:ext uri="{BB962C8B-B14F-4D97-AF65-F5344CB8AC3E}">
        <p14:creationId xmlns:p14="http://schemas.microsoft.com/office/powerpoint/2010/main" val="3418680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FEB126A-0C47-4D3E-A3C1-E2880BCBFC15}"/>
              </a:ext>
            </a:extLst>
          </p:cNvPr>
          <p:cNvSpPr txBox="1">
            <a:spLocks noChangeArrowheads="1"/>
          </p:cNvSpPr>
          <p:nvPr/>
        </p:nvSpPr>
        <p:spPr>
          <a:xfrm>
            <a:off x="228600" y="926770"/>
            <a:ext cx="4800600" cy="566737"/>
          </a:xfrm>
          <a:prstGeom prst="rect">
            <a:avLst/>
          </a:prstGeom>
        </p:spPr>
        <p:txBody>
          <a:bodyPr anchor="ctr"/>
          <a:lstStyle/>
          <a:p>
            <a:pPr marL="1076325" indent="-1076325">
              <a:spcBef>
                <a:spcPct val="20000"/>
              </a:spcBef>
              <a:defRPr/>
            </a:pPr>
            <a:r>
              <a:rPr lang="ja-JP" altLang="en-US" sz="3600" b="0" kern="0" dirty="0">
                <a:latin typeface="UD デジタル 教科書体 NK-R" panose="02020400000000000000" pitchFamily="18" charset="-128"/>
                <a:ea typeface="UD デジタル 教科書体 NK-R" panose="02020400000000000000" pitchFamily="18" charset="-128"/>
              </a:rPr>
              <a:t>①　</a:t>
            </a:r>
            <a:r>
              <a:rPr lang="ja-JP" altLang="en-US" sz="3600" kern="0" dirty="0">
                <a:latin typeface="UD デジタル 教科書体 NK-R" panose="02020400000000000000" pitchFamily="18" charset="-128"/>
                <a:ea typeface="UD デジタル 教科書体 NK-R" panose="02020400000000000000" pitchFamily="18" charset="-128"/>
              </a:rPr>
              <a:t>初期</a:t>
            </a:r>
            <a:r>
              <a:rPr lang="en-US" altLang="ja-JP" sz="3600" kern="0" dirty="0">
                <a:latin typeface="UD デジタル 教科書体 NK-R" panose="02020400000000000000" pitchFamily="18" charset="-128"/>
                <a:ea typeface="UD デジタル 教科書体 NK-R" panose="02020400000000000000" pitchFamily="18" charset="-128"/>
              </a:rPr>
              <a:t>ABCD</a:t>
            </a:r>
            <a:r>
              <a:rPr lang="ja-JP" altLang="en-US" sz="3600" kern="0" dirty="0">
                <a:latin typeface="UD デジタル 教科書体 NK-R" panose="02020400000000000000" pitchFamily="18" charset="-128"/>
                <a:ea typeface="UD デジタル 教科書体 NK-R" panose="02020400000000000000" pitchFamily="18" charset="-128"/>
              </a:rPr>
              <a:t>評価</a:t>
            </a:r>
            <a:r>
              <a:rPr lang="ja-JP" altLang="en-US" sz="3600" b="0" kern="0" dirty="0">
                <a:latin typeface="UD デジタル 教科書体 NK-R" panose="02020400000000000000" pitchFamily="18" charset="-128"/>
                <a:ea typeface="UD デジタル 教科書体 NK-R" panose="02020400000000000000" pitchFamily="18" charset="-128"/>
              </a:rPr>
              <a:t>：　</a:t>
            </a:r>
            <a:endParaRPr lang="en-US" altLang="ja-JP" sz="3600" b="0" kern="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EB43FF15-5E9F-4088-89F0-FF0F4E241CD0}"/>
              </a:ext>
            </a:extLst>
          </p:cNvPr>
          <p:cNvSpPr txBox="1"/>
          <p:nvPr/>
        </p:nvSpPr>
        <p:spPr>
          <a:xfrm>
            <a:off x="9708628" y="6550223"/>
            <a:ext cx="2483372" cy="307777"/>
          </a:xfrm>
          <a:prstGeom prst="rect">
            <a:avLst/>
          </a:prstGeom>
          <a:noFill/>
        </p:spPr>
        <p:txBody>
          <a:bodyPr wrap="none">
            <a:spAutoFit/>
          </a:bodyPr>
          <a:lstStyle/>
          <a:p>
            <a:pPr eaLnBrk="1" hangingPunct="1">
              <a:defRPr/>
            </a:pPr>
            <a:r>
              <a:rPr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内科救急診療指針</a:t>
            </a:r>
            <a:r>
              <a:rPr lang="en-US" altLang="ja-JP" sz="1400" dirty="0">
                <a:solidFill>
                  <a:srgbClr val="0070C0"/>
                </a:solidFill>
                <a:latin typeface="UD デジタル 教科書体 NK-R" panose="02020400000000000000" pitchFamily="18" charset="-128"/>
                <a:ea typeface="UD デジタル 教科書体 NK-R" panose="02020400000000000000" pitchFamily="18" charset="-128"/>
              </a:rPr>
              <a:t>2022</a:t>
            </a:r>
            <a:r>
              <a:rPr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1400" dirty="0">
                <a:solidFill>
                  <a:srgbClr val="0070C0"/>
                </a:solidFill>
                <a:latin typeface="UD デジタル 教科書体 NK-R" panose="02020400000000000000" pitchFamily="18" charset="-128"/>
                <a:ea typeface="UD デジタル 教科書体 NK-R" panose="02020400000000000000" pitchFamily="18" charset="-128"/>
              </a:rPr>
              <a:t>P.3</a:t>
            </a:r>
            <a:endParaRPr lang="ja-JP" altLang="en-US" sz="1400"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9" name="Rectangle 2">
            <a:extLst>
              <a:ext uri="{FF2B5EF4-FFF2-40B4-BE49-F238E27FC236}">
                <a16:creationId xmlns:a16="http://schemas.microsoft.com/office/drawing/2014/main" id="{67A74158-9078-4507-A758-9C9FB8DF4BE9}"/>
              </a:ext>
            </a:extLst>
          </p:cNvPr>
          <p:cNvSpPr txBox="1">
            <a:spLocks noChangeArrowheads="1"/>
          </p:cNvSpPr>
          <p:nvPr/>
        </p:nvSpPr>
        <p:spPr>
          <a:xfrm>
            <a:off x="223982" y="3470155"/>
            <a:ext cx="8770938" cy="674067"/>
          </a:xfrm>
          <a:prstGeom prst="rect">
            <a:avLst/>
          </a:prstGeom>
        </p:spPr>
        <p:txBody>
          <a:bodyPr anchor="ctr"/>
          <a:lstStyle/>
          <a:p>
            <a:pPr marL="1076325" indent="-1076325">
              <a:lnSpc>
                <a:spcPct val="150000"/>
              </a:lnSpc>
              <a:spcBef>
                <a:spcPct val="20000"/>
              </a:spcBef>
              <a:defRPr/>
            </a:pPr>
            <a:r>
              <a:rPr lang="ja-JP" altLang="en-US" sz="3600" b="0" kern="0" dirty="0">
                <a:latin typeface="UD デジタル 教科書体 NK-R" panose="02020400000000000000" pitchFamily="18" charset="-128"/>
                <a:ea typeface="UD デジタル 教科書体 NK-R" panose="02020400000000000000" pitchFamily="18" charset="-128"/>
              </a:rPr>
              <a:t>③　</a:t>
            </a:r>
            <a:r>
              <a:rPr lang="ja-JP" altLang="en-US" sz="3600" kern="0" dirty="0">
                <a:latin typeface="UD デジタル 教科書体 NK-R" panose="02020400000000000000" pitchFamily="18" charset="-128"/>
                <a:ea typeface="UD デジタル 教科書体 NK-R" panose="02020400000000000000" pitchFamily="18" charset="-128"/>
              </a:rPr>
              <a:t>二次</a:t>
            </a:r>
            <a:r>
              <a:rPr lang="en-US" altLang="ja-JP" sz="3600" kern="0" dirty="0">
                <a:latin typeface="UD デジタル 教科書体 NK-R" panose="02020400000000000000" pitchFamily="18" charset="-128"/>
                <a:ea typeface="UD デジタル 教科書体 NK-R" panose="02020400000000000000" pitchFamily="18" charset="-128"/>
              </a:rPr>
              <a:t>ABCD</a:t>
            </a:r>
            <a:r>
              <a:rPr lang="ja-JP" altLang="en-US" sz="3600" kern="0" dirty="0">
                <a:latin typeface="UD デジタル 教科書体 NK-R" panose="02020400000000000000" pitchFamily="18" charset="-128"/>
                <a:ea typeface="UD デジタル 教科書体 NK-R" panose="02020400000000000000" pitchFamily="18" charset="-128"/>
              </a:rPr>
              <a:t>評価</a:t>
            </a:r>
            <a:r>
              <a:rPr lang="ja-JP" altLang="en-US" sz="3600" b="0" kern="0" dirty="0">
                <a:latin typeface="UD デジタル 教科書体 NK-R" panose="02020400000000000000" pitchFamily="18" charset="-128"/>
                <a:ea typeface="UD デジタル 教科書体 NK-R" panose="02020400000000000000" pitchFamily="18" charset="-128"/>
              </a:rPr>
              <a:t>：</a:t>
            </a:r>
            <a:endParaRPr lang="en-US" altLang="ja-JP" sz="3600" b="0" kern="0" dirty="0">
              <a:latin typeface="UD デジタル 教科書体 NK-R" panose="02020400000000000000" pitchFamily="18" charset="-128"/>
              <a:ea typeface="UD デジタル 教科書体 NK-R" panose="02020400000000000000" pitchFamily="18" charset="-128"/>
            </a:endParaRPr>
          </a:p>
        </p:txBody>
      </p:sp>
      <p:sp>
        <p:nvSpPr>
          <p:cNvPr id="10" name="Rectangle 2">
            <a:extLst>
              <a:ext uri="{FF2B5EF4-FFF2-40B4-BE49-F238E27FC236}">
                <a16:creationId xmlns:a16="http://schemas.microsoft.com/office/drawing/2014/main" id="{C145DE56-0F32-4E39-A25C-18FAEC902394}"/>
              </a:ext>
            </a:extLst>
          </p:cNvPr>
          <p:cNvSpPr txBox="1">
            <a:spLocks noChangeArrowheads="1"/>
          </p:cNvSpPr>
          <p:nvPr/>
        </p:nvSpPr>
        <p:spPr>
          <a:xfrm>
            <a:off x="223982" y="2482466"/>
            <a:ext cx="11582400" cy="838200"/>
          </a:xfrm>
          <a:prstGeom prst="rect">
            <a:avLst/>
          </a:prstGeom>
        </p:spPr>
        <p:txBody>
          <a:bodyPr anchor="ctr"/>
          <a:lstStyle/>
          <a:p>
            <a:pPr marL="342900" lvl="1" indent="-342900">
              <a:lnSpc>
                <a:spcPct val="150000"/>
              </a:lnSpc>
              <a:spcBef>
                <a:spcPct val="20000"/>
              </a:spcBef>
              <a:defRPr/>
            </a:pPr>
            <a:r>
              <a:rPr lang="ja-JP" altLang="en-US" sz="3600" b="0" kern="0" dirty="0">
                <a:latin typeface="UD デジタル 教科書体 NK-R" panose="02020400000000000000" pitchFamily="18" charset="-128"/>
                <a:ea typeface="UD デジタル 教科書体 NK-R" panose="02020400000000000000" pitchFamily="18" charset="-128"/>
              </a:rPr>
              <a:t>②　</a:t>
            </a:r>
            <a:r>
              <a:rPr lang="ja-JP" altLang="en-US" sz="3600" b="0" dirty="0">
                <a:latin typeface="UD デジタル 教科書体 NK-R" panose="02020400000000000000" pitchFamily="18" charset="-128"/>
                <a:ea typeface="UD デジタル 教科書体 NK-R" panose="02020400000000000000" pitchFamily="18" charset="-128"/>
              </a:rPr>
              <a:t>酸素・静脈路確保・モニタ（</a:t>
            </a:r>
            <a:r>
              <a:rPr lang="en-US" altLang="ja-JP" sz="3600" b="0" dirty="0">
                <a:latin typeface="UD デジタル 教科書体 NK-R" panose="02020400000000000000" pitchFamily="18" charset="-128"/>
                <a:ea typeface="UD デジタル 教科書体 NK-R" panose="02020400000000000000" pitchFamily="18" charset="-128"/>
              </a:rPr>
              <a:t>O</a:t>
            </a:r>
            <a:r>
              <a:rPr lang="en-US" altLang="ja-JP" sz="3600" b="0" baseline="-25000" dirty="0">
                <a:latin typeface="UD デジタル 教科書体 NK-R" panose="02020400000000000000" pitchFamily="18" charset="-128"/>
                <a:ea typeface="UD デジタル 教科書体 NK-R" panose="02020400000000000000" pitchFamily="18" charset="-128"/>
              </a:rPr>
              <a:t>2</a:t>
            </a:r>
            <a:r>
              <a:rPr lang="en-US" altLang="ja-JP" sz="3600" b="0" dirty="0">
                <a:latin typeface="UD デジタル 教科書体 NK-R" panose="02020400000000000000" pitchFamily="18" charset="-128"/>
                <a:ea typeface="UD デジタル 教科書体 NK-R" panose="02020400000000000000" pitchFamily="18" charset="-128"/>
              </a:rPr>
              <a:t>-IV-Monitor</a:t>
            </a:r>
            <a:r>
              <a:rPr lang="ja-JP" altLang="en-US" sz="3600" b="0" dirty="0">
                <a:latin typeface="UD デジタル 教科書体 NK-R" panose="02020400000000000000" pitchFamily="18" charset="-128"/>
                <a:ea typeface="UD デジタル 教科書体 NK-R" panose="02020400000000000000" pitchFamily="18" charset="-128"/>
              </a:rPr>
              <a:t>）</a:t>
            </a:r>
            <a:endParaRPr lang="en-US" altLang="ja-JP" sz="3600" b="0" kern="0" dirty="0">
              <a:latin typeface="UD デジタル 教科書体 NK-R" panose="02020400000000000000" pitchFamily="18" charset="-128"/>
              <a:ea typeface="UD デジタル 教科書体 NK-R" panose="02020400000000000000" pitchFamily="18" charset="-128"/>
            </a:endParaRPr>
          </a:p>
        </p:txBody>
      </p:sp>
      <p:sp>
        <p:nvSpPr>
          <p:cNvPr id="11" name="Rectangle 2">
            <a:extLst>
              <a:ext uri="{FF2B5EF4-FFF2-40B4-BE49-F238E27FC236}">
                <a16:creationId xmlns:a16="http://schemas.microsoft.com/office/drawing/2014/main" id="{D91C9E4B-B1E7-4C2F-8E6E-9F24137A282D}"/>
              </a:ext>
            </a:extLst>
          </p:cNvPr>
          <p:cNvSpPr txBox="1">
            <a:spLocks noChangeArrowheads="1"/>
          </p:cNvSpPr>
          <p:nvPr/>
        </p:nvSpPr>
        <p:spPr>
          <a:xfrm>
            <a:off x="223982" y="4772411"/>
            <a:ext cx="8770938" cy="762000"/>
          </a:xfrm>
          <a:prstGeom prst="rect">
            <a:avLst/>
          </a:prstGeom>
        </p:spPr>
        <p:txBody>
          <a:bodyPr anchor="ctr"/>
          <a:lstStyle/>
          <a:p>
            <a:pPr marL="342900" lvl="1" indent="-342900">
              <a:lnSpc>
                <a:spcPct val="150000"/>
              </a:lnSpc>
              <a:spcBef>
                <a:spcPct val="20000"/>
              </a:spcBef>
              <a:defRPr/>
            </a:pPr>
            <a:r>
              <a:rPr lang="ja-JP" altLang="en-US" sz="3600" b="0" kern="0" dirty="0">
                <a:latin typeface="UD デジタル 教科書体 NK-R" panose="02020400000000000000" pitchFamily="18" charset="-128"/>
                <a:ea typeface="UD デジタル 教科書体 NK-R" panose="02020400000000000000" pitchFamily="18" charset="-128"/>
              </a:rPr>
              <a:t>④　バイタルサイン</a:t>
            </a:r>
            <a:endParaRPr lang="en-US" altLang="ja-JP" sz="3600" b="0" kern="0" dirty="0">
              <a:latin typeface="UD デジタル 教科書体 NK-R" panose="02020400000000000000" pitchFamily="18" charset="-128"/>
              <a:ea typeface="UD デジタル 教科書体 NK-R" panose="02020400000000000000" pitchFamily="18" charset="-128"/>
            </a:endParaRPr>
          </a:p>
        </p:txBody>
      </p:sp>
      <p:sp>
        <p:nvSpPr>
          <p:cNvPr id="12" name="Rectangle 2">
            <a:extLst>
              <a:ext uri="{FF2B5EF4-FFF2-40B4-BE49-F238E27FC236}">
                <a16:creationId xmlns:a16="http://schemas.microsoft.com/office/drawing/2014/main" id="{2E1488E4-39B9-4F8D-88AA-13372C35C87B}"/>
              </a:ext>
            </a:extLst>
          </p:cNvPr>
          <p:cNvSpPr txBox="1">
            <a:spLocks noChangeArrowheads="1"/>
          </p:cNvSpPr>
          <p:nvPr/>
        </p:nvSpPr>
        <p:spPr>
          <a:xfrm>
            <a:off x="223982" y="5676900"/>
            <a:ext cx="8770938" cy="800100"/>
          </a:xfrm>
          <a:prstGeom prst="rect">
            <a:avLst/>
          </a:prstGeom>
        </p:spPr>
        <p:txBody>
          <a:bodyPr anchor="ctr"/>
          <a:lstStyle/>
          <a:p>
            <a:pPr marL="342900" lvl="1" indent="-342900">
              <a:lnSpc>
                <a:spcPct val="150000"/>
              </a:lnSpc>
              <a:spcBef>
                <a:spcPct val="20000"/>
              </a:spcBef>
              <a:defRPr/>
            </a:pPr>
            <a:r>
              <a:rPr lang="ja-JP" altLang="en-US" sz="3600" b="0" kern="0" dirty="0">
                <a:latin typeface="UD デジタル 教科書体 NK-R" panose="02020400000000000000" pitchFamily="18" charset="-128"/>
                <a:ea typeface="UD デジタル 教科書体 NK-R" panose="02020400000000000000" pitchFamily="18" charset="-128"/>
              </a:rPr>
              <a:t>⑤　簡潔な病歴聴取 （</a:t>
            </a:r>
            <a:r>
              <a:rPr lang="en-US" altLang="ja-JP" sz="3600" b="0" kern="0" dirty="0">
                <a:latin typeface="UD デジタル 教科書体 NK-R" panose="02020400000000000000" pitchFamily="18" charset="-128"/>
                <a:ea typeface="UD デジタル 教科書体 NK-R" panose="02020400000000000000" pitchFamily="18" charset="-128"/>
              </a:rPr>
              <a:t>SAMPLE history</a:t>
            </a:r>
            <a:r>
              <a:rPr lang="ja-JP" altLang="en-US" sz="3600" b="0" kern="0" dirty="0">
                <a:latin typeface="UD デジタル 教科書体 NK-R" panose="02020400000000000000" pitchFamily="18" charset="-128"/>
                <a:ea typeface="UD デジタル 教科書体 NK-R" panose="02020400000000000000" pitchFamily="18" charset="-128"/>
              </a:rPr>
              <a:t>）</a:t>
            </a:r>
            <a:endParaRPr lang="en-US" altLang="ja-JP" sz="3600" b="0" kern="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509D9C50-19EE-1935-5C7D-37D7BBDADCA4}"/>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系統的なアプローチにおける</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つのキーワード</a:t>
            </a:r>
          </a:p>
        </p:txBody>
      </p:sp>
      <p:sp>
        <p:nvSpPr>
          <p:cNvPr id="4" name="テキスト ボックス 3">
            <a:extLst>
              <a:ext uri="{FF2B5EF4-FFF2-40B4-BE49-F238E27FC236}">
                <a16:creationId xmlns:a16="http://schemas.microsoft.com/office/drawing/2014/main" id="{3CFF18F7-21E1-F486-1F1F-F8CA6518CF9F}"/>
              </a:ext>
            </a:extLst>
          </p:cNvPr>
          <p:cNvSpPr txBox="1"/>
          <p:nvPr/>
        </p:nvSpPr>
        <p:spPr>
          <a:xfrm>
            <a:off x="937690" y="1450529"/>
            <a:ext cx="9829800" cy="1040285"/>
          </a:xfrm>
          <a:prstGeom prst="rect">
            <a:avLst/>
          </a:prstGeom>
          <a:noFill/>
        </p:spPr>
        <p:txBody>
          <a:bodyPr wrap="square" anchor="ctr">
            <a:spAutoFit/>
          </a:bodyPr>
          <a:lstStyle/>
          <a:p>
            <a:pPr marL="1076325" indent="-1076325">
              <a:spcBef>
                <a:spcPct val="20000"/>
              </a:spcBef>
              <a:defRPr/>
            </a:pPr>
            <a:r>
              <a:rPr lang="ja-JP" altLang="en-US" sz="2800" b="0" kern="0" dirty="0">
                <a:latin typeface="UD デジタル 教科書体 NK-R" panose="02020400000000000000" pitchFamily="18" charset="-128"/>
                <a:ea typeface="UD デジタル 教科書体 NK-R" panose="02020400000000000000" pitchFamily="18" charset="-128"/>
              </a:rPr>
              <a:t>視診や病歴聴取、触診、ならびに聴診による患者全体の印象・</a:t>
            </a:r>
            <a:endParaRPr lang="en-US" altLang="ja-JP" sz="2800" b="0" kern="0" dirty="0">
              <a:latin typeface="UD デジタル 教科書体 NK-R" panose="02020400000000000000" pitchFamily="18" charset="-128"/>
              <a:ea typeface="UD デジタル 教科書体 NK-R" panose="02020400000000000000" pitchFamily="18" charset="-128"/>
            </a:endParaRPr>
          </a:p>
          <a:p>
            <a:pPr marL="1076325" indent="-1076325">
              <a:spcBef>
                <a:spcPct val="20000"/>
              </a:spcBef>
              <a:defRPr/>
            </a:pPr>
            <a:r>
              <a:rPr lang="ja-JP" altLang="en-US" sz="2800" b="0" kern="0" dirty="0">
                <a:latin typeface="UD デジタル 教科書体 NK-R" panose="02020400000000000000" pitchFamily="18" charset="-128"/>
                <a:ea typeface="UD デジタル 教科書体 NK-R" panose="02020400000000000000" pitchFamily="18" charset="-128"/>
              </a:rPr>
              <a:t>所見からの評価</a:t>
            </a:r>
            <a:endParaRPr lang="en-US" altLang="ja-JP" sz="3200" b="0" kern="0" dirty="0">
              <a:latin typeface="UD デジタル 教科書体 NK-R" panose="02020400000000000000" pitchFamily="18" charset="-128"/>
              <a:ea typeface="UD デジタル 教科書体 NK-R" panose="02020400000000000000" pitchFamily="18" charset="-128"/>
            </a:endParaRPr>
          </a:p>
        </p:txBody>
      </p:sp>
      <p:sp>
        <p:nvSpPr>
          <p:cNvPr id="13" name="Rectangle 2">
            <a:extLst>
              <a:ext uri="{FF2B5EF4-FFF2-40B4-BE49-F238E27FC236}">
                <a16:creationId xmlns:a16="http://schemas.microsoft.com/office/drawing/2014/main" id="{07406415-5D5C-FB07-F84C-24BCCF25350E}"/>
              </a:ext>
            </a:extLst>
          </p:cNvPr>
          <p:cNvSpPr txBox="1">
            <a:spLocks noChangeArrowheads="1"/>
          </p:cNvSpPr>
          <p:nvPr/>
        </p:nvSpPr>
        <p:spPr>
          <a:xfrm>
            <a:off x="937690" y="4098344"/>
            <a:ext cx="8770938" cy="568523"/>
          </a:xfrm>
          <a:prstGeom prst="rect">
            <a:avLst/>
          </a:prstGeom>
        </p:spPr>
        <p:txBody>
          <a:bodyPr anchor="ctr"/>
          <a:lstStyle/>
          <a:p>
            <a:pPr marL="1076325" indent="-1076325">
              <a:lnSpc>
                <a:spcPct val="150000"/>
              </a:lnSpc>
              <a:spcBef>
                <a:spcPct val="20000"/>
              </a:spcBef>
              <a:defRPr/>
            </a:pPr>
            <a:r>
              <a:rPr lang="ja-JP" altLang="en-US" b="0" kern="0" dirty="0">
                <a:latin typeface="UD デジタル 教科書体 NK-R" panose="02020400000000000000" pitchFamily="18" charset="-128"/>
                <a:ea typeface="UD デジタル 教科書体 NK-R" panose="02020400000000000000" pitchFamily="18" charset="-128"/>
              </a:rPr>
              <a:t>客観的な患者情報に基づく評価と対応</a:t>
            </a:r>
            <a:endParaRPr lang="en-US" altLang="ja-JP" b="0"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794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305675" y="974726"/>
            <a:ext cx="2636838" cy="1662113"/>
          </a:xfrm>
          <a:prstGeom prst="roundRect">
            <a:avLst>
              <a:gd name="adj" fmla="val 8707"/>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2000" dirty="0">
                <a:solidFill>
                  <a:schemeClr val="bg1"/>
                </a:solidFill>
                <a:latin typeface="BIZ UDPゴシック" panose="020B0400000000000000" pitchFamily="50" charset="-128"/>
                <a:ea typeface="BIZ UDPゴシック" panose="020B0400000000000000" pitchFamily="50" charset="-128"/>
              </a:rPr>
              <a:t>視診と第一印象</a:t>
            </a:r>
            <a:endParaRPr lang="en-US" altLang="ja-JP" sz="2000" dirty="0">
              <a:solidFill>
                <a:schemeClr val="bg1"/>
              </a:solidFill>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2039939" y="1525588"/>
            <a:ext cx="2543175" cy="1384300"/>
          </a:xfrm>
          <a:prstGeom prst="roundRect">
            <a:avLst>
              <a:gd name="adj" fmla="val 12189"/>
            </a:avLst>
          </a:prstGeom>
          <a:solidFill>
            <a:srgbClr val="00B05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0"/>
              </a:spcBef>
              <a:spcAft>
                <a:spcPts val="0"/>
              </a:spcAft>
              <a:defRPr/>
            </a:pPr>
            <a:r>
              <a:rPr lang="ja-JP" altLang="en-US" sz="2400" dirty="0">
                <a:solidFill>
                  <a:schemeClr val="tx1"/>
                </a:solidFill>
                <a:latin typeface="BIZ UDPゴシック" panose="020B0400000000000000" pitchFamily="50" charset="-128"/>
                <a:ea typeface="BIZ UDPゴシック" panose="020B0400000000000000" pitchFamily="50" charset="-128"/>
              </a:rPr>
              <a:t>酸素投与</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spcBef>
                <a:spcPts val="0"/>
              </a:spcBef>
              <a:spcAft>
                <a:spcPts val="0"/>
              </a:spcAft>
              <a:defRPr/>
            </a:pPr>
            <a:r>
              <a:rPr lang="ja-JP" altLang="en-US" sz="2400" dirty="0">
                <a:solidFill>
                  <a:schemeClr val="tx1"/>
                </a:solidFill>
                <a:latin typeface="BIZ UDPゴシック" panose="020B0400000000000000" pitchFamily="50" charset="-128"/>
                <a:ea typeface="BIZ UDPゴシック" panose="020B0400000000000000" pitchFamily="50" charset="-128"/>
              </a:rPr>
              <a:t>モニタ装着</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spcBef>
                <a:spcPts val="0"/>
              </a:spcBef>
              <a:spcAft>
                <a:spcPts val="0"/>
              </a:spcAft>
              <a:defRPr/>
            </a:pPr>
            <a:r>
              <a:rPr lang="ja-JP" altLang="en-US" sz="2400" dirty="0">
                <a:solidFill>
                  <a:schemeClr val="tx1"/>
                </a:solidFill>
                <a:latin typeface="BIZ UDPゴシック" panose="020B0400000000000000" pitchFamily="50" charset="-128"/>
                <a:ea typeface="BIZ UDPゴシック" panose="020B0400000000000000" pitchFamily="50" charset="-128"/>
              </a:rPr>
              <a:t>静脈路確保</a:t>
            </a:r>
          </a:p>
        </p:txBody>
      </p:sp>
      <p:sp>
        <p:nvSpPr>
          <p:cNvPr id="3" name="角丸四角形 2"/>
          <p:cNvSpPr/>
          <p:nvPr/>
        </p:nvSpPr>
        <p:spPr>
          <a:xfrm>
            <a:off x="2965451" y="2773364"/>
            <a:ext cx="3535363" cy="2720975"/>
          </a:xfrm>
          <a:prstGeom prst="roundRect">
            <a:avLst>
              <a:gd name="adj" fmla="val 12341"/>
            </a:avLst>
          </a:prstGeom>
          <a:solidFill>
            <a:srgbClr val="FFFF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2400" dirty="0">
                <a:solidFill>
                  <a:schemeClr val="tx1"/>
                </a:solidFill>
                <a:latin typeface="BIZ UDPゴシック" panose="020B0400000000000000" pitchFamily="50" charset="-128"/>
                <a:ea typeface="BIZ UDPゴシック" panose="020B0400000000000000" pitchFamily="50" charset="-128"/>
              </a:rPr>
              <a:t>バイタル・サインの評価</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（意識・呼吸・脈拍・血圧）</a:t>
            </a:r>
          </a:p>
        </p:txBody>
      </p:sp>
      <p:sp>
        <p:nvSpPr>
          <p:cNvPr id="5" name="角丸四角形 4"/>
          <p:cNvSpPr/>
          <p:nvPr/>
        </p:nvSpPr>
        <p:spPr>
          <a:xfrm>
            <a:off x="3605214" y="3673476"/>
            <a:ext cx="3201987" cy="842963"/>
          </a:xfrm>
          <a:prstGeom prst="roundRect">
            <a:avLst/>
          </a:prstGeom>
          <a:solidFill>
            <a:srgbClr val="66FF33"/>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気道と呼吸状態の評価</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処置の開始</a:t>
            </a:r>
          </a:p>
        </p:txBody>
      </p:sp>
      <p:sp>
        <p:nvSpPr>
          <p:cNvPr id="6" name="角丸四角形 5"/>
          <p:cNvSpPr/>
          <p:nvPr/>
        </p:nvSpPr>
        <p:spPr>
          <a:xfrm>
            <a:off x="4175126" y="4421188"/>
            <a:ext cx="2868613" cy="844550"/>
          </a:xfrm>
          <a:prstGeom prst="roundRect">
            <a:avLst/>
          </a:prstGeom>
          <a:solidFill>
            <a:srgbClr val="CC99FF"/>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循環状態の評価</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処置の開始</a:t>
            </a:r>
          </a:p>
        </p:txBody>
      </p:sp>
      <p:sp>
        <p:nvSpPr>
          <p:cNvPr id="7" name="角丸四角形 6"/>
          <p:cNvSpPr/>
          <p:nvPr/>
        </p:nvSpPr>
        <p:spPr>
          <a:xfrm>
            <a:off x="7305676" y="5681663"/>
            <a:ext cx="2868613" cy="842962"/>
          </a:xfrm>
          <a:prstGeom prst="roundRect">
            <a:avLst/>
          </a:prstGeom>
          <a:solidFill>
            <a:srgbClr val="FF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鑑別診断</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2000" dirty="0">
                <a:solidFill>
                  <a:schemeClr val="tx1"/>
                </a:solidFill>
                <a:latin typeface="BIZ UDPゴシック" panose="020B0400000000000000" pitchFamily="50" charset="-128"/>
                <a:ea typeface="BIZ UDPゴシック" panose="020B0400000000000000" pitchFamily="50" charset="-128"/>
              </a:rPr>
              <a:t>専門医への引き継ぎ</a:t>
            </a:r>
          </a:p>
        </p:txBody>
      </p:sp>
      <p:sp>
        <p:nvSpPr>
          <p:cNvPr id="10" name="角丸四角形 9"/>
          <p:cNvSpPr/>
          <p:nvPr/>
        </p:nvSpPr>
        <p:spPr>
          <a:xfrm>
            <a:off x="7803647" y="1529040"/>
            <a:ext cx="1734959" cy="761662"/>
          </a:xfrm>
          <a:prstGeom prst="roundRect">
            <a:avLst/>
          </a:prstGeom>
          <a:solidFill>
            <a:srgbClr val="CC00FF"/>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bg1"/>
                </a:solidFill>
                <a:latin typeface="BIZ UDPゴシック" panose="020B0400000000000000" pitchFamily="50" charset="-128"/>
                <a:ea typeface="BIZ UDPゴシック" panose="020B0400000000000000" pitchFamily="50" charset="-128"/>
              </a:rPr>
              <a:t>初期</a:t>
            </a:r>
            <a:r>
              <a:rPr lang="en-US" altLang="ja-JP" sz="2000" dirty="0">
                <a:solidFill>
                  <a:schemeClr val="bg1"/>
                </a:solidFill>
                <a:latin typeface="BIZ UDPゴシック" panose="020B0400000000000000" pitchFamily="50" charset="-128"/>
                <a:ea typeface="BIZ UDPゴシック" panose="020B0400000000000000" pitchFamily="50" charset="-128"/>
              </a:rPr>
              <a:t>ABCD</a:t>
            </a:r>
            <a:endParaRPr lang="ja-JP" altLang="en-US" sz="2000" dirty="0">
              <a:solidFill>
                <a:schemeClr val="bg1"/>
              </a:solidFill>
              <a:latin typeface="BIZ UDPゴシック" panose="020B0400000000000000" pitchFamily="50" charset="-128"/>
              <a:ea typeface="BIZ UDPゴシック" panose="020B0400000000000000" pitchFamily="50" charset="-128"/>
            </a:endParaRPr>
          </a:p>
        </p:txBody>
      </p:sp>
      <p:sp>
        <p:nvSpPr>
          <p:cNvPr id="12" name="右カーブ矢印 11"/>
          <p:cNvSpPr/>
          <p:nvPr/>
        </p:nvSpPr>
        <p:spPr>
          <a:xfrm>
            <a:off x="3890963" y="1341438"/>
            <a:ext cx="3414712" cy="5516562"/>
          </a:xfrm>
          <a:prstGeom prst="curvedRightArrow">
            <a:avLst>
              <a:gd name="adj1" fmla="val 22801"/>
              <a:gd name="adj2" fmla="val 45913"/>
              <a:gd name="adj3" fmla="val 23918"/>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latin typeface="ＭＳ Ｐゴシック" pitchFamily="50" charset="-128"/>
            </a:endParaRPr>
          </a:p>
        </p:txBody>
      </p:sp>
      <p:sp>
        <p:nvSpPr>
          <p:cNvPr id="14" name="テキスト ボックス 26"/>
          <p:cNvSpPr txBox="1">
            <a:spLocks noChangeArrowheads="1"/>
          </p:cNvSpPr>
          <p:nvPr/>
        </p:nvSpPr>
        <p:spPr bwMode="auto">
          <a:xfrm>
            <a:off x="2783633" y="1092647"/>
            <a:ext cx="2664295" cy="40011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eaLnBrk="1" hangingPunct="1">
              <a:defRPr/>
            </a:pPr>
            <a:r>
              <a:rPr lang="ja-JP" altLang="en-US" sz="2000" dirty="0">
                <a:solidFill>
                  <a:srgbClr val="FFFFFF"/>
                </a:solidFill>
                <a:latin typeface="BIZ UDPゴシック" panose="020B0400000000000000" pitchFamily="50" charset="-128"/>
                <a:ea typeface="BIZ UDPゴシック" panose="020B0400000000000000" pitchFamily="50" charset="-128"/>
              </a:rPr>
              <a:t>二次ＡＢＣＤ</a:t>
            </a:r>
          </a:p>
        </p:txBody>
      </p:sp>
      <p:pic>
        <p:nvPicPr>
          <p:cNvPr id="27663" name="Picture 6" descr="C:\Users\山田京志\Desktop\JMECCロゴ(背景透明色).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889" y="3257551"/>
            <a:ext cx="23320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9735900" y="6524625"/>
            <a:ext cx="2424062" cy="307777"/>
          </a:xfrm>
          <a:prstGeom prst="rect">
            <a:avLst/>
          </a:prstGeom>
          <a:noFill/>
        </p:spPr>
        <p:txBody>
          <a:bodyPr wrap="none">
            <a:spAutoFit/>
          </a:bodyPr>
          <a:lstStyle/>
          <a:p>
            <a:pPr eaLnBrk="1" hangingPunct="1">
              <a:defRPr/>
            </a:pPr>
            <a:r>
              <a:rPr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内科救急診療指針</a:t>
            </a:r>
            <a:r>
              <a:rPr lang="en-US" altLang="ja-JP" sz="1400" dirty="0">
                <a:solidFill>
                  <a:srgbClr val="0070C0"/>
                </a:solidFill>
                <a:latin typeface="UD デジタル 教科書体 NK-R" panose="02020400000000000000" pitchFamily="18" charset="-128"/>
                <a:ea typeface="UD デジタル 教科書体 NK-R" panose="02020400000000000000" pitchFamily="18" charset="-128"/>
              </a:rPr>
              <a:t>2022</a:t>
            </a:r>
            <a:r>
              <a:rPr lang="ja-JP" altLang="en-US" sz="1400" dirty="0">
                <a:solidFill>
                  <a:srgbClr val="0070C0"/>
                </a:solidFill>
                <a:latin typeface="UD デジタル 教科書体 NK-R" panose="02020400000000000000" pitchFamily="18" charset="-128"/>
                <a:ea typeface="UD デジタル 教科書体 NK-R" panose="02020400000000000000" pitchFamily="18" charset="-128"/>
              </a:rPr>
              <a:t>　</a:t>
            </a:r>
            <a:r>
              <a:rPr lang="en-US" altLang="ja-JP" sz="1400" dirty="0">
                <a:solidFill>
                  <a:srgbClr val="0070C0"/>
                </a:solidFill>
                <a:latin typeface="UD デジタル 教科書体 NK-R" panose="02020400000000000000" pitchFamily="18" charset="-128"/>
                <a:ea typeface="UD デジタル 教科書体 NK-R" panose="02020400000000000000" pitchFamily="18" charset="-128"/>
              </a:rPr>
              <a:t>P5</a:t>
            </a:r>
            <a:endParaRPr lang="ja-JP" altLang="en-US" sz="1400" dirty="0">
              <a:solidFill>
                <a:srgbClr val="0070C0"/>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9C614103-7568-91BE-8D33-91EBAA22FBD2}"/>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救急患者に対する二次</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ABCD</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評価のイメージ</a:t>
            </a:r>
          </a:p>
        </p:txBody>
      </p:sp>
    </p:spTree>
    <p:extLst>
      <p:ext uri="{BB962C8B-B14F-4D97-AF65-F5344CB8AC3E}">
        <p14:creationId xmlns:p14="http://schemas.microsoft.com/office/powerpoint/2010/main" val="1677971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CAA47AC-2EFA-40B5-7664-2A1FAA25070E}"/>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内科救急指導で強調すべきこと</a:t>
            </a:r>
          </a:p>
        </p:txBody>
      </p:sp>
      <p:sp>
        <p:nvSpPr>
          <p:cNvPr id="12" name="Rectangle 2">
            <a:extLst>
              <a:ext uri="{FF2B5EF4-FFF2-40B4-BE49-F238E27FC236}">
                <a16:creationId xmlns:a16="http://schemas.microsoft.com/office/drawing/2014/main" id="{F75D79E9-017F-EBB6-895E-A23261E9CF7F}"/>
              </a:ext>
            </a:extLst>
          </p:cNvPr>
          <p:cNvSpPr txBox="1">
            <a:spLocks noChangeArrowheads="1"/>
          </p:cNvSpPr>
          <p:nvPr/>
        </p:nvSpPr>
        <p:spPr>
          <a:xfrm>
            <a:off x="228600" y="750842"/>
            <a:ext cx="762000" cy="566737"/>
          </a:xfrm>
          <a:prstGeom prst="rect">
            <a:avLst/>
          </a:prstGeom>
        </p:spPr>
        <p:txBody>
          <a:bodyPr anchor="ctr"/>
          <a:lstStyle/>
          <a:p>
            <a:pPr>
              <a:spcBef>
                <a:spcPct val="20000"/>
              </a:spcBef>
              <a:defRPr/>
            </a:pPr>
            <a:r>
              <a:rPr lang="ja-JP" altLang="en-US" sz="3600" kern="0" dirty="0">
                <a:latin typeface="UD デジタル 教科書体 NK-R" panose="02020400000000000000" pitchFamily="18" charset="-128"/>
                <a:ea typeface="UD デジタル 教科書体 NK-R" panose="02020400000000000000" pitchFamily="18" charset="-128"/>
              </a:rPr>
              <a:t>□</a:t>
            </a:r>
            <a:endParaRPr lang="en-US" altLang="ja-JP" sz="3600" kern="0" dirty="0">
              <a:latin typeface="UD デジタル 教科書体 NK-R" panose="02020400000000000000" pitchFamily="18" charset="-128"/>
              <a:ea typeface="UD デジタル 教科書体 NK-R" panose="02020400000000000000" pitchFamily="18" charset="-128"/>
            </a:endParaRPr>
          </a:p>
        </p:txBody>
      </p:sp>
      <p:sp>
        <p:nvSpPr>
          <p:cNvPr id="13" name="Rectangle 2">
            <a:extLst>
              <a:ext uri="{FF2B5EF4-FFF2-40B4-BE49-F238E27FC236}">
                <a16:creationId xmlns:a16="http://schemas.microsoft.com/office/drawing/2014/main" id="{EE22F140-5F52-34D9-2F99-2B05C4DD7E8B}"/>
              </a:ext>
            </a:extLst>
          </p:cNvPr>
          <p:cNvSpPr txBox="1">
            <a:spLocks noChangeArrowheads="1"/>
          </p:cNvSpPr>
          <p:nvPr/>
        </p:nvSpPr>
        <p:spPr>
          <a:xfrm>
            <a:off x="762000" y="750842"/>
            <a:ext cx="5105400" cy="566737"/>
          </a:xfrm>
          <a:prstGeom prst="rect">
            <a:avLst/>
          </a:prstGeom>
        </p:spPr>
        <p:txBody>
          <a:bodyPr anchor="ctr"/>
          <a:lstStyle/>
          <a:p>
            <a:r>
              <a:rPr lang="ja-JP" altLang="en-US" sz="3600" dirty="0">
                <a:solidFill>
                  <a:srgbClr val="FF3399"/>
                </a:solidFill>
                <a:latin typeface="UD デジタル 教科書体 NK-R" panose="02020400000000000000" pitchFamily="18" charset="-128"/>
                <a:ea typeface="UD デジタル 教科書体 NK-R" panose="02020400000000000000" pitchFamily="18" charset="-128"/>
              </a:rPr>
              <a:t>普段の臨床を</a:t>
            </a:r>
            <a:r>
              <a:rPr lang="ja-JP" altLang="en-US" sz="3600" dirty="0">
                <a:latin typeface="UD デジタル 教科書体 NK-R" panose="02020400000000000000" pitchFamily="18" charset="-128"/>
                <a:ea typeface="UD デジタル 教科書体 NK-R" panose="02020400000000000000" pitchFamily="18" charset="-128"/>
              </a:rPr>
              <a:t>思い出す</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4" name="Rectangle 2">
            <a:extLst>
              <a:ext uri="{FF2B5EF4-FFF2-40B4-BE49-F238E27FC236}">
                <a16:creationId xmlns:a16="http://schemas.microsoft.com/office/drawing/2014/main" id="{A354FB3E-CD59-AFAB-5911-0719D1C34F1C}"/>
              </a:ext>
            </a:extLst>
          </p:cNvPr>
          <p:cNvSpPr txBox="1">
            <a:spLocks noChangeArrowheads="1"/>
          </p:cNvSpPr>
          <p:nvPr/>
        </p:nvSpPr>
        <p:spPr>
          <a:xfrm>
            <a:off x="914400" y="1347597"/>
            <a:ext cx="3200400" cy="566737"/>
          </a:xfrm>
          <a:prstGeom prst="rect">
            <a:avLst/>
          </a:prstGeom>
        </p:spPr>
        <p:txBody>
          <a:bodyPr anchor="ctr"/>
          <a:lstStyle/>
          <a:p>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多くの臨床医は</a:t>
            </a:r>
          </a:p>
        </p:txBody>
      </p:sp>
      <p:sp>
        <p:nvSpPr>
          <p:cNvPr id="18" name="テキスト ボックス 17">
            <a:extLst>
              <a:ext uri="{FF2B5EF4-FFF2-40B4-BE49-F238E27FC236}">
                <a16:creationId xmlns:a16="http://schemas.microsoft.com/office/drawing/2014/main" id="{D2642694-96B0-E737-CA29-C96685CD2D34}"/>
              </a:ext>
            </a:extLst>
          </p:cNvPr>
          <p:cNvSpPr txBox="1"/>
          <p:nvPr/>
        </p:nvSpPr>
        <p:spPr>
          <a:xfrm>
            <a:off x="1295400" y="1851975"/>
            <a:ext cx="8558753" cy="1384995"/>
          </a:xfrm>
          <a:prstGeom prst="rect">
            <a:avLst/>
          </a:prstGeom>
          <a:noFill/>
        </p:spPr>
        <p:txBody>
          <a:bodyPr wrap="none" rtlCol="0">
            <a:spAutoFit/>
          </a:bodyPr>
          <a:lstStyle/>
          <a:p>
            <a:pPr marL="457200" indent="-457200">
              <a:buFont typeface="Wingdings" panose="05000000000000000000" pitchFamily="2" charset="2"/>
              <a:buChar char="Ø"/>
            </a:pPr>
            <a:r>
              <a:rPr kumimoji="1" lang="ja-JP" altLang="en-US" dirty="0">
                <a:latin typeface="UD デジタル 教科書体 NK-R" panose="02020400000000000000" pitchFamily="18" charset="-128"/>
                <a:ea typeface="UD デジタル 教科書体 NK-R" panose="02020400000000000000" pitchFamily="18" charset="-128"/>
              </a:rPr>
              <a:t>重症か否かをなんとなく意識している。</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457200" indent="-457200">
              <a:buFont typeface="Wingdings" panose="05000000000000000000" pitchFamily="2" charset="2"/>
              <a:buChar char="Ø"/>
            </a:pPr>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ABCD</a:t>
            </a:r>
            <a:r>
              <a:rPr kumimoji="1" lang="ja-JP" altLang="en-US" dirty="0">
                <a:latin typeface="UD デジタル 教科書体 NK-R" panose="02020400000000000000" pitchFamily="18" charset="-128"/>
                <a:ea typeface="UD デジタル 教科書体 NK-R" panose="02020400000000000000" pitchFamily="18" charset="-128"/>
              </a:rPr>
              <a:t>」もなんとなく意識している。</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457200" indent="-457200">
              <a:buFont typeface="Wingdings" panose="05000000000000000000" pitchFamily="2" charset="2"/>
              <a:buChar char="Ø"/>
            </a:pPr>
            <a:r>
              <a:rPr kumimoji="1" lang="ja-JP" altLang="en-US" dirty="0">
                <a:latin typeface="UD デジタル 教科書体 NK-R" panose="02020400000000000000" pitchFamily="18" charset="-128"/>
                <a:ea typeface="UD デジタル 教科書体 NK-R" panose="02020400000000000000" pitchFamily="18" charset="-128"/>
              </a:rPr>
              <a:t>これらは通常、あまりカルテに記載していないのでは？</a:t>
            </a:r>
          </a:p>
        </p:txBody>
      </p:sp>
      <p:sp>
        <p:nvSpPr>
          <p:cNvPr id="21" name="Rectangle 2">
            <a:extLst>
              <a:ext uri="{FF2B5EF4-FFF2-40B4-BE49-F238E27FC236}">
                <a16:creationId xmlns:a16="http://schemas.microsoft.com/office/drawing/2014/main" id="{BB7C9819-7F18-7441-FFF8-AC51857BE8E7}"/>
              </a:ext>
            </a:extLst>
          </p:cNvPr>
          <p:cNvSpPr txBox="1">
            <a:spLocks noChangeArrowheads="1"/>
          </p:cNvSpPr>
          <p:nvPr/>
        </p:nvSpPr>
        <p:spPr>
          <a:xfrm>
            <a:off x="228600" y="3372586"/>
            <a:ext cx="762000" cy="566737"/>
          </a:xfrm>
          <a:prstGeom prst="rect">
            <a:avLst/>
          </a:prstGeom>
        </p:spPr>
        <p:txBody>
          <a:bodyPr anchor="ctr"/>
          <a:lstStyle/>
          <a:p>
            <a:pPr>
              <a:spcBef>
                <a:spcPct val="20000"/>
              </a:spcBef>
              <a:defRPr/>
            </a:pPr>
            <a:r>
              <a:rPr lang="ja-JP" altLang="en-US" sz="3600" kern="0" dirty="0">
                <a:latin typeface="UD デジタル 教科書体 NK-R" panose="02020400000000000000" pitchFamily="18" charset="-128"/>
                <a:ea typeface="UD デジタル 教科書体 NK-R" panose="02020400000000000000" pitchFamily="18" charset="-128"/>
              </a:rPr>
              <a:t>□</a:t>
            </a:r>
            <a:endParaRPr lang="en-US" altLang="ja-JP" sz="3600" kern="0" dirty="0">
              <a:latin typeface="UD デジタル 教科書体 NK-R" panose="02020400000000000000" pitchFamily="18" charset="-128"/>
              <a:ea typeface="UD デジタル 教科書体 NK-R" panose="02020400000000000000" pitchFamily="18" charset="-128"/>
            </a:endParaRPr>
          </a:p>
        </p:txBody>
      </p:sp>
      <p:sp>
        <p:nvSpPr>
          <p:cNvPr id="22" name="Rectangle 2">
            <a:extLst>
              <a:ext uri="{FF2B5EF4-FFF2-40B4-BE49-F238E27FC236}">
                <a16:creationId xmlns:a16="http://schemas.microsoft.com/office/drawing/2014/main" id="{29A29A6A-B129-0DAF-8951-ED42BDF611D7}"/>
              </a:ext>
            </a:extLst>
          </p:cNvPr>
          <p:cNvSpPr txBox="1">
            <a:spLocks noChangeArrowheads="1"/>
          </p:cNvSpPr>
          <p:nvPr/>
        </p:nvSpPr>
        <p:spPr>
          <a:xfrm>
            <a:off x="762000" y="3372586"/>
            <a:ext cx="5791200" cy="566737"/>
          </a:xfrm>
          <a:prstGeom prst="rect">
            <a:avLst/>
          </a:prstGeom>
        </p:spPr>
        <p:txBody>
          <a:bodyPr anchor="ctr"/>
          <a:lstStyle/>
          <a:p>
            <a:r>
              <a:rPr lang="ja-JP" altLang="en-US" sz="3600" dirty="0">
                <a:latin typeface="UD デジタル 教科書体 NK-R" panose="02020400000000000000" pitchFamily="18" charset="-128"/>
                <a:ea typeface="UD デジタル 教科書体 NK-R" panose="02020400000000000000" pitchFamily="18" charset="-128"/>
              </a:rPr>
              <a:t>重症患者を目の前にした時</a:t>
            </a:r>
          </a:p>
        </p:txBody>
      </p:sp>
      <p:sp>
        <p:nvSpPr>
          <p:cNvPr id="23" name="Rectangle 2">
            <a:extLst>
              <a:ext uri="{FF2B5EF4-FFF2-40B4-BE49-F238E27FC236}">
                <a16:creationId xmlns:a16="http://schemas.microsoft.com/office/drawing/2014/main" id="{BD94D833-FD40-CB43-A2B1-6E760BEF6D57}"/>
              </a:ext>
            </a:extLst>
          </p:cNvPr>
          <p:cNvSpPr txBox="1">
            <a:spLocks noChangeArrowheads="1"/>
          </p:cNvSpPr>
          <p:nvPr/>
        </p:nvSpPr>
        <p:spPr>
          <a:xfrm>
            <a:off x="914400" y="3969341"/>
            <a:ext cx="5867400" cy="566737"/>
          </a:xfrm>
          <a:prstGeom prst="rect">
            <a:avLst/>
          </a:prstGeom>
        </p:spPr>
        <p:txBody>
          <a:bodyPr anchor="ctr"/>
          <a:lstStyle/>
          <a:p>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多くの臨床医は「スタック」する</a:t>
            </a:r>
          </a:p>
        </p:txBody>
      </p:sp>
      <p:sp>
        <p:nvSpPr>
          <p:cNvPr id="24" name="テキスト ボックス 23">
            <a:extLst>
              <a:ext uri="{FF2B5EF4-FFF2-40B4-BE49-F238E27FC236}">
                <a16:creationId xmlns:a16="http://schemas.microsoft.com/office/drawing/2014/main" id="{7F5968C6-8B60-1341-7738-68F15AF40915}"/>
              </a:ext>
            </a:extLst>
          </p:cNvPr>
          <p:cNvSpPr txBox="1"/>
          <p:nvPr/>
        </p:nvSpPr>
        <p:spPr>
          <a:xfrm>
            <a:off x="1295400" y="4502719"/>
            <a:ext cx="5836854" cy="954107"/>
          </a:xfrm>
          <a:prstGeom prst="rect">
            <a:avLst/>
          </a:prstGeom>
          <a:noFill/>
        </p:spPr>
        <p:txBody>
          <a:bodyPr wrap="none" rtlCol="0">
            <a:spAutoFit/>
          </a:bodyPr>
          <a:lstStyle/>
          <a:p>
            <a:pPr marL="457200" indent="-457200">
              <a:buFont typeface="Wingdings" panose="05000000000000000000" pitchFamily="2" charset="2"/>
              <a:buChar char="Ø"/>
            </a:pPr>
            <a:r>
              <a:rPr kumimoji="1" lang="ja-JP" altLang="en-US" dirty="0">
                <a:latin typeface="UD デジタル 教科書体 NK-R" panose="02020400000000000000" pitchFamily="18" charset="-128"/>
                <a:ea typeface="UD デジタル 教科書体 NK-R" panose="02020400000000000000" pitchFamily="18" charset="-128"/>
              </a:rPr>
              <a:t>「何をしたらよいかわからない」</a:t>
            </a:r>
          </a:p>
          <a:p>
            <a:pPr marL="457200" indent="-457200">
              <a:buFont typeface="Wingdings" panose="05000000000000000000" pitchFamily="2" charset="2"/>
              <a:buChar char="Ø"/>
            </a:pPr>
            <a:r>
              <a:rPr kumimoji="1" lang="ja-JP" altLang="en-US" dirty="0">
                <a:latin typeface="UD デジタル 教科書体 NK-R" panose="02020400000000000000" pitchFamily="18" charset="-128"/>
                <a:ea typeface="UD デジタル 教科書体 NK-R" panose="02020400000000000000" pitchFamily="18" charset="-128"/>
              </a:rPr>
              <a:t>「目の前の状況」を「信じたくない」</a:t>
            </a:r>
          </a:p>
        </p:txBody>
      </p:sp>
      <p:sp>
        <p:nvSpPr>
          <p:cNvPr id="25" name="Rectangle 2">
            <a:extLst>
              <a:ext uri="{FF2B5EF4-FFF2-40B4-BE49-F238E27FC236}">
                <a16:creationId xmlns:a16="http://schemas.microsoft.com/office/drawing/2014/main" id="{58E4F220-DB11-8A3B-62F3-52D00BE66FBC}"/>
              </a:ext>
            </a:extLst>
          </p:cNvPr>
          <p:cNvSpPr txBox="1">
            <a:spLocks noChangeArrowheads="1"/>
          </p:cNvSpPr>
          <p:nvPr/>
        </p:nvSpPr>
        <p:spPr>
          <a:xfrm>
            <a:off x="914400" y="5391925"/>
            <a:ext cx="8939753" cy="566737"/>
          </a:xfrm>
          <a:prstGeom prst="rect">
            <a:avLst/>
          </a:prstGeom>
        </p:spPr>
        <p:txBody>
          <a:bodyPr anchor="ctr"/>
          <a:lstStyle/>
          <a:p>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あえて</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「なんとなく」意識する「</a:t>
            </a:r>
            <a:r>
              <a:rPr lang="en-US" altLang="ja-JP" sz="3200" dirty="0">
                <a:solidFill>
                  <a:srgbClr val="FF3399"/>
                </a:solidFill>
                <a:latin typeface="UD デジタル 教科書体 NK-R" panose="02020400000000000000" pitchFamily="18" charset="-128"/>
                <a:ea typeface="UD デジタル 教科書体 NK-R" panose="02020400000000000000" pitchFamily="18" charset="-128"/>
              </a:rPr>
              <a:t>ABCD</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」に立ち返る</a:t>
            </a:r>
            <a:r>
              <a:rPr lang="ja-JP" altLang="en-US" sz="3200" dirty="0">
                <a:latin typeface="UD デジタル 教科書体 NK-R" panose="02020400000000000000" pitchFamily="18" charset="-128"/>
                <a:ea typeface="UD デジタル 教科書体 NK-R" panose="02020400000000000000" pitchFamily="18" charset="-128"/>
              </a:rPr>
              <a:t>。</a:t>
            </a:r>
          </a:p>
        </p:txBody>
      </p:sp>
      <p:sp>
        <p:nvSpPr>
          <p:cNvPr id="26" name="Rectangle 2">
            <a:extLst>
              <a:ext uri="{FF2B5EF4-FFF2-40B4-BE49-F238E27FC236}">
                <a16:creationId xmlns:a16="http://schemas.microsoft.com/office/drawing/2014/main" id="{6248074F-6A20-1619-5E02-63F6F48C3EFA}"/>
              </a:ext>
            </a:extLst>
          </p:cNvPr>
          <p:cNvSpPr txBox="1">
            <a:spLocks noChangeArrowheads="1"/>
          </p:cNvSpPr>
          <p:nvPr/>
        </p:nvSpPr>
        <p:spPr>
          <a:xfrm>
            <a:off x="233218" y="6138863"/>
            <a:ext cx="762000" cy="566737"/>
          </a:xfrm>
          <a:prstGeom prst="rect">
            <a:avLst/>
          </a:prstGeom>
        </p:spPr>
        <p:txBody>
          <a:bodyPr anchor="ctr"/>
          <a:lstStyle/>
          <a:p>
            <a:pPr>
              <a:spcBef>
                <a:spcPct val="20000"/>
              </a:spcBef>
              <a:defRPr/>
            </a:pPr>
            <a:r>
              <a:rPr lang="ja-JP" altLang="en-US" sz="3600" kern="0" dirty="0">
                <a:latin typeface="UD デジタル 教科書体 NK-R" panose="02020400000000000000" pitchFamily="18" charset="-128"/>
                <a:ea typeface="UD デジタル 教科書体 NK-R" panose="02020400000000000000" pitchFamily="18" charset="-128"/>
              </a:rPr>
              <a:t>□</a:t>
            </a:r>
            <a:endParaRPr lang="en-US" altLang="ja-JP" sz="3600" kern="0" dirty="0">
              <a:latin typeface="UD デジタル 教科書体 NK-R" panose="02020400000000000000" pitchFamily="18" charset="-128"/>
              <a:ea typeface="UD デジタル 教科書体 NK-R" panose="02020400000000000000" pitchFamily="18" charset="-128"/>
            </a:endParaRPr>
          </a:p>
        </p:txBody>
      </p:sp>
      <p:sp>
        <p:nvSpPr>
          <p:cNvPr id="27" name="Rectangle 2">
            <a:extLst>
              <a:ext uri="{FF2B5EF4-FFF2-40B4-BE49-F238E27FC236}">
                <a16:creationId xmlns:a16="http://schemas.microsoft.com/office/drawing/2014/main" id="{865B67B2-CA67-0D06-6B3E-4AB1D93EFC7A}"/>
              </a:ext>
            </a:extLst>
          </p:cNvPr>
          <p:cNvSpPr txBox="1">
            <a:spLocks noChangeArrowheads="1"/>
          </p:cNvSpPr>
          <p:nvPr/>
        </p:nvSpPr>
        <p:spPr>
          <a:xfrm>
            <a:off x="766618" y="6138863"/>
            <a:ext cx="8834582" cy="566737"/>
          </a:xfrm>
          <a:prstGeom prst="rect">
            <a:avLst/>
          </a:prstGeom>
        </p:spPr>
        <p:txBody>
          <a:bodyPr anchor="ctr"/>
          <a:lstStyle/>
          <a:p>
            <a:r>
              <a:rPr lang="ja-JP" altLang="en-US" sz="3600" kern="0" dirty="0">
                <a:latin typeface="UD デジタル 教科書体 NK-R" panose="02020400000000000000" pitchFamily="18" charset="-128"/>
                <a:ea typeface="UD デジタル 教科書体 NK-R" panose="02020400000000000000" pitchFamily="18" charset="-128"/>
              </a:rPr>
              <a:t>実は心停止も心停止前も</a:t>
            </a:r>
            <a:r>
              <a:rPr lang="ja-JP" altLang="en-US" sz="3600" kern="0" dirty="0">
                <a:solidFill>
                  <a:srgbClr val="FF3399"/>
                </a:solidFill>
                <a:latin typeface="UD デジタル 教科書体 NK-R" panose="02020400000000000000" pitchFamily="18" charset="-128"/>
                <a:ea typeface="UD デジタル 教科書体 NK-R" panose="02020400000000000000" pitchFamily="18" charset="-128"/>
              </a:rPr>
              <a:t>アプローチは共通</a:t>
            </a:r>
            <a:endParaRPr lang="en-US" altLang="ja-JP" sz="3600" kern="0" dirty="0">
              <a:solidFill>
                <a:srgbClr val="FF3399"/>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357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p:bldP spid="21" grpId="0"/>
      <p:bldP spid="22" grpId="0"/>
      <p:bldP spid="23" grpId="0"/>
      <p:bldP spid="24" grpId="0"/>
      <p:bldP spid="25"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551A4B1-C856-2706-43EB-B4A8A3C8D371}"/>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の極意</a:t>
            </a:r>
          </a:p>
        </p:txBody>
      </p:sp>
      <p:sp>
        <p:nvSpPr>
          <p:cNvPr id="11" name="Rectangle 2">
            <a:extLst>
              <a:ext uri="{FF2B5EF4-FFF2-40B4-BE49-F238E27FC236}">
                <a16:creationId xmlns:a16="http://schemas.microsoft.com/office/drawing/2014/main" id="{4B741C5C-9701-E0FF-EE89-B6E1C807D195}"/>
              </a:ext>
            </a:extLst>
          </p:cNvPr>
          <p:cNvSpPr txBox="1">
            <a:spLocks noChangeArrowheads="1"/>
          </p:cNvSpPr>
          <p:nvPr/>
        </p:nvSpPr>
        <p:spPr>
          <a:xfrm>
            <a:off x="152400" y="914400"/>
            <a:ext cx="762000" cy="566737"/>
          </a:xfrm>
          <a:prstGeom prst="rect">
            <a:avLst/>
          </a:prstGeom>
        </p:spPr>
        <p:txBody>
          <a:bodyPr anchor="ctr"/>
          <a:lstStyle/>
          <a:p>
            <a:pPr>
              <a:spcBef>
                <a:spcPct val="20000"/>
              </a:spcBef>
              <a:defRPr/>
            </a:pPr>
            <a:r>
              <a:rPr lang="ja-JP" altLang="en-US" sz="3600" kern="0" dirty="0">
                <a:latin typeface="UD デジタル 教科書体 NK-R" panose="02020400000000000000" pitchFamily="18" charset="-128"/>
                <a:ea typeface="UD デジタル 教科書体 NK-R" panose="02020400000000000000" pitchFamily="18" charset="-128"/>
              </a:rPr>
              <a:t>□</a:t>
            </a:r>
            <a:endParaRPr lang="en-US" altLang="ja-JP" sz="3600" kern="0" dirty="0">
              <a:latin typeface="UD デジタル 教科書体 NK-R" panose="02020400000000000000" pitchFamily="18" charset="-128"/>
              <a:ea typeface="UD デジタル 教科書体 NK-R" panose="02020400000000000000" pitchFamily="18" charset="-128"/>
            </a:endParaRPr>
          </a:p>
        </p:txBody>
      </p:sp>
      <p:sp>
        <p:nvSpPr>
          <p:cNvPr id="12" name="Rectangle 2">
            <a:extLst>
              <a:ext uri="{FF2B5EF4-FFF2-40B4-BE49-F238E27FC236}">
                <a16:creationId xmlns:a16="http://schemas.microsoft.com/office/drawing/2014/main" id="{61BE1B4F-EA6E-200C-CFA3-A3D34E523A3C}"/>
              </a:ext>
            </a:extLst>
          </p:cNvPr>
          <p:cNvSpPr txBox="1">
            <a:spLocks noChangeArrowheads="1"/>
          </p:cNvSpPr>
          <p:nvPr/>
        </p:nvSpPr>
        <p:spPr>
          <a:xfrm>
            <a:off x="685800" y="914400"/>
            <a:ext cx="8153400" cy="566737"/>
          </a:xfrm>
          <a:prstGeom prst="rect">
            <a:avLst/>
          </a:prstGeom>
        </p:spPr>
        <p:txBody>
          <a:bodyPr anchor="ctr"/>
          <a:lstStyle/>
          <a:p>
            <a:r>
              <a:rPr lang="ja-JP" altLang="en-US" sz="3600" dirty="0">
                <a:latin typeface="UD デジタル 教科書体 NK-R" panose="02020400000000000000" pitchFamily="18" charset="-128"/>
                <a:ea typeface="UD デジタル 教科書体 NK-R" panose="02020400000000000000" pitchFamily="18" charset="-128"/>
              </a:rPr>
              <a:t>非心停止のシミュレーションは困難が多い</a:t>
            </a:r>
          </a:p>
        </p:txBody>
      </p:sp>
      <p:sp>
        <p:nvSpPr>
          <p:cNvPr id="13" name="Rectangle 2">
            <a:extLst>
              <a:ext uri="{FF2B5EF4-FFF2-40B4-BE49-F238E27FC236}">
                <a16:creationId xmlns:a16="http://schemas.microsoft.com/office/drawing/2014/main" id="{0C3F5F9E-CEE4-22C7-2F0D-F8888BD7428D}"/>
              </a:ext>
            </a:extLst>
          </p:cNvPr>
          <p:cNvSpPr txBox="1">
            <a:spLocks noChangeArrowheads="1"/>
          </p:cNvSpPr>
          <p:nvPr/>
        </p:nvSpPr>
        <p:spPr>
          <a:xfrm>
            <a:off x="838200" y="1511155"/>
            <a:ext cx="5867400" cy="566737"/>
          </a:xfrm>
          <a:prstGeom prst="rect">
            <a:avLst/>
          </a:prstGeom>
        </p:spPr>
        <p:txBody>
          <a:bodyPr anchor="ctr"/>
          <a:lstStyle/>
          <a:p>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リアルなシミュレーション</a:t>
            </a:r>
            <a:r>
              <a:rPr lang="ja-JP" altLang="en-US" sz="3200" dirty="0">
                <a:latin typeface="UD デジタル 教科書体 NK-R" panose="02020400000000000000" pitchFamily="18" charset="-128"/>
                <a:ea typeface="UD デジタル 教科書体 NK-R" panose="02020400000000000000" pitchFamily="18" charset="-128"/>
              </a:rPr>
              <a:t>が困難</a:t>
            </a:r>
          </a:p>
        </p:txBody>
      </p:sp>
      <p:sp>
        <p:nvSpPr>
          <p:cNvPr id="14" name="テキスト ボックス 13">
            <a:extLst>
              <a:ext uri="{FF2B5EF4-FFF2-40B4-BE49-F238E27FC236}">
                <a16:creationId xmlns:a16="http://schemas.microsoft.com/office/drawing/2014/main" id="{E6E23326-EF39-2346-6F89-144FDA9CF6D3}"/>
              </a:ext>
            </a:extLst>
          </p:cNvPr>
          <p:cNvSpPr txBox="1"/>
          <p:nvPr/>
        </p:nvSpPr>
        <p:spPr>
          <a:xfrm>
            <a:off x="1219200" y="2044533"/>
            <a:ext cx="8300670" cy="523220"/>
          </a:xfrm>
          <a:prstGeom prst="rect">
            <a:avLst/>
          </a:prstGeom>
          <a:noFill/>
        </p:spPr>
        <p:txBody>
          <a:bodyPr wrap="none" rtlCol="0">
            <a:spAutoFit/>
          </a:bodyPr>
          <a:lstStyle/>
          <a:p>
            <a:pPr marL="457200" indent="-457200">
              <a:buFont typeface="Wingdings" panose="05000000000000000000" pitchFamily="2" charset="2"/>
              <a:buChar char="Ø"/>
            </a:pPr>
            <a:r>
              <a:rPr lang="ja-JP" altLang="en-US" dirty="0">
                <a:latin typeface="UD デジタル 教科書体 NK-R" panose="02020400000000000000" pitchFamily="18" charset="-128"/>
                <a:ea typeface="UD デジタル 教科書体 NK-R" panose="02020400000000000000" pitchFamily="18" charset="-128"/>
              </a:rPr>
              <a:t>映像教材を用いて、患者の様子を見せることで対処</a:t>
            </a:r>
          </a:p>
        </p:txBody>
      </p:sp>
      <p:sp>
        <p:nvSpPr>
          <p:cNvPr id="15" name="Rectangle 2">
            <a:extLst>
              <a:ext uri="{FF2B5EF4-FFF2-40B4-BE49-F238E27FC236}">
                <a16:creationId xmlns:a16="http://schemas.microsoft.com/office/drawing/2014/main" id="{9BF88BEB-6640-E818-4376-2626D0999E5A}"/>
              </a:ext>
            </a:extLst>
          </p:cNvPr>
          <p:cNvSpPr txBox="1">
            <a:spLocks noChangeArrowheads="1"/>
          </p:cNvSpPr>
          <p:nvPr/>
        </p:nvSpPr>
        <p:spPr>
          <a:xfrm>
            <a:off x="838200" y="2646372"/>
            <a:ext cx="4419600" cy="566737"/>
          </a:xfrm>
          <a:prstGeom prst="rect">
            <a:avLst/>
          </a:prstGeom>
        </p:spPr>
        <p:txBody>
          <a:bodyPr anchor="ctr"/>
          <a:lstStyle/>
          <a:p>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インストラクター</a:t>
            </a:r>
            <a:r>
              <a:rPr lang="ja-JP" altLang="en-US" sz="3200" dirty="0">
                <a:latin typeface="UD デジタル 教科書体 NK-R" panose="02020400000000000000" pitchFamily="18" charset="-128"/>
                <a:ea typeface="UD デジタル 教科書体 NK-R" panose="02020400000000000000" pitchFamily="18" charset="-128"/>
              </a:rPr>
              <a:t>の役割</a:t>
            </a:r>
          </a:p>
        </p:txBody>
      </p:sp>
      <p:sp>
        <p:nvSpPr>
          <p:cNvPr id="16" name="テキスト ボックス 15">
            <a:extLst>
              <a:ext uri="{FF2B5EF4-FFF2-40B4-BE49-F238E27FC236}">
                <a16:creationId xmlns:a16="http://schemas.microsoft.com/office/drawing/2014/main" id="{BD3A7408-0526-7287-10B3-AACC755766BC}"/>
              </a:ext>
            </a:extLst>
          </p:cNvPr>
          <p:cNvSpPr txBox="1"/>
          <p:nvPr/>
        </p:nvSpPr>
        <p:spPr>
          <a:xfrm>
            <a:off x="1219200" y="3291728"/>
            <a:ext cx="10584949" cy="954107"/>
          </a:xfrm>
          <a:prstGeom prst="rect">
            <a:avLst/>
          </a:prstGeom>
          <a:noFill/>
        </p:spPr>
        <p:txBody>
          <a:bodyPr wrap="none" rtlCol="0">
            <a:spAutoFit/>
          </a:bodyPr>
          <a:lstStyle/>
          <a:p>
            <a:pPr marL="457200" indent="-457200">
              <a:buFont typeface="Wingdings" panose="05000000000000000000" pitchFamily="2" charset="2"/>
              <a:buChar char="Ø"/>
            </a:pPr>
            <a:r>
              <a:rPr lang="ja-JP" altLang="en-US" dirty="0">
                <a:latin typeface="UD デジタル 教科書体 NK-R" panose="02020400000000000000" pitchFamily="18" charset="-128"/>
                <a:ea typeface="UD デジタル 教科書体 NK-R" panose="02020400000000000000" pitchFamily="18" charset="-128"/>
              </a:rPr>
              <a:t>シミュレーターと</a:t>
            </a:r>
            <a:r>
              <a:rPr lang="en-US" altLang="ja-JP" dirty="0">
                <a:latin typeface="UD デジタル 教科書体 NK-R" panose="02020400000000000000" pitchFamily="18" charset="-128"/>
                <a:ea typeface="UD デジタル 教科書体 NK-R" panose="02020400000000000000" pitchFamily="18" charset="-128"/>
              </a:rPr>
              <a:t>DVD</a:t>
            </a:r>
            <a:r>
              <a:rPr lang="ja-JP" altLang="en-US" dirty="0">
                <a:latin typeface="UD デジタル 教科書体 NK-R" panose="02020400000000000000" pitchFamily="18" charset="-128"/>
                <a:ea typeface="UD デジタル 教科書体 NK-R" panose="02020400000000000000" pitchFamily="18" charset="-128"/>
              </a:rPr>
              <a:t>映像とを融合したシミュレーションを心がける。</a:t>
            </a:r>
          </a:p>
          <a:p>
            <a:pPr marL="457200" indent="-457200">
              <a:buFont typeface="Wingdings" panose="05000000000000000000" pitchFamily="2" charset="2"/>
              <a:buChar char="Ø"/>
            </a:pPr>
            <a:r>
              <a:rPr lang="ja-JP" altLang="en-US" dirty="0">
                <a:latin typeface="UD デジタル 教科書体 NK-R" panose="02020400000000000000" pitchFamily="18" charset="-128"/>
                <a:ea typeface="UD デジタル 教科書体 NK-R" panose="02020400000000000000" pitchFamily="18" charset="-128"/>
              </a:rPr>
              <a:t>リアルなシミュレーションほど教育効果が高い。</a:t>
            </a:r>
          </a:p>
        </p:txBody>
      </p:sp>
      <p:sp>
        <p:nvSpPr>
          <p:cNvPr id="19" name="Rectangle 2">
            <a:extLst>
              <a:ext uri="{FF2B5EF4-FFF2-40B4-BE49-F238E27FC236}">
                <a16:creationId xmlns:a16="http://schemas.microsoft.com/office/drawing/2014/main" id="{7E58F80F-9D82-B0F5-CD6B-BBD04C9C64AC}"/>
              </a:ext>
            </a:extLst>
          </p:cNvPr>
          <p:cNvSpPr txBox="1">
            <a:spLocks noChangeArrowheads="1"/>
          </p:cNvSpPr>
          <p:nvPr/>
        </p:nvSpPr>
        <p:spPr>
          <a:xfrm>
            <a:off x="152400" y="4664306"/>
            <a:ext cx="762000" cy="566737"/>
          </a:xfrm>
          <a:prstGeom prst="rect">
            <a:avLst/>
          </a:prstGeom>
        </p:spPr>
        <p:txBody>
          <a:bodyPr anchor="ctr"/>
          <a:lstStyle/>
          <a:p>
            <a:pPr>
              <a:spcBef>
                <a:spcPct val="20000"/>
              </a:spcBef>
              <a:defRPr/>
            </a:pPr>
            <a:r>
              <a:rPr lang="ja-JP" altLang="en-US" sz="3600" kern="0" dirty="0">
                <a:latin typeface="UD デジタル 教科書体 NK-R" panose="02020400000000000000" pitchFamily="18" charset="-128"/>
                <a:ea typeface="UD デジタル 教科書体 NK-R" panose="02020400000000000000" pitchFamily="18" charset="-128"/>
              </a:rPr>
              <a:t>□</a:t>
            </a:r>
            <a:endParaRPr lang="en-US" altLang="ja-JP" sz="3600" kern="0" dirty="0">
              <a:latin typeface="UD デジタル 教科書体 NK-R" panose="02020400000000000000" pitchFamily="18" charset="-128"/>
              <a:ea typeface="UD デジタル 教科書体 NK-R" panose="02020400000000000000" pitchFamily="18" charset="-128"/>
            </a:endParaRPr>
          </a:p>
        </p:txBody>
      </p:sp>
      <p:sp>
        <p:nvSpPr>
          <p:cNvPr id="20" name="Rectangle 2">
            <a:extLst>
              <a:ext uri="{FF2B5EF4-FFF2-40B4-BE49-F238E27FC236}">
                <a16:creationId xmlns:a16="http://schemas.microsoft.com/office/drawing/2014/main" id="{CAFF768E-6B91-53EE-25B7-3B1578B711C8}"/>
              </a:ext>
            </a:extLst>
          </p:cNvPr>
          <p:cNvSpPr txBox="1">
            <a:spLocks noChangeArrowheads="1"/>
          </p:cNvSpPr>
          <p:nvPr/>
        </p:nvSpPr>
        <p:spPr>
          <a:xfrm>
            <a:off x="685800" y="4664306"/>
            <a:ext cx="8153400" cy="566737"/>
          </a:xfrm>
          <a:prstGeom prst="rect">
            <a:avLst/>
          </a:prstGeom>
        </p:spPr>
        <p:txBody>
          <a:bodyPr anchor="ctr"/>
          <a:lstStyle/>
          <a:p>
            <a:r>
              <a:rPr lang="en-US" altLang="ja-JP" sz="3600" dirty="0">
                <a:latin typeface="UD デジタル 教科書体 NK-R" panose="02020400000000000000" pitchFamily="18" charset="-128"/>
                <a:ea typeface="UD デジタル 教科書体 NK-R" panose="02020400000000000000" pitchFamily="18" charset="-128"/>
              </a:rPr>
              <a:t>ABCD</a:t>
            </a:r>
            <a:r>
              <a:rPr lang="ja-JP" altLang="en-US" sz="3600" dirty="0">
                <a:latin typeface="UD デジタル 教科書体 NK-R" panose="02020400000000000000" pitchFamily="18" charset="-128"/>
                <a:ea typeface="UD デジタル 教科書体 NK-R" panose="02020400000000000000" pitchFamily="18" charset="-128"/>
              </a:rPr>
              <a:t>アプローチ</a:t>
            </a:r>
          </a:p>
        </p:txBody>
      </p:sp>
      <p:sp>
        <p:nvSpPr>
          <p:cNvPr id="21" name="Rectangle 2">
            <a:extLst>
              <a:ext uri="{FF2B5EF4-FFF2-40B4-BE49-F238E27FC236}">
                <a16:creationId xmlns:a16="http://schemas.microsoft.com/office/drawing/2014/main" id="{A4279853-A2EC-9C6E-E111-D9D25908FF1C}"/>
              </a:ext>
            </a:extLst>
          </p:cNvPr>
          <p:cNvSpPr txBox="1">
            <a:spLocks noChangeArrowheads="1"/>
          </p:cNvSpPr>
          <p:nvPr/>
        </p:nvSpPr>
        <p:spPr>
          <a:xfrm>
            <a:off x="838200" y="5261061"/>
            <a:ext cx="10744200" cy="1063539"/>
          </a:xfrm>
          <a:prstGeom prst="rect">
            <a:avLst/>
          </a:prstGeom>
        </p:spPr>
        <p:txBody>
          <a:bodyPr anchor="ctr"/>
          <a:lstStyle/>
          <a:p>
            <a:pPr marL="457200" indent="-457200">
              <a:buFontTx/>
              <a:buChar char="-"/>
            </a:pPr>
            <a:r>
              <a:rPr lang="ja-JP" altLang="en-US" sz="3200" dirty="0">
                <a:latin typeface="UD デジタル 教科書体 NK-R" panose="02020400000000000000" pitchFamily="18" charset="-128"/>
                <a:ea typeface="UD デジタル 教科書体 NK-R" panose="02020400000000000000" pitchFamily="18" charset="-128"/>
              </a:rPr>
              <a:t>「当然のこと」を</a:t>
            </a:r>
            <a:r>
              <a:rPr lang="ja-JP" altLang="en-US" sz="3200" dirty="0">
                <a:solidFill>
                  <a:srgbClr val="FF3399"/>
                </a:solidFill>
                <a:latin typeface="UD デジタル 教科書体 NK-R" panose="02020400000000000000" pitchFamily="18" charset="-128"/>
                <a:ea typeface="UD デジタル 教科書体 NK-R" panose="02020400000000000000" pitchFamily="18" charset="-128"/>
              </a:rPr>
              <a:t>あえて「意識」</a:t>
            </a:r>
            <a:r>
              <a:rPr lang="ja-JP" altLang="en-US" sz="3200" dirty="0">
                <a:latin typeface="UD デジタル 教科書体 NK-R" panose="02020400000000000000" pitchFamily="18" charset="-128"/>
                <a:ea typeface="UD デジタル 教科書体 NK-R" panose="02020400000000000000" pitchFamily="18" charset="-128"/>
              </a:rPr>
              <a:t>して訓練することの重要性を</a:t>
            </a:r>
            <a:endParaRPr lang="en-US" altLang="ja-JP" sz="3200" dirty="0">
              <a:latin typeface="UD デジタル 教科書体 NK-R" panose="02020400000000000000" pitchFamily="18" charset="-128"/>
              <a:ea typeface="UD デジタル 教科書体 NK-R" panose="02020400000000000000" pitchFamily="18" charset="-128"/>
            </a:endParaRPr>
          </a:p>
          <a:p>
            <a:r>
              <a:rPr lang="ja-JP" altLang="en-US" sz="3200" dirty="0">
                <a:latin typeface="UD デジタル 教科書体 NK-R" panose="02020400000000000000" pitchFamily="18" charset="-128"/>
                <a:ea typeface="UD デジタル 教科書体 NK-R" panose="02020400000000000000" pitchFamily="18" charset="-128"/>
              </a:rPr>
              <a:t>　　　認識させる。</a:t>
            </a:r>
          </a:p>
        </p:txBody>
      </p:sp>
    </p:spTree>
    <p:extLst>
      <p:ext uri="{BB962C8B-B14F-4D97-AF65-F5344CB8AC3E}">
        <p14:creationId xmlns:p14="http://schemas.microsoft.com/office/powerpoint/2010/main" val="9897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9"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 が含まれている画像&#10;&#10;自動的に生成された説明">
            <a:extLst>
              <a:ext uri="{FF2B5EF4-FFF2-40B4-BE49-F238E27FC236}">
                <a16:creationId xmlns:a16="http://schemas.microsoft.com/office/drawing/2014/main" id="{8C3A2177-C36A-DFA7-920D-9526C283E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784" y="1066800"/>
            <a:ext cx="7392432" cy="5591955"/>
          </a:xfrm>
          <a:prstGeom prst="rect">
            <a:avLst/>
          </a:prstGeom>
          <a:ln>
            <a:solidFill>
              <a:schemeClr val="bg2"/>
            </a:solidFill>
          </a:ln>
        </p:spPr>
      </p:pic>
      <p:sp>
        <p:nvSpPr>
          <p:cNvPr id="10" name="正方形/長方形 9">
            <a:extLst>
              <a:ext uri="{FF2B5EF4-FFF2-40B4-BE49-F238E27FC236}">
                <a16:creationId xmlns:a16="http://schemas.microsoft.com/office/drawing/2014/main" id="{290C86D7-9AC8-1607-C987-5C24AE8A5F15}"/>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映像視聴</a:t>
            </a:r>
          </a:p>
        </p:txBody>
      </p:sp>
      <p:grpSp>
        <p:nvGrpSpPr>
          <p:cNvPr id="3" name="グループ化 2"/>
          <p:cNvGrpSpPr/>
          <p:nvPr/>
        </p:nvGrpSpPr>
        <p:grpSpPr>
          <a:xfrm>
            <a:off x="5791200" y="1905000"/>
            <a:ext cx="1828800" cy="1219200"/>
            <a:chOff x="7388696" y="768896"/>
            <a:chExt cx="1828800" cy="1219200"/>
          </a:xfrm>
        </p:grpSpPr>
        <p:sp>
          <p:nvSpPr>
            <p:cNvPr id="4" name="円/楕円 3"/>
            <p:cNvSpPr/>
            <p:nvPr/>
          </p:nvSpPr>
          <p:spPr bwMode="auto">
            <a:xfrm>
              <a:off x="7388696" y="1252349"/>
              <a:ext cx="1607096" cy="73574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ja-JP" altLang="en-US">
                <a:latin typeface="Arial" charset="0"/>
              </a:endParaRPr>
            </a:p>
          </p:txBody>
        </p:sp>
        <p:cxnSp>
          <p:nvCxnSpPr>
            <p:cNvPr id="5" name="直線矢印コネクタ 4"/>
            <p:cNvCxnSpPr/>
            <p:nvPr/>
          </p:nvCxnSpPr>
          <p:spPr bwMode="auto">
            <a:xfrm flipH="1">
              <a:off x="8741578" y="768896"/>
              <a:ext cx="475918" cy="707152"/>
            </a:xfrm>
            <a:prstGeom prst="straightConnector1">
              <a:avLst/>
            </a:prstGeom>
            <a:noFill/>
            <a:ln w="57150" cap="flat" cmpd="sng" algn="ctr">
              <a:solidFill>
                <a:srgbClr val="FF0000"/>
              </a:solidFill>
              <a:prstDash val="solid"/>
              <a:round/>
              <a:headEnd type="none" w="med" len="med"/>
              <a:tailEnd type="arrow"/>
            </a:ln>
            <a:effectLst/>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915464" y="1178037"/>
            <a:ext cx="10698254" cy="1143000"/>
          </a:xfrm>
          <a:prstGeom prst="rect">
            <a:avLst/>
          </a:prstGeom>
        </p:spPr>
        <p:txBody>
          <a:bodyPr/>
          <a:lstStyle/>
          <a:p>
            <a:pPr marL="342900" indent="-342900" eaLnBrk="1" hangingPunct="1">
              <a:spcBef>
                <a:spcPct val="20000"/>
              </a:spcBef>
              <a:defRPr/>
            </a:pPr>
            <a:r>
              <a:rPr lang="ja-JP" altLang="en-US" sz="3200" kern="0" dirty="0">
                <a:solidFill>
                  <a:srgbClr val="FF3399"/>
                </a:solidFill>
                <a:latin typeface="UD デジタル 教科書体 NK-B" panose="02020700000000000000" pitchFamily="18" charset="-128"/>
                <a:ea typeface="UD デジタル 教科書体 NK-B" panose="02020700000000000000" pitchFamily="18" charset="-128"/>
              </a:rPr>
              <a:t>突然の心停止に対する最初の10分間のチーム蘇生ができる。</a:t>
            </a:r>
          </a:p>
        </p:txBody>
      </p:sp>
      <p:sp>
        <p:nvSpPr>
          <p:cNvPr id="9" name="Rectangle 2"/>
          <p:cNvSpPr txBox="1">
            <a:spLocks noChangeArrowheads="1"/>
          </p:cNvSpPr>
          <p:nvPr/>
        </p:nvSpPr>
        <p:spPr>
          <a:xfrm>
            <a:off x="2682082" y="165632"/>
            <a:ext cx="6808787" cy="708025"/>
          </a:xfrm>
          <a:prstGeom prst="rect">
            <a:avLst/>
          </a:prstGeom>
        </p:spPr>
        <p:txBody>
          <a:bodyPr/>
          <a:lstStyle/>
          <a:p>
            <a:pPr algn="ctr" eaLnBrk="1" hangingPunct="1">
              <a:defRPr/>
            </a:pPr>
            <a:r>
              <a:rPr lang="ja-JP" altLang="en-US" sz="3200" kern="0" dirty="0">
                <a:solidFill>
                  <a:srgbClr val="000000"/>
                </a:solidFill>
                <a:latin typeface="BIZ UDPゴシック" panose="020B0400000000000000" pitchFamily="50" charset="-128"/>
                <a:ea typeface="BIZ UDPゴシック" panose="020B0400000000000000" pitchFamily="50" charset="-128"/>
              </a:rPr>
              <a:t>日本救急医学会認定 </a:t>
            </a:r>
            <a:r>
              <a:rPr lang="en-US" altLang="ja-JP" sz="3600" kern="0" dirty="0">
                <a:solidFill>
                  <a:srgbClr val="FF3399"/>
                </a:solidFill>
                <a:latin typeface="BIZ UDPゴシック" panose="020B0400000000000000" pitchFamily="50" charset="-128"/>
                <a:ea typeface="BIZ UDPゴシック" panose="020B0400000000000000" pitchFamily="50" charset="-128"/>
              </a:rPr>
              <a:t>ICLS</a:t>
            </a:r>
            <a:r>
              <a:rPr lang="ja-JP" altLang="en-US" sz="3600" kern="0" dirty="0">
                <a:solidFill>
                  <a:srgbClr val="FF3399"/>
                </a:solidFill>
                <a:latin typeface="BIZ UDPゴシック" panose="020B0400000000000000" pitchFamily="50" charset="-128"/>
                <a:ea typeface="BIZ UDPゴシック" panose="020B0400000000000000" pitchFamily="50" charset="-128"/>
              </a:rPr>
              <a:t> </a:t>
            </a:r>
            <a:r>
              <a:rPr lang="ja-JP" altLang="en-US" sz="3200" kern="0" dirty="0">
                <a:solidFill>
                  <a:srgbClr val="000000"/>
                </a:solidFill>
                <a:latin typeface="BIZ UDPゴシック" panose="020B0400000000000000" pitchFamily="50" charset="-128"/>
                <a:ea typeface="BIZ UDPゴシック" panose="020B0400000000000000" pitchFamily="50" charset="-128"/>
              </a:rPr>
              <a:t>講習会</a:t>
            </a:r>
          </a:p>
        </p:txBody>
      </p:sp>
      <p:sp>
        <p:nvSpPr>
          <p:cNvPr id="10" name="Rectangle 3"/>
          <p:cNvSpPr txBox="1">
            <a:spLocks noChangeArrowheads="1"/>
          </p:cNvSpPr>
          <p:nvPr/>
        </p:nvSpPr>
        <p:spPr bwMode="auto">
          <a:xfrm>
            <a:off x="1231013" y="4267200"/>
            <a:ext cx="101989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 typeface="Wingdings" panose="05000000000000000000" pitchFamily="2" charset="2"/>
              <a:buNone/>
            </a:pPr>
            <a:r>
              <a:rPr lang="ja-JP" altLang="en-US" dirty="0">
                <a:solidFill>
                  <a:srgbClr val="9900CC"/>
                </a:solidFill>
                <a:latin typeface="UD デジタル 教科書体 NK-B" panose="02020700000000000000" pitchFamily="18" charset="-128"/>
                <a:ea typeface="UD デジタル 教科書体 NK-B" panose="02020700000000000000" pitchFamily="18" charset="-128"/>
              </a:rPr>
              <a:t>日常臨床で遭遇する予期せぬ容態悪化に対応する能力を実践型教育によって習得する。</a:t>
            </a:r>
          </a:p>
        </p:txBody>
      </p:sp>
      <p:sp>
        <p:nvSpPr>
          <p:cNvPr id="11" name="Rectangle 2"/>
          <p:cNvSpPr txBox="1">
            <a:spLocks noChangeArrowheads="1"/>
          </p:cNvSpPr>
          <p:nvPr/>
        </p:nvSpPr>
        <p:spPr>
          <a:xfrm>
            <a:off x="1445419" y="2971800"/>
            <a:ext cx="9294812" cy="1193800"/>
          </a:xfrm>
          <a:prstGeom prst="rect">
            <a:avLst/>
          </a:prstGeom>
        </p:spPr>
        <p:txBody>
          <a:bodyPr anchor="ctr">
            <a:normAutofit fontScale="77500" lnSpcReduction="20000"/>
          </a:bodyPr>
          <a:lstStyle/>
          <a:p>
            <a:pPr algn="ctr" eaLnBrk="1" hangingPunct="1">
              <a:defRPr/>
            </a:pPr>
            <a:r>
              <a:rPr lang="ja-JP" altLang="en-US" sz="4100" dirty="0">
                <a:solidFill>
                  <a:prstClr val="black"/>
                </a:solidFill>
                <a:latin typeface="BIZ UDPゴシック" panose="020B0400000000000000" pitchFamily="50" charset="-128"/>
                <a:ea typeface="BIZ UDPゴシック" panose="020B0400000000000000" pitchFamily="50" charset="-128"/>
              </a:rPr>
              <a:t>日本内科学会認定</a:t>
            </a:r>
            <a:r>
              <a:rPr lang="en-US" altLang="ja-JP" sz="4100" dirty="0">
                <a:solidFill>
                  <a:srgbClr val="9900CC"/>
                </a:solidFill>
                <a:latin typeface="BIZ UDPゴシック" panose="020B0400000000000000" pitchFamily="50" charset="-128"/>
                <a:ea typeface="BIZ UDPゴシック" panose="020B0400000000000000" pitchFamily="50" charset="-128"/>
                <a:cs typeface="Times New Roman" pitchFamily="18" charset="0"/>
              </a:rPr>
              <a:t>JMECC</a:t>
            </a:r>
          </a:p>
          <a:p>
            <a:pPr algn="ctr" eaLnBrk="1" hangingPunct="1">
              <a:defRPr/>
            </a:pP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3500" dirty="0">
                <a:latin typeface="BIZ UDPゴシック" panose="020B0400000000000000" pitchFamily="50" charset="-128"/>
                <a:ea typeface="BIZ UDPゴシック" panose="020B0400000000000000" pitchFamily="50" charset="-128"/>
                <a:cs typeface="Times New Roman" pitchFamily="18" charset="0"/>
              </a:rPr>
              <a:t>（</a:t>
            </a:r>
            <a:r>
              <a:rPr lang="en-US" altLang="ja-JP" sz="3500" dirty="0">
                <a:latin typeface="BIZ UDPゴシック" panose="020B0400000000000000" pitchFamily="50" charset="-128"/>
                <a:ea typeface="BIZ UDPゴシック" panose="020B0400000000000000" pitchFamily="50" charset="-128"/>
                <a:cs typeface="Times New Roman" pitchFamily="18" charset="0"/>
              </a:rPr>
              <a:t>Japanese Medical Emergency Care Course</a:t>
            </a:r>
            <a:r>
              <a:rPr lang="ja-JP" altLang="en-US" sz="3500" dirty="0">
                <a:latin typeface="BIZ UDPゴシック" panose="020B0400000000000000" pitchFamily="50" charset="-128"/>
                <a:ea typeface="BIZ UDPゴシック" panose="020B0400000000000000" pitchFamily="50" charset="-128"/>
                <a:cs typeface="Times New Roman" pitchFamily="18" charset="0"/>
              </a:rPr>
              <a:t>）</a:t>
            </a:r>
          </a:p>
        </p:txBody>
      </p:sp>
      <p:sp>
        <p:nvSpPr>
          <p:cNvPr id="12" name="テキスト ボックス 11"/>
          <p:cNvSpPr txBox="1"/>
          <p:nvPr/>
        </p:nvSpPr>
        <p:spPr>
          <a:xfrm>
            <a:off x="2817814" y="5662613"/>
            <a:ext cx="3446777" cy="584775"/>
          </a:xfrm>
          <a:prstGeom prst="rect">
            <a:avLst/>
          </a:prstGeom>
          <a:solidFill>
            <a:schemeClr val="bg1">
              <a:lumMod val="95000"/>
            </a:schemeClr>
          </a:solidFill>
          <a:ln w="28575">
            <a:solidFill>
              <a:srgbClr val="0070C0"/>
            </a:solidFill>
          </a:ln>
        </p:spPr>
        <p:txBody>
          <a:bodyPr wrap="none">
            <a:spAutoFit/>
          </a:bodyPr>
          <a:lstStyle/>
          <a:p>
            <a:pPr eaLnBrk="1" hangingPunct="1">
              <a:defRPr/>
            </a:pPr>
            <a:r>
              <a:rPr lang="ja-JP" altLang="en-US" sz="3200"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緊急を要する急病</a:t>
            </a:r>
          </a:p>
        </p:txBody>
      </p:sp>
      <p:sp>
        <p:nvSpPr>
          <p:cNvPr id="13" name="テキスト ボックス 12"/>
          <p:cNvSpPr txBox="1"/>
          <p:nvPr/>
        </p:nvSpPr>
        <p:spPr>
          <a:xfrm>
            <a:off x="5376069" y="1930400"/>
            <a:ext cx="1420812" cy="584200"/>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sz="32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心停止</a:t>
            </a:r>
          </a:p>
        </p:txBody>
      </p:sp>
      <p:sp>
        <p:nvSpPr>
          <p:cNvPr id="6152" name="テキスト ボックス 13"/>
          <p:cNvSpPr txBox="1">
            <a:spLocks noChangeArrowheads="1"/>
          </p:cNvSpPr>
          <p:nvPr/>
        </p:nvSpPr>
        <p:spPr bwMode="auto">
          <a:xfrm>
            <a:off x="6141946" y="6552780"/>
            <a:ext cx="6050054" cy="276999"/>
          </a:xfrm>
          <a:prstGeom prst="rect">
            <a:avLst/>
          </a:prstGeom>
          <a:noFill/>
          <a:ln w="9525">
            <a:solidFill>
              <a:schemeClr val="accent3">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a:solidFill>
                  <a:srgbClr val="0070C0"/>
                </a:solidFill>
                <a:latin typeface="UD デジタル 教科書体 NK-R" panose="02020400000000000000" pitchFamily="18" charset="-128"/>
                <a:ea typeface="UD デジタル 教科書体 NK-R" panose="02020400000000000000" pitchFamily="18" charset="-128"/>
              </a:rPr>
              <a:t>出展：</a:t>
            </a:r>
            <a:r>
              <a:rPr lang="en-US" altLang="ja-JP" sz="1200" dirty="0">
                <a:solidFill>
                  <a:srgbClr val="0070C0"/>
                </a:solidFill>
                <a:latin typeface="UD デジタル 教科書体 NK-R" panose="02020400000000000000" pitchFamily="18" charset="-128"/>
                <a:ea typeface="UD デジタル 教科書体 NK-R" panose="02020400000000000000" pitchFamily="18" charset="-128"/>
              </a:rPr>
              <a:t>JMECC</a:t>
            </a:r>
            <a:r>
              <a:rPr lang="ja-JP" altLang="en-US" sz="1200" dirty="0">
                <a:solidFill>
                  <a:srgbClr val="0070C0"/>
                </a:solidFill>
                <a:latin typeface="UD デジタル 教科書体 NK-R" panose="02020400000000000000" pitchFamily="18" charset="-128"/>
                <a:ea typeface="UD デジタル 教科書体 NK-R" panose="02020400000000000000" pitchFamily="18" charset="-128"/>
              </a:rPr>
              <a:t>学習の手引き・指導要綱 </a:t>
            </a:r>
            <a:r>
              <a:rPr lang="en-US" altLang="ja-JP" sz="1200" dirty="0">
                <a:solidFill>
                  <a:srgbClr val="0070C0"/>
                </a:solidFill>
                <a:latin typeface="UD デジタル 教科書体 NK-R" panose="02020400000000000000" pitchFamily="18" charset="-128"/>
                <a:ea typeface="UD デジタル 教科書体 NK-R" panose="02020400000000000000" pitchFamily="18" charset="-128"/>
              </a:rPr>
              <a:t>&amp; JMECC</a:t>
            </a:r>
            <a:r>
              <a:rPr lang="ja-JP" altLang="en-US" sz="1200" dirty="0">
                <a:solidFill>
                  <a:srgbClr val="0070C0"/>
                </a:solidFill>
                <a:latin typeface="UD デジタル 教科書体 NK-R" panose="02020400000000000000" pitchFamily="18" charset="-128"/>
                <a:ea typeface="UD デジタル 教科書体 NK-R" panose="02020400000000000000" pitchFamily="18" charset="-128"/>
              </a:rPr>
              <a:t>設立趣旨　</a:t>
            </a:r>
            <a:r>
              <a:rPr lang="en-US" altLang="ja-JP" sz="1200" dirty="0">
                <a:solidFill>
                  <a:srgbClr val="0070C0"/>
                </a:solidFill>
                <a:latin typeface="UD デジタル 教科書体 NK-R" panose="02020400000000000000" pitchFamily="18" charset="-128"/>
                <a:ea typeface="UD デジタル 教科書体 NK-R" panose="02020400000000000000" pitchFamily="18" charset="-128"/>
              </a:rPr>
              <a:t>https://jmecc.net/about/</a:t>
            </a:r>
            <a:endParaRPr lang="ja-JP" altLang="en-US" sz="1200" dirty="0">
              <a:solidFill>
                <a:srgbClr val="0070C0"/>
              </a:solidFill>
              <a:latin typeface="UD デジタル 教科書体 NK-R" panose="02020400000000000000" pitchFamily="18" charset="-128"/>
              <a:ea typeface="UD デジタル 教科書体 NK-R" panose="02020400000000000000" pitchFamily="18" charset="-128"/>
            </a:endParaRPr>
          </a:p>
        </p:txBody>
      </p:sp>
      <p:cxnSp>
        <p:nvCxnSpPr>
          <p:cNvPr id="16" name="直線コネクタ 15"/>
          <p:cNvCxnSpPr/>
          <p:nvPr/>
        </p:nvCxnSpPr>
        <p:spPr>
          <a:xfrm>
            <a:off x="1298746" y="4072997"/>
            <a:ext cx="97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380164" y="5662612"/>
            <a:ext cx="3068637" cy="585788"/>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sz="3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予期せぬ</a:t>
            </a:r>
            <a:r>
              <a:rPr lang="ja-JP" altLang="en-US" sz="3200"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心停止</a:t>
            </a:r>
          </a:p>
        </p:txBody>
      </p:sp>
      <p:sp>
        <p:nvSpPr>
          <p:cNvPr id="2" name="四角形: 角を丸くする 1">
            <a:extLst>
              <a:ext uri="{FF2B5EF4-FFF2-40B4-BE49-F238E27FC236}">
                <a16:creationId xmlns:a16="http://schemas.microsoft.com/office/drawing/2014/main" id="{146761EE-6363-567A-E0FD-5653BDD4AD9F}"/>
              </a:ext>
            </a:extLst>
          </p:cNvPr>
          <p:cNvSpPr/>
          <p:nvPr/>
        </p:nvSpPr>
        <p:spPr bwMode="auto">
          <a:xfrm>
            <a:off x="1600200" y="457200"/>
            <a:ext cx="914400" cy="91440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3" name="四角形: 角を丸くする 2">
            <a:extLst>
              <a:ext uri="{FF2B5EF4-FFF2-40B4-BE49-F238E27FC236}">
                <a16:creationId xmlns:a16="http://schemas.microsoft.com/office/drawing/2014/main" id="{7317F0B2-FAAF-8F2C-40C7-43A8F960D5D5}"/>
              </a:ext>
            </a:extLst>
          </p:cNvPr>
          <p:cNvSpPr/>
          <p:nvPr/>
        </p:nvSpPr>
        <p:spPr bwMode="auto">
          <a:xfrm>
            <a:off x="470116" y="155109"/>
            <a:ext cx="11352429" cy="2511297"/>
          </a:xfrm>
          <a:prstGeom prst="roundRect">
            <a:avLst/>
          </a:prstGeom>
          <a:noFill/>
          <a:ln w="28575" cap="flat" cmpd="sng" algn="ctr">
            <a:solidFill>
              <a:srgbClr val="FF3399">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4" name="四角形: 角を丸くする 3">
            <a:extLst>
              <a:ext uri="{FF2B5EF4-FFF2-40B4-BE49-F238E27FC236}">
                <a16:creationId xmlns:a16="http://schemas.microsoft.com/office/drawing/2014/main" id="{BC46ED68-147D-D267-2C4A-6F500A7E0CC1}"/>
              </a:ext>
            </a:extLst>
          </p:cNvPr>
          <p:cNvSpPr/>
          <p:nvPr/>
        </p:nvSpPr>
        <p:spPr bwMode="auto">
          <a:xfrm>
            <a:off x="470116" y="2870801"/>
            <a:ext cx="11352429" cy="3529999"/>
          </a:xfrm>
          <a:prstGeom prst="roundRect">
            <a:avLst/>
          </a:prstGeom>
          <a:noFill/>
          <a:ln w="28575" cap="flat" cmpd="sng" algn="ctr">
            <a:solidFill>
              <a:srgbClr val="7030A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373390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中程度の精度で自動的に生成された説明">
            <a:extLst>
              <a:ext uri="{FF2B5EF4-FFF2-40B4-BE49-F238E27FC236}">
                <a16:creationId xmlns:a16="http://schemas.microsoft.com/office/drawing/2014/main" id="{653E016D-3912-4728-5FA1-55DFF3A6B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651" y="659775"/>
            <a:ext cx="5877672" cy="6122024"/>
          </a:xfrm>
          <a:prstGeom prst="rect">
            <a:avLst/>
          </a:prstGeom>
        </p:spPr>
      </p:pic>
      <p:grpSp>
        <p:nvGrpSpPr>
          <p:cNvPr id="5" name="グループ化 7"/>
          <p:cNvGrpSpPr/>
          <p:nvPr/>
        </p:nvGrpSpPr>
        <p:grpSpPr>
          <a:xfrm>
            <a:off x="2097881" y="908720"/>
            <a:ext cx="7848600" cy="5873081"/>
            <a:chOff x="323528" y="1268759"/>
            <a:chExt cx="7848600" cy="5873081"/>
          </a:xfrm>
        </p:grpSpPr>
        <p:sp>
          <p:nvSpPr>
            <p:cNvPr id="11" name="正方形/長方形 10"/>
            <p:cNvSpPr/>
            <p:nvPr/>
          </p:nvSpPr>
          <p:spPr>
            <a:xfrm>
              <a:off x="323528" y="1268759"/>
              <a:ext cx="7848600" cy="3434681"/>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323528" y="5336954"/>
              <a:ext cx="7848600" cy="1804886"/>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6" name="角丸四角形 25"/>
          <p:cNvSpPr/>
          <p:nvPr/>
        </p:nvSpPr>
        <p:spPr bwMode="auto">
          <a:xfrm>
            <a:off x="3606799" y="4191000"/>
            <a:ext cx="6173788" cy="91440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sz="2400" dirty="0">
                <a:solidFill>
                  <a:srgbClr val="9900CC"/>
                </a:solidFill>
                <a:latin typeface="Calibri" panose="020F0502020204030204" pitchFamily="34" charset="0"/>
              </a:rPr>
              <a:t>心停止への対応②</a:t>
            </a:r>
            <a:endParaRPr lang="en-US" altLang="ja-JP" sz="2400" dirty="0">
              <a:solidFill>
                <a:srgbClr val="9900CC"/>
              </a:solidFill>
              <a:latin typeface="Calibri" panose="020F0502020204030204" pitchFamily="34" charset="0"/>
            </a:endParaRPr>
          </a:p>
          <a:p>
            <a:pPr algn="ctr" fontAlgn="base">
              <a:spcBef>
                <a:spcPct val="0"/>
              </a:spcBef>
              <a:spcAft>
                <a:spcPct val="0"/>
              </a:spcAft>
            </a:pPr>
            <a:r>
              <a:rPr lang="ja-JP" altLang="en-US" sz="2400" dirty="0">
                <a:solidFill>
                  <a:srgbClr val="9900CC"/>
                </a:solidFill>
                <a:latin typeface="Calibri" panose="020F0502020204030204" pitchFamily="34" charset="0"/>
              </a:rPr>
              <a:t>（内科救急から心停止へ）</a:t>
            </a:r>
          </a:p>
        </p:txBody>
      </p:sp>
      <p:sp>
        <p:nvSpPr>
          <p:cNvPr id="2" name="正方形/長方形 1">
            <a:extLst>
              <a:ext uri="{FF2B5EF4-FFF2-40B4-BE49-F238E27FC236}">
                <a16:creationId xmlns:a16="http://schemas.microsoft.com/office/drawing/2014/main" id="{63490724-6409-A5C0-1422-41B0ED3EC8A1}"/>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プログラム</a:t>
            </a:r>
          </a:p>
        </p:txBody>
      </p:sp>
    </p:spTree>
    <p:extLst>
      <p:ext uri="{BB962C8B-B14F-4D97-AF65-F5344CB8AC3E}">
        <p14:creationId xmlns:p14="http://schemas.microsoft.com/office/powerpoint/2010/main" val="33283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FE4AA82-C35B-3212-A139-6FDEEF3764FF}"/>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心停止への対応②（内科救急から心停止へ）</a:t>
            </a:r>
          </a:p>
        </p:txBody>
      </p:sp>
      <p:sp>
        <p:nvSpPr>
          <p:cNvPr id="4" name="四角形: 角を丸くする 3">
            <a:extLst>
              <a:ext uri="{FF2B5EF4-FFF2-40B4-BE49-F238E27FC236}">
                <a16:creationId xmlns:a16="http://schemas.microsoft.com/office/drawing/2014/main" id="{BA3EE718-5689-622A-C8D1-57FF708CCD37}"/>
              </a:ext>
            </a:extLst>
          </p:cNvPr>
          <p:cNvSpPr/>
          <p:nvPr/>
        </p:nvSpPr>
        <p:spPr bwMode="auto">
          <a:xfrm>
            <a:off x="570889" y="1829934"/>
            <a:ext cx="11069782" cy="2437265"/>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7" name="Text Box 7">
            <a:extLst>
              <a:ext uri="{FF2B5EF4-FFF2-40B4-BE49-F238E27FC236}">
                <a16:creationId xmlns:a16="http://schemas.microsoft.com/office/drawing/2014/main" id="{BF07EDB9-A8DA-CE53-7D6B-AB57A73D19CE}"/>
              </a:ext>
            </a:extLst>
          </p:cNvPr>
          <p:cNvSpPr txBox="1">
            <a:spLocks noChangeArrowheads="1"/>
          </p:cNvSpPr>
          <p:nvPr/>
        </p:nvSpPr>
        <p:spPr bwMode="auto">
          <a:xfrm>
            <a:off x="115421" y="667869"/>
            <a:ext cx="5486400" cy="764184"/>
          </a:xfrm>
          <a:prstGeom prst="rect">
            <a:avLst/>
          </a:prstGeom>
          <a:noFill/>
          <a:ln w="9525">
            <a:noFill/>
            <a:miter lim="800000"/>
            <a:headEnd/>
            <a:tailEnd/>
          </a:ln>
        </p:spPr>
        <p:txBody>
          <a:bodyPr wrap="square">
            <a:spAutoFit/>
          </a:bodyPr>
          <a:lstStyle/>
          <a:p>
            <a:pPr marL="357188" indent="-357188">
              <a:lnSpc>
                <a:spcPct val="150000"/>
              </a:lnSpc>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　この時間に修得すべきこと</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853E0912-2944-9195-9B2F-0DB593642F28}"/>
              </a:ext>
            </a:extLst>
          </p:cNvPr>
          <p:cNvSpPr/>
          <p:nvPr/>
        </p:nvSpPr>
        <p:spPr bwMode="auto">
          <a:xfrm>
            <a:off x="677107" y="1676487"/>
            <a:ext cx="6409493" cy="435777"/>
          </a:xfrm>
          <a:prstGeom prst="rect">
            <a:avLst/>
          </a:prstGeom>
          <a:blipFill>
            <a:blip r:embed="rId2"/>
            <a:tile tx="0" ty="0" sx="100000" sy="100000" flip="none" algn="tl"/>
          </a:bli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
        <p:nvSpPr>
          <p:cNvPr id="10" name="Text Box 7">
            <a:extLst>
              <a:ext uri="{FF2B5EF4-FFF2-40B4-BE49-F238E27FC236}">
                <a16:creationId xmlns:a16="http://schemas.microsoft.com/office/drawing/2014/main" id="{54013029-C5D3-BB25-7310-03113804B5CC}"/>
              </a:ext>
            </a:extLst>
          </p:cNvPr>
          <p:cNvSpPr txBox="1">
            <a:spLocks noChangeArrowheads="1"/>
          </p:cNvSpPr>
          <p:nvPr/>
        </p:nvSpPr>
        <p:spPr bwMode="auto">
          <a:xfrm>
            <a:off x="591671" y="1449820"/>
            <a:ext cx="6494929" cy="722185"/>
          </a:xfrm>
          <a:prstGeom prst="rect">
            <a:avLst/>
          </a:prstGeom>
          <a:noFill/>
          <a:ln w="9525">
            <a:noFill/>
            <a:miter lim="800000"/>
            <a:headEnd/>
            <a:tailEnd/>
          </a:ln>
        </p:spPr>
        <p:txBody>
          <a:bodyPr wrap="square" anchor="ctr">
            <a:spAutoFit/>
          </a:bodyPr>
          <a:lstStyle/>
          <a:p>
            <a:pPr marL="630238" indent="-630238">
              <a:lnSpc>
                <a:spcPct val="150000"/>
              </a:lnSpc>
              <a:defRPr/>
            </a:pPr>
            <a:r>
              <a:rPr lang="ja-JP" altLang="en-US" sz="3000" dirty="0">
                <a:latin typeface="UD デジタル 教科書体 NK-R" panose="02020400000000000000" pitchFamily="18" charset="-128"/>
                <a:ea typeface="UD デジタル 教科書体 NK-R" panose="02020400000000000000" pitchFamily="18" charset="-128"/>
              </a:rPr>
              <a:t>■　</a:t>
            </a:r>
            <a:r>
              <a:rPr lang="ja-JP" altLang="en-US" sz="3000" dirty="0">
                <a:solidFill>
                  <a:srgbClr val="9900CC"/>
                </a:solidFill>
                <a:latin typeface="UD デジタル 教科書体 NK-R" panose="02020400000000000000" pitchFamily="18" charset="-128"/>
                <a:ea typeface="UD デジタル 教科書体 NK-R" panose="02020400000000000000" pitchFamily="18" charset="-128"/>
              </a:rPr>
              <a:t>緊急を要する急病</a:t>
            </a:r>
            <a:r>
              <a:rPr lang="ja-JP" altLang="en-US" sz="3000" dirty="0">
                <a:latin typeface="UD デジタル 教科書体 NK-R" panose="02020400000000000000" pitchFamily="18" charset="-128"/>
                <a:ea typeface="UD デジタル 教科書体 NK-R" panose="02020400000000000000" pitchFamily="18" charset="-128"/>
              </a:rPr>
              <a:t>（内科救急）</a:t>
            </a:r>
            <a:r>
              <a:rPr lang="ja-JP" altLang="en-US" sz="3000" dirty="0">
                <a:solidFill>
                  <a:srgbClr val="9900CC"/>
                </a:solidFill>
                <a:latin typeface="UD デジタル 教科書体 NK-R" panose="02020400000000000000" pitchFamily="18" charset="-128"/>
                <a:ea typeface="UD デジタル 教科書体 NK-R" panose="02020400000000000000" pitchFamily="18" charset="-128"/>
              </a:rPr>
              <a:t>対応</a:t>
            </a:r>
            <a:endParaRPr lang="en-US" altLang="ja-JP" sz="3000" dirty="0">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 2">
            <a:extLst>
              <a:ext uri="{FF2B5EF4-FFF2-40B4-BE49-F238E27FC236}">
                <a16:creationId xmlns:a16="http://schemas.microsoft.com/office/drawing/2014/main" id="{2BC6D6FD-77D4-8C2C-A7DE-465293CF1B2A}"/>
              </a:ext>
            </a:extLst>
          </p:cNvPr>
          <p:cNvSpPr txBox="1">
            <a:spLocks/>
          </p:cNvSpPr>
          <p:nvPr/>
        </p:nvSpPr>
        <p:spPr>
          <a:xfrm>
            <a:off x="1219200" y="2143279"/>
            <a:ext cx="9982200" cy="2046220"/>
          </a:xfrm>
          <a:prstGeom prst="rect">
            <a:avLst/>
          </a:prstGeom>
        </p:spPr>
        <p:txBody>
          <a:bodyPr/>
          <a:lstStyle/>
          <a:p>
            <a:pPr marL="457200" indent="-457200">
              <a:spcBef>
                <a:spcPct val="20000"/>
              </a:spcBef>
              <a:buFont typeface="Wingdings" panose="05000000000000000000" pitchFamily="2" charset="2"/>
              <a:buChar char="p"/>
              <a:defRPr/>
            </a:pPr>
            <a:r>
              <a:rPr lang="ja-JP" altLang="en-US" kern="0" dirty="0">
                <a:latin typeface="UD デジタル 教科書体 NK-R" panose="02020400000000000000" pitchFamily="18" charset="-128"/>
                <a:ea typeface="UD デジタル 教科書体 NK-R" panose="02020400000000000000" pitchFamily="18" charset="-128"/>
              </a:rPr>
              <a:t>初期</a:t>
            </a:r>
            <a:r>
              <a:rPr lang="en-US" altLang="ja-JP" kern="0" dirty="0">
                <a:latin typeface="UD デジタル 教科書体 NK-R" panose="02020400000000000000" pitchFamily="18" charset="-128"/>
                <a:ea typeface="UD デジタル 教科書体 NK-R" panose="02020400000000000000" pitchFamily="18" charset="-128"/>
              </a:rPr>
              <a:t>/</a:t>
            </a:r>
            <a:r>
              <a:rPr lang="ja-JP" altLang="en-US" kern="0" dirty="0">
                <a:latin typeface="UD デジタル 教科書体 NK-R" panose="02020400000000000000" pitchFamily="18" charset="-128"/>
                <a:ea typeface="UD デジタル 教科書体 NK-R" panose="02020400000000000000" pitchFamily="18" charset="-128"/>
              </a:rPr>
              <a:t>二次</a:t>
            </a:r>
            <a:r>
              <a:rPr lang="en-US" altLang="ja-JP" kern="0" dirty="0">
                <a:latin typeface="UD デジタル 教科書体 NK-R" panose="02020400000000000000" pitchFamily="18" charset="-128"/>
                <a:ea typeface="UD デジタル 教科書体 NK-R" panose="02020400000000000000" pitchFamily="18" charset="-128"/>
              </a:rPr>
              <a:t>ABCD</a:t>
            </a:r>
            <a:r>
              <a:rPr lang="ja-JP" altLang="en-US" kern="0" dirty="0">
                <a:latin typeface="UD デジタル 教科書体 NK-R" panose="02020400000000000000" pitchFamily="18" charset="-128"/>
                <a:ea typeface="UD デジタル 教科書体 NK-R" panose="02020400000000000000" pitchFamily="18" charset="-128"/>
              </a:rPr>
              <a:t>評価</a:t>
            </a:r>
          </a:p>
          <a:p>
            <a:pPr marL="457200" indent="-457200">
              <a:spcBef>
                <a:spcPct val="20000"/>
              </a:spcBef>
              <a:buFont typeface="Wingdings" panose="05000000000000000000" pitchFamily="2" charset="2"/>
              <a:buChar char="p"/>
              <a:defRPr/>
            </a:pPr>
            <a:r>
              <a:rPr lang="ja-JP" altLang="en-US" kern="0" dirty="0">
                <a:latin typeface="UD デジタル 教科書体 NK-R" panose="02020400000000000000" pitchFamily="18" charset="-128"/>
                <a:ea typeface="UD デジタル 教科書体 NK-R" panose="02020400000000000000" pitchFamily="18" charset="-128"/>
              </a:rPr>
              <a:t>ポイントを絞った病歴聴取 </a:t>
            </a:r>
            <a:r>
              <a:rPr lang="en-US" altLang="ja-JP" kern="0" dirty="0">
                <a:latin typeface="UD デジタル 教科書体 NK-R" panose="02020400000000000000" pitchFamily="18" charset="-128"/>
                <a:ea typeface="UD デジタル 教科書体 NK-R" panose="02020400000000000000" pitchFamily="18" charset="-128"/>
              </a:rPr>
              <a:t>(SAMPLE/OPQRST</a:t>
            </a:r>
            <a:r>
              <a:rPr lang="ja-JP" altLang="en-US" kern="0" dirty="0">
                <a:latin typeface="UD デジタル 教科書体 NK-R" panose="02020400000000000000" pitchFamily="18" charset="-128"/>
                <a:ea typeface="UD デジタル 教科書体 NK-R" panose="02020400000000000000" pitchFamily="18" charset="-128"/>
              </a:rPr>
              <a:t>等に準ずる</a:t>
            </a:r>
            <a:r>
              <a:rPr lang="en-US" altLang="ja-JP" kern="0" dirty="0">
                <a:latin typeface="UD デジタル 教科書体 NK-R" panose="02020400000000000000" pitchFamily="18" charset="-128"/>
                <a:ea typeface="UD デジタル 教科書体 NK-R" panose="02020400000000000000" pitchFamily="18" charset="-128"/>
              </a:rPr>
              <a:t>) </a:t>
            </a:r>
          </a:p>
          <a:p>
            <a:pPr marL="457200" indent="-457200">
              <a:spcBef>
                <a:spcPct val="20000"/>
              </a:spcBef>
              <a:buFont typeface="Wingdings" panose="05000000000000000000" pitchFamily="2" charset="2"/>
              <a:buChar char="p"/>
              <a:defRPr/>
            </a:pPr>
            <a:r>
              <a:rPr lang="ja-JP" altLang="en-US" kern="0" dirty="0">
                <a:latin typeface="UD デジタル 教科書体 NK-R" panose="02020400000000000000" pitchFamily="18" charset="-128"/>
                <a:ea typeface="UD デジタル 教科書体 NK-R" panose="02020400000000000000" pitchFamily="18" charset="-128"/>
              </a:rPr>
              <a:t>身体診察</a:t>
            </a:r>
          </a:p>
          <a:p>
            <a:pPr marL="457200" indent="-457200">
              <a:spcBef>
                <a:spcPct val="20000"/>
              </a:spcBef>
              <a:buFont typeface="Wingdings" panose="05000000000000000000" pitchFamily="2" charset="2"/>
              <a:buChar char="p"/>
              <a:defRPr/>
            </a:pPr>
            <a:r>
              <a:rPr lang="ja-JP" altLang="en-US" kern="0" dirty="0">
                <a:latin typeface="UD デジタル 教科書体 NK-R" panose="02020400000000000000" pitchFamily="18" charset="-128"/>
                <a:ea typeface="UD デジタル 教科書体 NK-R" panose="02020400000000000000" pitchFamily="18" charset="-128"/>
              </a:rPr>
              <a:t>適切な（鑑別）診断と初期治療</a:t>
            </a:r>
          </a:p>
        </p:txBody>
      </p:sp>
      <p:sp>
        <p:nvSpPr>
          <p:cNvPr id="14" name="Text Box 7">
            <a:extLst>
              <a:ext uri="{FF2B5EF4-FFF2-40B4-BE49-F238E27FC236}">
                <a16:creationId xmlns:a16="http://schemas.microsoft.com/office/drawing/2014/main" id="{1D777A60-2C1B-4685-75BA-FBAF99A3B6A5}"/>
              </a:ext>
            </a:extLst>
          </p:cNvPr>
          <p:cNvSpPr txBox="1">
            <a:spLocks noChangeArrowheads="1"/>
          </p:cNvSpPr>
          <p:nvPr/>
        </p:nvSpPr>
        <p:spPr bwMode="auto">
          <a:xfrm>
            <a:off x="591670" y="4607708"/>
            <a:ext cx="11069782" cy="1015663"/>
          </a:xfrm>
          <a:prstGeom prst="rect">
            <a:avLst/>
          </a:prstGeom>
          <a:noFill/>
          <a:ln w="9525">
            <a:noFill/>
            <a:miter lim="800000"/>
            <a:headEnd/>
            <a:tailEnd/>
          </a:ln>
        </p:spPr>
        <p:txBody>
          <a:bodyPr wrap="square" anchor="ctr">
            <a:spAutoFit/>
          </a:bodyPr>
          <a:lstStyle/>
          <a:p>
            <a:pPr marL="630238" indent="-630238">
              <a:defRPr/>
            </a:pPr>
            <a:r>
              <a:rPr lang="ja-JP" altLang="en-US" sz="3000" dirty="0">
                <a:latin typeface="UD デジタル 教科書体 NK-R" panose="02020400000000000000" pitchFamily="18" charset="-128"/>
                <a:ea typeface="UD デジタル 教科書体 NK-R" panose="02020400000000000000" pitchFamily="18" charset="-128"/>
              </a:rPr>
              <a:t>■　</a:t>
            </a:r>
            <a:r>
              <a:rPr lang="ja-JP" altLang="en-US" sz="3000" dirty="0">
                <a:solidFill>
                  <a:srgbClr val="FF3399"/>
                </a:solidFill>
                <a:latin typeface="UD デジタル 教科書体 NK-R" panose="02020400000000000000" pitchFamily="18" charset="-128"/>
                <a:ea typeface="UD デジタル 教科書体 NK-R" panose="02020400000000000000" pitchFamily="18" charset="-128"/>
              </a:rPr>
              <a:t>予期せぬ心停止</a:t>
            </a:r>
            <a:r>
              <a:rPr lang="ja-JP" altLang="en-US" sz="3000" dirty="0">
                <a:latin typeface="UD デジタル 教科書体 NK-R" panose="02020400000000000000" pitchFamily="18" charset="-128"/>
                <a:ea typeface="UD デジタル 教科書体 NK-R" panose="02020400000000000000" pitchFamily="18" charset="-128"/>
              </a:rPr>
              <a:t>に対して、迅速かつ適切な一次および</a:t>
            </a:r>
            <a:br>
              <a:rPr lang="en-US" altLang="ja-JP" sz="3000" dirty="0">
                <a:latin typeface="UD デジタル 教科書体 NK-R" panose="02020400000000000000" pitchFamily="18" charset="-128"/>
                <a:ea typeface="UD デジタル 教科書体 NK-R" panose="02020400000000000000" pitchFamily="18" charset="-128"/>
              </a:rPr>
            </a:br>
            <a:r>
              <a:rPr lang="ja-JP" altLang="en-US" sz="3000" dirty="0">
                <a:latin typeface="UD デジタル 教科書体 NK-R" panose="02020400000000000000" pitchFamily="18" charset="-128"/>
                <a:ea typeface="UD デジタル 教科書体 NK-R" panose="02020400000000000000" pitchFamily="18" charset="-128"/>
              </a:rPr>
              <a:t>二次救命処置が実施出来る。</a:t>
            </a:r>
            <a:endParaRPr lang="en-US" altLang="ja-JP" sz="30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2D8067FC-83CF-824C-7885-77B78707A539}"/>
              </a:ext>
            </a:extLst>
          </p:cNvPr>
          <p:cNvSpPr/>
          <p:nvPr/>
        </p:nvSpPr>
        <p:spPr bwMode="auto">
          <a:xfrm>
            <a:off x="9296400" y="927898"/>
            <a:ext cx="2141933" cy="461665"/>
          </a:xfrm>
          <a:prstGeom prst="rect">
            <a:avLst/>
          </a:prstGeom>
          <a:solidFill>
            <a:schemeClr val="bg1"/>
          </a:solidFill>
          <a:ln w="19050" cap="flat" cmpd="sng" algn="ctr">
            <a:solidFill>
              <a:srgbClr val="9900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0000"/>
                </a:solidFill>
                <a:effectLst/>
                <a:latin typeface="Arial" charset="0"/>
                <a:ea typeface="ＭＳ Ｐゴシック" pitchFamily="50" charset="-128"/>
              </a:rPr>
              <a:t>◆</a:t>
            </a:r>
            <a:r>
              <a:rPr kumimoji="1" lang="ja-JP" altLang="en-US" sz="2400" b="1" i="0" u="none" strike="noStrike" cap="none" normalizeH="0" baseline="0" dirty="0">
                <a:ln>
                  <a:noFill/>
                </a:ln>
                <a:solidFill>
                  <a:schemeClr val="tx1"/>
                </a:solidFill>
                <a:effectLst/>
                <a:latin typeface="Arial" charset="0"/>
                <a:ea typeface="ＭＳ Ｐゴシック" pitchFamily="50" charset="-128"/>
              </a:rPr>
              <a:t>時間　</a:t>
            </a:r>
            <a:r>
              <a:rPr kumimoji="1" lang="en-US" altLang="ja-JP" sz="2400" b="1" i="0" u="none" strike="noStrike" cap="none" normalizeH="0" baseline="0" dirty="0">
                <a:ln>
                  <a:noFill/>
                </a:ln>
                <a:solidFill>
                  <a:schemeClr val="tx1"/>
                </a:solidFill>
                <a:effectLst/>
                <a:latin typeface="Arial" charset="0"/>
                <a:ea typeface="ＭＳ Ｐゴシック" pitchFamily="50" charset="-128"/>
              </a:rPr>
              <a:t>130</a:t>
            </a:r>
            <a:r>
              <a:rPr kumimoji="1" lang="ja-JP" altLang="en-US" sz="2400" b="1" i="0" u="none" strike="noStrike" cap="none" normalizeH="0" baseline="0" dirty="0">
                <a:ln>
                  <a:noFill/>
                </a:ln>
                <a:solidFill>
                  <a:schemeClr val="tx1"/>
                </a:solidFill>
                <a:effectLst/>
                <a:latin typeface="Arial" charset="0"/>
                <a:ea typeface="ＭＳ Ｐゴシック" pitchFamily="50" charset="-128"/>
              </a:rPr>
              <a:t>分</a:t>
            </a:r>
          </a:p>
        </p:txBody>
      </p:sp>
    </p:spTree>
    <p:extLst>
      <p:ext uri="{BB962C8B-B14F-4D97-AF65-F5344CB8AC3E}">
        <p14:creationId xmlns:p14="http://schemas.microsoft.com/office/powerpoint/2010/main" val="782855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762000" y="762000"/>
            <a:ext cx="1348447" cy="523220"/>
          </a:xfrm>
          <a:prstGeom prst="rect">
            <a:avLst/>
          </a:prstGeom>
          <a:noFill/>
        </p:spPr>
        <p:txBody>
          <a:bodyPr wrap="none" rtlCol="0" anchor="ctr">
            <a:spAutoFit/>
          </a:bodyPr>
          <a:lstStyle/>
          <a:p>
            <a:pPr algn="ct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進行</a:t>
            </a:r>
            <a:r>
              <a:rPr lang="en-US" altLang="ja-JP" dirty="0">
                <a:latin typeface="UD デジタル 教科書体 NK-R" panose="02020400000000000000" pitchFamily="18" charset="-128"/>
                <a:ea typeface="UD デジタル 教科書体 NK-R" panose="02020400000000000000" pitchFamily="18" charset="-128"/>
              </a:rPr>
              <a:t>】</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797427" y="1940642"/>
            <a:ext cx="5880136"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②　</a:t>
            </a:r>
            <a:r>
              <a:rPr lang="en-US" altLang="ja-JP" sz="3200" dirty="0">
                <a:latin typeface="UD デジタル 教科書体 NK-R" panose="02020400000000000000" pitchFamily="18" charset="-128"/>
                <a:ea typeface="UD デジタル 教科書体 NK-R" panose="02020400000000000000" pitchFamily="18" charset="-128"/>
              </a:rPr>
              <a:t>6</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症例の映像視聴と質疑応答</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1439578" y="5099830"/>
            <a:ext cx="2536272" cy="1077218"/>
          </a:xfrm>
          <a:prstGeom prst="rect">
            <a:avLst/>
          </a:prstGeom>
          <a:noFill/>
        </p:spPr>
        <p:txBody>
          <a:bodyPr wrap="none" rtlCol="0">
            <a:spAutoFit/>
          </a:bodyPr>
          <a:lstStyle/>
          <a:p>
            <a:r>
              <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・アルゴリズム</a:t>
            </a:r>
            <a:endParaRPr lang="en-US" altLang="ja-JP"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endParaRPr>
          </a:p>
          <a:p>
            <a:r>
              <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・チーム医療</a:t>
            </a:r>
          </a:p>
        </p:txBody>
      </p:sp>
      <p:sp>
        <p:nvSpPr>
          <p:cNvPr id="30" name="テキスト ボックス 29"/>
          <p:cNvSpPr txBox="1"/>
          <p:nvPr/>
        </p:nvSpPr>
        <p:spPr>
          <a:xfrm>
            <a:off x="797427" y="2508601"/>
            <a:ext cx="4472699"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③　</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内科救急対応の実習</a:t>
            </a:r>
          </a:p>
        </p:txBody>
      </p:sp>
      <p:sp>
        <p:nvSpPr>
          <p:cNvPr id="32" name="テキスト ボックス 31"/>
          <p:cNvSpPr txBox="1"/>
          <p:nvPr/>
        </p:nvSpPr>
        <p:spPr>
          <a:xfrm>
            <a:off x="1449048" y="3048637"/>
            <a:ext cx="4576894" cy="1569660"/>
          </a:xfrm>
          <a:prstGeom prst="rect">
            <a:avLst/>
          </a:prstGeom>
          <a:noFill/>
        </p:spPr>
        <p:txBody>
          <a:bodyPr wrap="none" rtlCol="0">
            <a:spAutoFit/>
          </a:bodyPr>
          <a:lstStyle/>
          <a:p>
            <a:r>
              <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・初期／二次 </a:t>
            </a:r>
            <a:r>
              <a:rPr lang="en-US" altLang="ja-JP"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ABCD</a:t>
            </a:r>
            <a:r>
              <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評価</a:t>
            </a:r>
            <a:endParaRPr lang="en-US" altLang="ja-JP"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endParaRPr>
          </a:p>
          <a:p>
            <a:r>
              <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・鑑別診断</a:t>
            </a:r>
            <a:endParaRPr lang="en-US" altLang="ja-JP"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endParaRPr>
          </a:p>
          <a:p>
            <a:r>
              <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・初期治療</a:t>
            </a:r>
          </a:p>
        </p:txBody>
      </p:sp>
      <p:sp>
        <p:nvSpPr>
          <p:cNvPr id="34" name="テキスト ボックス 33"/>
          <p:cNvSpPr txBox="1"/>
          <p:nvPr/>
        </p:nvSpPr>
        <p:spPr>
          <a:xfrm>
            <a:off x="7010400" y="1923826"/>
            <a:ext cx="2915816" cy="584775"/>
          </a:xfrm>
          <a:prstGeom prst="rect">
            <a:avLst/>
          </a:prstGeom>
          <a:solidFill>
            <a:schemeClr val="accent5"/>
          </a:solidFill>
        </p:spPr>
        <p:txBody>
          <a:bodyPr wrap="square" rtlCol="0">
            <a:spAutoFit/>
          </a:bodyPr>
          <a:lstStyle/>
          <a:p>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・映像      </a:t>
            </a:r>
            <a: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t>45</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分</a:t>
            </a:r>
          </a:p>
        </p:txBody>
      </p:sp>
      <p:sp>
        <p:nvSpPr>
          <p:cNvPr id="35" name="テキスト ボックス 34"/>
          <p:cNvSpPr txBox="1"/>
          <p:nvPr/>
        </p:nvSpPr>
        <p:spPr>
          <a:xfrm>
            <a:off x="7029304" y="3596983"/>
            <a:ext cx="4495799" cy="1502847"/>
          </a:xfrm>
          <a:prstGeom prst="rect">
            <a:avLst/>
          </a:prstGeom>
          <a:solidFill>
            <a:schemeClr val="accent5"/>
          </a:solidFill>
        </p:spPr>
        <p:txBody>
          <a:bodyPr wrap="square" rtlCol="0">
            <a:spAutoFit/>
          </a:bodyPr>
          <a:lstStyle/>
          <a:p>
            <a:pPr>
              <a:lnSpc>
                <a:spcPct val="15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・実習 </a:t>
            </a:r>
            <a: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t>	10</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分</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・ディスカッション   </a:t>
            </a:r>
            <a: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t>5</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分</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10965609" y="5099830"/>
            <a:ext cx="857927" cy="584775"/>
          </a:xfrm>
          <a:prstGeom prst="rect">
            <a:avLst/>
          </a:prstGeom>
          <a:noFill/>
        </p:spPr>
        <p:txBody>
          <a:bodyPr wrap="none" rtlCol="0">
            <a:spAutoFit/>
          </a:bodyPr>
          <a:lstStyle/>
          <a:p>
            <a:r>
              <a:rPr lang="en-US" altLang="ja-JP"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X 5</a:t>
            </a:r>
            <a:endParaRPr lang="ja-JP" altLang="en-US" sz="32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endParaRPr>
          </a:p>
        </p:txBody>
      </p:sp>
      <p:sp>
        <p:nvSpPr>
          <p:cNvPr id="42" name="テキスト ボックス 41"/>
          <p:cNvSpPr txBox="1"/>
          <p:nvPr/>
        </p:nvSpPr>
        <p:spPr>
          <a:xfrm>
            <a:off x="797427" y="1321642"/>
            <a:ext cx="2831224"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①　</a:t>
            </a:r>
            <a:r>
              <a:rPr lang="ja-JP" altLang="en-US" sz="3200" dirty="0">
                <a:latin typeface="UD デジタル 教科書体 NK-R" panose="02020400000000000000" pitchFamily="18" charset="-128"/>
                <a:ea typeface="UD デジタル 教科書体 NK-R" panose="02020400000000000000" pitchFamily="18" charset="-128"/>
              </a:rPr>
              <a:t>目的の提示</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43" name="テキスト ボックス 42"/>
          <p:cNvSpPr txBox="1"/>
          <p:nvPr/>
        </p:nvSpPr>
        <p:spPr>
          <a:xfrm>
            <a:off x="797427" y="6107840"/>
            <a:ext cx="1846980"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⑤　</a:t>
            </a:r>
            <a:r>
              <a:rPr lang="ja-JP" altLang="en-US" sz="3200" dirty="0">
                <a:latin typeface="UD デジタル 教科書体 NK-R" panose="02020400000000000000" pitchFamily="18" charset="-128"/>
                <a:ea typeface="UD デジタル 教科書体 NK-R" panose="02020400000000000000" pitchFamily="18" charset="-128"/>
              </a:rPr>
              <a:t>まとめ</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1F61F51E-1199-D3CC-6394-13300D4ABCCC}"/>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心停止への対応②（内科救急から心停止へ）</a:t>
            </a:r>
          </a:p>
        </p:txBody>
      </p:sp>
      <p:sp>
        <p:nvSpPr>
          <p:cNvPr id="8" name="テキスト ボックス 7">
            <a:extLst>
              <a:ext uri="{FF2B5EF4-FFF2-40B4-BE49-F238E27FC236}">
                <a16:creationId xmlns:a16="http://schemas.microsoft.com/office/drawing/2014/main" id="{8B1DD08E-2253-4A06-805F-A953CFCCBED5}"/>
              </a:ext>
            </a:extLst>
          </p:cNvPr>
          <p:cNvSpPr txBox="1"/>
          <p:nvPr/>
        </p:nvSpPr>
        <p:spPr>
          <a:xfrm>
            <a:off x="797427" y="4616987"/>
            <a:ext cx="4062331"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④　</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心停止対応の実習</a:t>
            </a:r>
          </a:p>
        </p:txBody>
      </p:sp>
    </p:spTree>
    <p:extLst>
      <p:ext uri="{BB962C8B-B14F-4D97-AF65-F5344CB8AC3E}">
        <p14:creationId xmlns:p14="http://schemas.microsoft.com/office/powerpoint/2010/main" val="2703249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65228200"/>
              </p:ext>
            </p:extLst>
          </p:nvPr>
        </p:nvGraphicFramePr>
        <p:xfrm>
          <a:off x="1418575" y="2895600"/>
          <a:ext cx="9354849" cy="3657600"/>
        </p:xfrm>
        <a:graphic>
          <a:graphicData uri="http://schemas.openxmlformats.org/drawingml/2006/table">
            <a:tbl>
              <a:tblPr firstRow="1" bandRow="1">
                <a:tableStyleId>{F5AB1C69-6EDB-4FF4-983F-18BD219EF322}</a:tableStyleId>
              </a:tblPr>
              <a:tblGrid>
                <a:gridCol w="201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730849">
                  <a:extLst>
                    <a:ext uri="{9D8B030D-6E8A-4147-A177-3AD203B41FA5}">
                      <a16:colId xmlns:a16="http://schemas.microsoft.com/office/drawing/2014/main" val="20003"/>
                    </a:ext>
                  </a:extLst>
                </a:gridCol>
              </a:tblGrid>
              <a:tr h="370840">
                <a:tc gridSpan="3">
                  <a:txBody>
                    <a:bodyP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症例提示映像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実技用シナリオ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70840">
                <a:tc>
                  <a:txBody>
                    <a:bodyPr/>
                    <a:lstStyle/>
                    <a:p>
                      <a:pPr algn="ctr"/>
                      <a:r>
                        <a:rPr kumimoji="1" lang="ja-JP" altLang="en-US" sz="2400" b="1" dirty="0">
                          <a:solidFill>
                            <a:schemeClr val="bg2">
                              <a:lumMod val="60000"/>
                              <a:lumOff val="40000"/>
                            </a:schemeClr>
                          </a:solidFill>
                          <a:latin typeface="BIZ UDPゴシック" panose="020B0400000000000000" pitchFamily="50" charset="-128"/>
                          <a:ea typeface="BIZ UDPゴシック" panose="020B0400000000000000" pitchFamily="50" charset="-128"/>
                        </a:rPr>
                        <a:t>内科救急総論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bg2">
                              <a:lumMod val="60000"/>
                              <a:lumOff val="40000"/>
                            </a:schemeClr>
                          </a:solidFill>
                          <a:latin typeface="BIZ UDPゴシック" panose="020B0400000000000000" pitchFamily="50" charset="-128"/>
                          <a:ea typeface="BIZ UDPゴシック" panose="020B0400000000000000" pitchFamily="50" charset="-128"/>
                        </a:rPr>
                        <a:t>(12</a:t>
                      </a:r>
                      <a:r>
                        <a:rPr kumimoji="1" lang="ja-JP" altLang="en-US" sz="2400" b="1" dirty="0">
                          <a:solidFill>
                            <a:schemeClr val="bg2">
                              <a:lumMod val="60000"/>
                              <a:lumOff val="40000"/>
                            </a:schemeClr>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bg2">
                              <a:lumMod val="60000"/>
                              <a:lumOff val="40000"/>
                            </a:schemeClr>
                          </a:solidFill>
                          <a:latin typeface="BIZ UDPゴシック" panose="020B0400000000000000" pitchFamily="50" charset="-128"/>
                          <a:ea typeface="BIZ UDPゴシック" panose="020B0400000000000000" pitchFamily="50" charset="-128"/>
                        </a:rPr>
                        <a:t>4</a:t>
                      </a:r>
                      <a:r>
                        <a:rPr kumimoji="1" lang="ja-JP" altLang="en-US" sz="2400" b="1" dirty="0">
                          <a:solidFill>
                            <a:schemeClr val="bg2">
                              <a:lumMod val="60000"/>
                              <a:lumOff val="40000"/>
                            </a:schemeClr>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bg2">
                              <a:lumMod val="60000"/>
                              <a:lumOff val="40000"/>
                            </a:schemeClr>
                          </a:solidFill>
                          <a:latin typeface="BIZ UDPゴシック" panose="020B0400000000000000" pitchFamily="50" charset="-128"/>
                          <a:ea typeface="BIZ UDPゴシック" panose="020B0400000000000000" pitchFamily="50" charset="-128"/>
                        </a:rPr>
                        <a:t>)</a:t>
                      </a:r>
                      <a:endParaRPr kumimoji="1" lang="ja-JP" altLang="en-US" sz="2400" b="1" dirty="0">
                        <a:solidFill>
                          <a:schemeClr val="bg2">
                            <a:lumMod val="60000"/>
                            <a:lumOff val="40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急性冠症候群</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Scenario </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総論</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CASE #1</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tx1"/>
                          </a:solidFill>
                          <a:latin typeface="BIZ UDPゴシック" panose="020B0400000000000000" pitchFamily="50" charset="-128"/>
                          <a:ea typeface="BIZ UDPゴシック" panose="020B0400000000000000" pitchFamily="50" charset="-128"/>
                        </a:rPr>
                        <a:t>(6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17</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敗血症</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Scenario #1</a:t>
                      </a:r>
                      <a:endParaRPr kumimoji="1" lang="ja-JP" altLang="en-US" sz="24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CASE #2</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tx1"/>
                          </a:solidFill>
                          <a:latin typeface="BIZ UDPゴシック" panose="020B0400000000000000" pitchFamily="50" charset="-128"/>
                          <a:ea typeface="BIZ UDPゴシック" panose="020B0400000000000000" pitchFamily="50" charset="-128"/>
                        </a:rPr>
                        <a:t>(7</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気管支喘息</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Scenario #2</a:t>
                      </a:r>
                      <a:endParaRPr kumimoji="1" lang="ja-JP" altLang="en-US" sz="24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CASE #3</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33</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脳卒中</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Scenario #3</a:t>
                      </a:r>
                      <a:endParaRPr kumimoji="1" lang="ja-JP" altLang="en-US" sz="24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CASE #4</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tx1"/>
                          </a:solidFill>
                          <a:latin typeface="BIZ UDPゴシック" panose="020B0400000000000000" pitchFamily="50" charset="-128"/>
                          <a:ea typeface="BIZ UDPゴシック" panose="020B0400000000000000" pitchFamily="50" charset="-128"/>
                        </a:rPr>
                        <a:t>(6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55</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薬物中毒</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Scenario #4</a:t>
                      </a:r>
                      <a:endParaRPr kumimoji="1" lang="ja-JP" altLang="en-US" sz="24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CASE #5</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tx1"/>
                          </a:solidFill>
                          <a:latin typeface="BIZ UDPゴシック" panose="020B0400000000000000" pitchFamily="50" charset="-128"/>
                          <a:ea typeface="BIZ UDPゴシック" panose="020B0400000000000000" pitchFamily="50" charset="-128"/>
                        </a:rPr>
                        <a:t>(8</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16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アナフィラキシー</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chemeClr val="tx1"/>
                          </a:solidFill>
                          <a:latin typeface="BIZ UDPゴシック" panose="020B0400000000000000" pitchFamily="50" charset="-128"/>
                          <a:ea typeface="BIZ UDPゴシック" panose="020B0400000000000000" pitchFamily="50" charset="-128"/>
                        </a:rPr>
                        <a:t>Scenario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kumimoji="1" lang="en-US" altLang="ja-JP" sz="2400" b="1" dirty="0">
                          <a:solidFill>
                            <a:schemeClr val="tx1"/>
                          </a:solidFill>
                          <a:latin typeface="BIZ UDPゴシック" panose="020B0400000000000000" pitchFamily="50" charset="-128"/>
                          <a:ea typeface="BIZ UDPゴシック" panose="020B0400000000000000" pitchFamily="50" charset="-128"/>
                        </a:rPr>
                        <a:t>CASE #6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2400" b="1" dirty="0">
                          <a:solidFill>
                            <a:schemeClr val="tx1"/>
                          </a:solidFill>
                          <a:latin typeface="BIZ UDPゴシック" panose="020B0400000000000000" pitchFamily="50" charset="-128"/>
                          <a:ea typeface="BIZ UDPゴシック" panose="020B0400000000000000" pitchFamily="50" charset="-128"/>
                        </a:rPr>
                        <a:t>(6</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分</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31</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秒</a:t>
                      </a:r>
                      <a:r>
                        <a:rPr kumimoji="1" lang="en-US" altLang="ja-JP" sz="2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緊張性気胸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7"/>
                  </a:ext>
                </a:extLst>
              </a:tr>
            </a:tbl>
          </a:graphicData>
        </a:graphic>
      </p:graphicFrame>
      <p:sp>
        <p:nvSpPr>
          <p:cNvPr id="6" name="正方形/長方形 5">
            <a:extLst>
              <a:ext uri="{FF2B5EF4-FFF2-40B4-BE49-F238E27FC236}">
                <a16:creationId xmlns:a16="http://schemas.microsoft.com/office/drawing/2014/main" id="{0AFEE864-73EC-24A7-72A0-DC128CD4F543}"/>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心停止への対応②（内科救急から心停止へ）</a:t>
            </a:r>
          </a:p>
        </p:txBody>
      </p:sp>
      <p:sp>
        <p:nvSpPr>
          <p:cNvPr id="10" name="四角形: 角を丸くする 9">
            <a:extLst>
              <a:ext uri="{FF2B5EF4-FFF2-40B4-BE49-F238E27FC236}">
                <a16:creationId xmlns:a16="http://schemas.microsoft.com/office/drawing/2014/main" id="{18D3E6AF-AAC4-2D1D-C41D-04A6F410C462}"/>
              </a:ext>
            </a:extLst>
          </p:cNvPr>
          <p:cNvSpPr/>
          <p:nvPr/>
        </p:nvSpPr>
        <p:spPr bwMode="auto">
          <a:xfrm>
            <a:off x="583557" y="762001"/>
            <a:ext cx="11069782" cy="180900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630238" indent="-630238">
              <a:defRPr/>
            </a:pPr>
            <a:r>
              <a:rPr lang="ja-JP" altLang="en-US" sz="2700" dirty="0">
                <a:latin typeface="UD デジタル 教科書体 NK-R" panose="02020400000000000000" pitchFamily="18" charset="-128"/>
                <a:ea typeface="UD デジタル 教科書体 NK-R" panose="02020400000000000000" pitchFamily="18" charset="-128"/>
              </a:rPr>
              <a:t>内科救急総論を視聴した後、シナリオ総論から実習を開始する。</a:t>
            </a:r>
          </a:p>
          <a:p>
            <a:pPr marL="630238" indent="-630238">
              <a:defRPr/>
            </a:pPr>
            <a:r>
              <a:rPr lang="ja-JP" altLang="en-US" sz="2700" dirty="0">
                <a:latin typeface="UD デジタル 教科書体 NK-R" panose="02020400000000000000" pitchFamily="18" charset="-128"/>
                <a:ea typeface="UD デジタル 教科書体 NK-R" panose="02020400000000000000" pitchFamily="18" charset="-128"/>
              </a:rPr>
              <a:t>次いで</a:t>
            </a:r>
            <a:r>
              <a:rPr lang="en-US" altLang="ja-JP" sz="2700" dirty="0">
                <a:latin typeface="UD デジタル 教科書体 NK-R" panose="02020400000000000000" pitchFamily="18" charset="-128"/>
                <a:ea typeface="UD デジタル 教科書体 NK-R" panose="02020400000000000000" pitchFamily="18" charset="-128"/>
              </a:rPr>
              <a:t>CASE #1</a:t>
            </a:r>
            <a:r>
              <a:rPr lang="ja-JP" altLang="en-US" sz="2700" dirty="0">
                <a:latin typeface="UD デジタル 教科書体 NK-R" panose="02020400000000000000" pitchFamily="18" charset="-128"/>
                <a:ea typeface="UD デジタル 教科書体 NK-R" panose="02020400000000000000" pitchFamily="18" charset="-128"/>
              </a:rPr>
              <a:t>を供覧し、</a:t>
            </a:r>
            <a:r>
              <a:rPr lang="en-US" altLang="ja-JP" sz="2700" dirty="0">
                <a:latin typeface="UD デジタル 教科書体 NK-R" panose="02020400000000000000" pitchFamily="18" charset="-128"/>
                <a:ea typeface="UD デジタル 教科書体 NK-R" panose="02020400000000000000" pitchFamily="18" charset="-128"/>
              </a:rPr>
              <a:t>Scenario #1</a:t>
            </a:r>
            <a:r>
              <a:rPr lang="ja-JP" altLang="en-US" sz="2700" dirty="0">
                <a:latin typeface="UD デジタル 教科書体 NK-R" panose="02020400000000000000" pitchFamily="18" charset="-128"/>
                <a:ea typeface="UD デジタル 教科書体 NK-R" panose="02020400000000000000" pitchFamily="18" charset="-128"/>
              </a:rPr>
              <a:t>で実習を行う。</a:t>
            </a:r>
          </a:p>
          <a:p>
            <a:pPr marL="630238" indent="-630238">
              <a:defRPr/>
            </a:pPr>
            <a:r>
              <a:rPr lang="ja-JP" altLang="en-US" sz="2700" dirty="0">
                <a:latin typeface="UD デジタル 教科書体 NK-R" panose="02020400000000000000" pitchFamily="18" charset="-128"/>
                <a:ea typeface="UD デジタル 教科書体 NK-R" panose="02020400000000000000" pitchFamily="18" charset="-128"/>
              </a:rPr>
              <a:t>以下、</a:t>
            </a:r>
            <a:r>
              <a:rPr lang="en-US" altLang="ja-JP" sz="2700" dirty="0">
                <a:latin typeface="UD デジタル 教科書体 NK-R" panose="02020400000000000000" pitchFamily="18" charset="-128"/>
                <a:ea typeface="UD デジタル 教科書体 NK-R" panose="02020400000000000000" pitchFamily="18" charset="-128"/>
              </a:rPr>
              <a:t>CASE #2</a:t>
            </a:r>
            <a:r>
              <a:rPr lang="ja-JP" altLang="en-US" sz="2700" dirty="0">
                <a:latin typeface="UD デジタル 教科書体 NK-R" panose="02020400000000000000" pitchFamily="18" charset="-128"/>
                <a:ea typeface="UD デジタル 教科書体 NK-R" panose="02020400000000000000" pitchFamily="18" charset="-128"/>
              </a:rPr>
              <a:t>供覧⇒</a:t>
            </a:r>
            <a:r>
              <a:rPr lang="en-US" altLang="ja-JP" sz="2700" dirty="0">
                <a:latin typeface="UD デジタル 教科書体 NK-R" panose="02020400000000000000" pitchFamily="18" charset="-128"/>
                <a:ea typeface="UD デジタル 教科書体 NK-R" panose="02020400000000000000" pitchFamily="18" charset="-128"/>
              </a:rPr>
              <a:t>Scenario #2</a:t>
            </a:r>
            <a:r>
              <a:rPr lang="ja-JP" altLang="en-US" sz="2700" dirty="0">
                <a:latin typeface="UD デジタル 教科書体 NK-R" panose="02020400000000000000" pitchFamily="18" charset="-128"/>
                <a:ea typeface="UD デジタル 教科書体 NK-R" panose="02020400000000000000" pitchFamily="18" charset="-128"/>
              </a:rPr>
              <a:t>、</a:t>
            </a:r>
            <a:r>
              <a:rPr lang="en-US" altLang="ja-JP" sz="2700" dirty="0">
                <a:latin typeface="UD デジタル 教科書体 NK-R" panose="02020400000000000000" pitchFamily="18" charset="-128"/>
                <a:ea typeface="UD デジタル 教科書体 NK-R" panose="02020400000000000000" pitchFamily="18" charset="-128"/>
              </a:rPr>
              <a:t>CASE #3</a:t>
            </a:r>
            <a:r>
              <a:rPr lang="ja-JP" altLang="en-US" sz="2700" dirty="0">
                <a:latin typeface="UD デジタル 教科書体 NK-R" panose="02020400000000000000" pitchFamily="18" charset="-128"/>
                <a:ea typeface="UD デジタル 教科書体 NK-R" panose="02020400000000000000" pitchFamily="18" charset="-128"/>
              </a:rPr>
              <a:t>供覧⇒</a:t>
            </a:r>
            <a:r>
              <a:rPr lang="en-US" altLang="ja-JP" sz="2700" dirty="0">
                <a:latin typeface="UD デジタル 教科書体 NK-R" panose="02020400000000000000" pitchFamily="18" charset="-128"/>
                <a:ea typeface="UD デジタル 教科書体 NK-R" panose="02020400000000000000" pitchFamily="18" charset="-128"/>
              </a:rPr>
              <a:t>Scenario #3</a:t>
            </a:r>
          </a:p>
          <a:p>
            <a:pPr marL="630238" indent="-630238">
              <a:defRPr/>
            </a:pPr>
            <a:r>
              <a:rPr lang="ja-JP" altLang="en-US" sz="2700" dirty="0">
                <a:latin typeface="UD デジタル 教科書体 NK-R" panose="02020400000000000000" pitchFamily="18" charset="-128"/>
                <a:ea typeface="UD デジタル 教科書体 NK-R" panose="02020400000000000000" pitchFamily="18" charset="-128"/>
              </a:rPr>
              <a:t>実習</a:t>
            </a:r>
            <a:r>
              <a:rPr lang="en-US" altLang="ja-JP" sz="2700" dirty="0">
                <a:latin typeface="UD デジタル 教科書体 NK-R" panose="02020400000000000000" pitchFamily="18" charset="-128"/>
                <a:ea typeface="UD デジタル 教科書体 NK-R" panose="02020400000000000000" pitchFamily="18" charset="-128"/>
              </a:rPr>
              <a:t>…</a:t>
            </a:r>
            <a:r>
              <a:rPr lang="ja-JP" altLang="en-US" sz="2700" dirty="0">
                <a:latin typeface="UD デジタル 教科書体 NK-R" panose="02020400000000000000" pitchFamily="18" charset="-128"/>
                <a:ea typeface="UD デジタル 教科書体 NK-R" panose="02020400000000000000" pitchFamily="18" charset="-128"/>
              </a:rPr>
              <a:t>と続く </a:t>
            </a:r>
            <a:r>
              <a:rPr lang="en-US" altLang="ja-JP" sz="2700" dirty="0">
                <a:latin typeface="UD デジタル 教科書体 NK-R" panose="02020400000000000000" pitchFamily="18" charset="-128"/>
                <a:ea typeface="UD デジタル 教科書体 NK-R" panose="02020400000000000000" pitchFamily="18" charset="-128"/>
              </a:rPr>
              <a:t>(CASE </a:t>
            </a:r>
            <a:r>
              <a:rPr lang="en-US" altLang="ja-JP" sz="2700">
                <a:latin typeface="UD デジタル 教科書体 NK-R" panose="02020400000000000000" pitchFamily="18" charset="-128"/>
                <a:ea typeface="UD デジタル 教科書体 NK-R" panose="02020400000000000000" pitchFamily="18" charset="-128"/>
              </a:rPr>
              <a:t>#6</a:t>
            </a:r>
            <a:r>
              <a:rPr lang="ja-JP" altLang="en-US" sz="2700">
                <a:latin typeface="UD デジタル 教科書体 NK-R" panose="02020400000000000000" pitchFamily="18" charset="-128"/>
                <a:ea typeface="UD デジタル 教科書体 NK-R" panose="02020400000000000000" pitchFamily="18" charset="-128"/>
              </a:rPr>
              <a:t>は</a:t>
            </a:r>
            <a:r>
              <a:rPr lang="ja-JP" altLang="en-US" sz="2700" dirty="0">
                <a:latin typeface="UD デジタル 教科書体 NK-R" panose="02020400000000000000" pitchFamily="18" charset="-128"/>
                <a:ea typeface="UD デジタル 教科書体 NK-R" panose="02020400000000000000" pitchFamily="18" charset="-128"/>
              </a:rPr>
              <a:t>供覧のみ）。</a:t>
            </a:r>
            <a:endParaRPr kumimoji="1" lang="ja-JP" altLang="en-US" sz="2700" b="1" i="0" u="none" strike="noStrike" cap="none" normalizeH="0" baseline="0" dirty="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174133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 が含まれている画像&#10;&#10;自動的に生成された説明">
            <a:extLst>
              <a:ext uri="{FF2B5EF4-FFF2-40B4-BE49-F238E27FC236}">
                <a16:creationId xmlns:a16="http://schemas.microsoft.com/office/drawing/2014/main" id="{8C3A2177-C36A-DFA7-920D-9526C283E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784" y="1066800"/>
            <a:ext cx="7392432" cy="5591955"/>
          </a:xfrm>
          <a:prstGeom prst="rect">
            <a:avLst/>
          </a:prstGeom>
          <a:ln>
            <a:solidFill>
              <a:schemeClr val="bg2"/>
            </a:solidFill>
          </a:ln>
        </p:spPr>
      </p:pic>
      <p:sp>
        <p:nvSpPr>
          <p:cNvPr id="10" name="正方形/長方形 9">
            <a:extLst>
              <a:ext uri="{FF2B5EF4-FFF2-40B4-BE49-F238E27FC236}">
                <a16:creationId xmlns:a16="http://schemas.microsoft.com/office/drawing/2014/main" id="{290C86D7-9AC8-1607-C987-5C24AE8A5F15}"/>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映像教材</a:t>
            </a:r>
          </a:p>
        </p:txBody>
      </p:sp>
      <p:grpSp>
        <p:nvGrpSpPr>
          <p:cNvPr id="3" name="グループ化 2"/>
          <p:cNvGrpSpPr/>
          <p:nvPr/>
        </p:nvGrpSpPr>
        <p:grpSpPr>
          <a:xfrm>
            <a:off x="7696200" y="1981200"/>
            <a:ext cx="1828800" cy="1143000"/>
            <a:chOff x="7388696" y="768896"/>
            <a:chExt cx="1828800" cy="914400"/>
          </a:xfrm>
        </p:grpSpPr>
        <p:sp>
          <p:nvSpPr>
            <p:cNvPr id="4" name="円/楕円 3"/>
            <p:cNvSpPr/>
            <p:nvPr/>
          </p:nvSpPr>
          <p:spPr bwMode="auto">
            <a:xfrm>
              <a:off x="7388696" y="1252349"/>
              <a:ext cx="1607096" cy="43094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ja-JP" altLang="en-US" dirty="0">
                <a:latin typeface="Arial" charset="0"/>
              </a:endParaRPr>
            </a:p>
          </p:txBody>
        </p:sp>
        <p:cxnSp>
          <p:nvCxnSpPr>
            <p:cNvPr id="5" name="直線矢印コネクタ 4"/>
            <p:cNvCxnSpPr>
              <a:cxnSpLocks/>
            </p:cNvCxnSpPr>
            <p:nvPr/>
          </p:nvCxnSpPr>
          <p:spPr bwMode="auto">
            <a:xfrm flipH="1">
              <a:off x="8531696" y="768896"/>
              <a:ext cx="685800" cy="609600"/>
            </a:xfrm>
            <a:prstGeom prst="straightConnector1">
              <a:avLst/>
            </a:prstGeom>
            <a:noFill/>
            <a:ln w="571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3334774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JMECC | Scenario総論 | 初期映像 - Windows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230"/>
          <a:stretch/>
        </p:blipFill>
        <p:spPr>
          <a:xfrm>
            <a:off x="1524000" y="920262"/>
            <a:ext cx="9144000" cy="5937738"/>
          </a:xfrm>
          <a:prstGeom prst="rect">
            <a:avLst/>
          </a:prstGeom>
        </p:spPr>
      </p:pic>
      <p:sp>
        <p:nvSpPr>
          <p:cNvPr id="2" name="正方形/長方形 1">
            <a:extLst>
              <a:ext uri="{FF2B5EF4-FFF2-40B4-BE49-F238E27FC236}">
                <a16:creationId xmlns:a16="http://schemas.microsoft.com/office/drawing/2014/main" id="{BF1B27B1-67B8-D64E-A577-100502A682DB}"/>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映像教材</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自動的に生成された説明">
            <a:extLst>
              <a:ext uri="{FF2B5EF4-FFF2-40B4-BE49-F238E27FC236}">
                <a16:creationId xmlns:a16="http://schemas.microsoft.com/office/drawing/2014/main" id="{86E09B69-09CF-49EB-80DD-C0CBC10FF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00110"/>
            <a:ext cx="9144000" cy="6457890"/>
          </a:xfrm>
          <a:prstGeom prst="rect">
            <a:avLst/>
          </a:prstGeom>
        </p:spPr>
      </p:pic>
      <p:sp>
        <p:nvSpPr>
          <p:cNvPr id="6" name="角丸四角形 5"/>
          <p:cNvSpPr/>
          <p:nvPr/>
        </p:nvSpPr>
        <p:spPr bwMode="auto">
          <a:xfrm>
            <a:off x="2932906" y="2000310"/>
            <a:ext cx="6173788" cy="45720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sz="2400" dirty="0">
                <a:solidFill>
                  <a:srgbClr val="9900CC"/>
                </a:solidFill>
                <a:latin typeface="BIZ UDPゴシック" panose="020B0400000000000000" pitchFamily="50" charset="-128"/>
                <a:ea typeface="BIZ UDPゴシック" panose="020B0400000000000000" pitchFamily="50" charset="-128"/>
              </a:rPr>
              <a:t>指導ポイント：簡潔な病歴聴取＋初期治療</a:t>
            </a:r>
          </a:p>
        </p:txBody>
      </p:sp>
      <p:sp>
        <p:nvSpPr>
          <p:cNvPr id="2" name="正方形/長方形 1">
            <a:extLst>
              <a:ext uri="{FF2B5EF4-FFF2-40B4-BE49-F238E27FC236}">
                <a16:creationId xmlns:a16="http://schemas.microsoft.com/office/drawing/2014/main" id="{F87F94D5-D6A5-7460-C426-99D95CA6D97C}"/>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指導要綱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8600" y="3207875"/>
            <a:ext cx="6630341"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指導要綱・テキストから逸脱しない。</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228600" y="2438400"/>
            <a:ext cx="12127038"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受講者の知識・経験を尊重しつつ指導ポイントの習得を促進させる。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p:cNvSpPr txBox="1"/>
          <p:nvPr/>
        </p:nvSpPr>
        <p:spPr>
          <a:xfrm>
            <a:off x="0" y="821561"/>
            <a:ext cx="2335896" cy="584775"/>
          </a:xfrm>
          <a:prstGeom prst="rect">
            <a:avLst/>
          </a:prstGeom>
          <a:noFill/>
        </p:spPr>
        <p:txBody>
          <a:bodyPr wrap="none" rtlCol="0">
            <a:spAutoFit/>
          </a:bodyPr>
          <a:lstStyle/>
          <a:p>
            <a:pPr algn="ct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注意事項</a:t>
            </a:r>
            <a:r>
              <a:rPr lang="en-US" altLang="ja-JP" sz="3200" dirty="0">
                <a:latin typeface="UD デジタル 教科書体 NK-R" panose="02020400000000000000" pitchFamily="18" charset="-128"/>
                <a:ea typeface="UD デジタル 教科書体 NK-R" panose="02020400000000000000" pitchFamily="18" charset="-128"/>
              </a:rPr>
              <a:t>】</a:t>
            </a:r>
            <a:endParaRPr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228600" y="1619863"/>
            <a:ext cx="5178021"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指導ポイントを明確にする。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8" name="Rectangle 3"/>
          <p:cNvSpPr txBox="1">
            <a:spLocks noChangeArrowheads="1"/>
          </p:cNvSpPr>
          <p:nvPr/>
        </p:nvSpPr>
        <p:spPr bwMode="auto">
          <a:xfrm>
            <a:off x="228600" y="5671045"/>
            <a:ext cx="7236421" cy="501155"/>
          </a:xfrm>
          <a:prstGeom prst="rect">
            <a:avLst/>
          </a:prstGeom>
          <a:noFill/>
          <a:ln w="9525">
            <a:noFill/>
            <a:miter lim="800000"/>
            <a:headEnd/>
            <a:tailEnd/>
          </a:ln>
        </p:spPr>
        <p:txBody>
          <a:bodyPr anchor="ctr"/>
          <a:lstStyle/>
          <a:p>
            <a:pPr>
              <a:lnSpc>
                <a:spcPct val="13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時間を厳守する。</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9" name="Rectangle 3"/>
          <p:cNvSpPr txBox="1">
            <a:spLocks noChangeArrowheads="1"/>
          </p:cNvSpPr>
          <p:nvPr/>
        </p:nvSpPr>
        <p:spPr bwMode="auto">
          <a:xfrm>
            <a:off x="228600" y="3994151"/>
            <a:ext cx="8496053" cy="576064"/>
          </a:xfrm>
          <a:prstGeom prst="rect">
            <a:avLst/>
          </a:prstGeom>
          <a:noFill/>
          <a:ln w="9525">
            <a:noFill/>
            <a:miter lim="800000"/>
            <a:headEnd/>
            <a:tailEnd/>
          </a:ln>
        </p:spPr>
        <p:txBody>
          <a:bodyPr anchor="ctr"/>
          <a:lstStyle/>
          <a:p>
            <a:pPr>
              <a:lnSpc>
                <a:spcPct val="13000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解説や自らの経験談に終始しない。</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Rectangle 3"/>
          <p:cNvSpPr txBox="1">
            <a:spLocks noChangeArrowheads="1"/>
          </p:cNvSpPr>
          <p:nvPr/>
        </p:nvSpPr>
        <p:spPr bwMode="auto">
          <a:xfrm>
            <a:off x="228600" y="4832846"/>
            <a:ext cx="12115239" cy="501154"/>
          </a:xfrm>
          <a:prstGeom prst="rect">
            <a:avLst/>
          </a:prstGeom>
          <a:noFill/>
          <a:ln w="9525">
            <a:noFill/>
            <a:miter lim="800000"/>
            <a:headEnd/>
            <a:tailEnd/>
          </a:ln>
        </p:spPr>
        <p:txBody>
          <a:bodyPr/>
          <a:lstStyle/>
          <a:p>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病態や治療方法に関して検討・議論することを目的としない。</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7EF21485-A360-7E73-CFA3-A76A54E893EF}"/>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心停止への対応②（内科救急から心停止へ）</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685800" y="1369095"/>
            <a:ext cx="7609776" cy="584775"/>
          </a:xfrm>
          <a:prstGeom prst="rect">
            <a:avLst/>
          </a:prstGeom>
          <a:noFill/>
        </p:spPr>
        <p:txBody>
          <a:bodyPr wrap="none" rtlCol="0">
            <a:spAutoFit/>
          </a:bodyPr>
          <a:lstStyle/>
          <a:p>
            <a:pPr marL="630238" indent="-630238">
              <a:defRPr/>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実技評価を通じて、実習内容を復習する</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1066800" y="2180479"/>
            <a:ext cx="10439400" cy="461665"/>
          </a:xfrm>
          <a:prstGeom prst="rect">
            <a:avLst/>
          </a:prstGeom>
          <a:noFill/>
        </p:spPr>
        <p:txBody>
          <a:bodyPr wrap="square" rtlCol="0">
            <a:spAutoFit/>
          </a:bodyPr>
          <a:lstStyle/>
          <a:p>
            <a:pPr marL="630238" indent="-630238">
              <a:defRPr/>
            </a:pP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代表的な内科救急の病態に対する適切なアプローチを理解し実施できる。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1066800" y="2891135"/>
            <a:ext cx="10515600" cy="461665"/>
          </a:xfrm>
          <a:prstGeom prst="rect">
            <a:avLst/>
          </a:prstGeom>
          <a:noFill/>
        </p:spPr>
        <p:txBody>
          <a:bodyPr wrap="square" rtlCol="0">
            <a:spAutoFit/>
          </a:bodyPr>
          <a:lstStyle/>
          <a:p>
            <a:pPr marL="630238" indent="-630238">
              <a:defRPr/>
            </a:pP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予期せぬ心停止に対して迅速かつ適切な一次／二次救命処置を実施できる。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6" name="正方形/長方形 15"/>
          <p:cNvSpPr/>
          <p:nvPr/>
        </p:nvSpPr>
        <p:spPr>
          <a:xfrm>
            <a:off x="1167948" y="5163036"/>
            <a:ext cx="8172400" cy="523220"/>
          </a:xfrm>
          <a:prstGeom prst="rect">
            <a:avLst/>
          </a:prstGeom>
        </p:spPr>
        <p:txBody>
          <a:bodyPr wrap="square">
            <a:spAutoFit/>
          </a:bodyPr>
          <a:lstStyle/>
          <a:p>
            <a:pPr lvl="0" fontAlgn="base">
              <a:spcBef>
                <a:spcPct val="0"/>
              </a:spcBef>
              <a:spcAft>
                <a:spcPct val="0"/>
              </a:spcAft>
              <a:defRPr/>
            </a:pPr>
            <a:r>
              <a:rPr lang="ja-JP" altLang="en-US" dirty="0">
                <a:latin typeface="UD デジタル 教科書体 NK-R" panose="02020400000000000000" pitchFamily="18" charset="-128"/>
                <a:ea typeface="UD デジタル 教科書体 NK-R" panose="02020400000000000000" pitchFamily="18" charset="-128"/>
              </a:rPr>
              <a:t>・実習時に記入し、終了後にフィードバックを行う。</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33400" y="3728971"/>
            <a:ext cx="3605474" cy="584775"/>
          </a:xfrm>
          <a:prstGeom prst="rect">
            <a:avLst/>
          </a:prstGeom>
          <a:noFill/>
        </p:spPr>
        <p:txBody>
          <a:bodyPr wrap="none" rtlCol="0">
            <a:spAutoFit/>
          </a:bodyPr>
          <a:lstStyle/>
          <a:p>
            <a:r>
              <a:rPr lang="ja-JP" altLang="en-US" sz="3200" u="sng" dirty="0">
                <a:latin typeface="UD デジタル 教科書体 NK-R" panose="02020400000000000000" pitchFamily="18" charset="-128"/>
                <a:ea typeface="UD デジタル 教科書体 NK-R" panose="02020400000000000000" pitchFamily="18" charset="-128"/>
              </a:rPr>
              <a:t>スキルチェックシート</a:t>
            </a:r>
          </a:p>
        </p:txBody>
      </p:sp>
      <p:sp>
        <p:nvSpPr>
          <p:cNvPr id="18" name="テキスト ボックス 17"/>
          <p:cNvSpPr txBox="1"/>
          <p:nvPr/>
        </p:nvSpPr>
        <p:spPr>
          <a:xfrm>
            <a:off x="1167948" y="4495800"/>
            <a:ext cx="3860352" cy="523220"/>
          </a:xfrm>
          <a:prstGeom prst="rect">
            <a:avLst/>
          </a:prstGeom>
          <a:noFill/>
        </p:spPr>
        <p:txBody>
          <a:bodyPr wrap="non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a:t>
            </a:r>
            <a:r>
              <a:rPr lang="en-US" altLang="ja-JP" dirty="0">
                <a:latin typeface="UD デジタル 教科書体 NK-R" panose="02020400000000000000" pitchFamily="18" charset="-128"/>
                <a:ea typeface="UD デジタル 教科書体 NK-R" panose="02020400000000000000" pitchFamily="18" charset="-128"/>
              </a:rPr>
              <a:t>JMECC</a:t>
            </a:r>
            <a:r>
              <a:rPr lang="ja-JP" altLang="en-US" dirty="0">
                <a:latin typeface="UD デジタル 教科書体 NK-R" panose="02020400000000000000" pitchFamily="18" charset="-128"/>
                <a:ea typeface="UD デジタル 教科書体 NK-R" panose="02020400000000000000" pitchFamily="18" charset="-128"/>
              </a:rPr>
              <a:t>の指導ポイント</a:t>
            </a:r>
          </a:p>
        </p:txBody>
      </p:sp>
      <p:sp>
        <p:nvSpPr>
          <p:cNvPr id="19" name="テキスト ボックス 18"/>
          <p:cNvSpPr txBox="1"/>
          <p:nvPr/>
        </p:nvSpPr>
        <p:spPr>
          <a:xfrm>
            <a:off x="5028300" y="4495800"/>
            <a:ext cx="1584176" cy="523220"/>
          </a:xfrm>
          <a:prstGeom prst="rect">
            <a:avLst/>
          </a:prstGeom>
          <a:solidFill>
            <a:srgbClr val="FFFF00"/>
          </a:solidFill>
          <a:ln>
            <a:solidFill>
              <a:schemeClr val="bg2"/>
            </a:solidFill>
          </a:ln>
        </p:spPr>
        <p:txBody>
          <a:bodyPr wrap="square" rtlCol="0">
            <a:spAutoFit/>
          </a:bodyPr>
          <a:lstStyle/>
          <a:p>
            <a:pPr algn="ct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最重要</a:t>
            </a:r>
          </a:p>
        </p:txBody>
      </p:sp>
      <p:sp>
        <p:nvSpPr>
          <p:cNvPr id="20" name="テキスト ボックス 19"/>
          <p:cNvSpPr txBox="1"/>
          <p:nvPr/>
        </p:nvSpPr>
        <p:spPr>
          <a:xfrm>
            <a:off x="1167948" y="5811108"/>
            <a:ext cx="8676456" cy="523220"/>
          </a:xfrm>
          <a:prstGeom prst="rect">
            <a:avLst/>
          </a:prstGeom>
          <a:noFill/>
        </p:spPr>
        <p:txBody>
          <a:bodyPr wrap="square" rtlCol="0">
            <a:spAutoFit/>
          </a:bodyPr>
          <a:lstStyle/>
          <a:p>
            <a:pPr lvl="0" fontAlgn="base">
              <a:spcBef>
                <a:spcPct val="0"/>
              </a:spcBef>
              <a:spcAft>
                <a:spcPct val="0"/>
              </a:spcAft>
              <a:defRPr/>
            </a:pPr>
            <a:r>
              <a:rPr lang="ja-JP" altLang="en-US" dirty="0">
                <a:latin typeface="UD デジタル 教科書体 NK-R" panose="02020400000000000000" pitchFamily="18" charset="-128"/>
                <a:ea typeface="UD デジタル 教科書体 NK-R" panose="02020400000000000000" pitchFamily="18" charset="-128"/>
              </a:rPr>
              <a:t>・必要であれば“ポイントを絞った実習”を復習として行う。</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07B463DE-AD34-5270-D7C7-DB8B08C4ECC7}"/>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評価と復習</a:t>
            </a: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実技評価</a:t>
            </a:r>
          </a:p>
        </p:txBody>
      </p:sp>
      <p:sp>
        <p:nvSpPr>
          <p:cNvPr id="5" name="テキスト ボックス 4">
            <a:extLst>
              <a:ext uri="{FF2B5EF4-FFF2-40B4-BE49-F238E27FC236}">
                <a16:creationId xmlns:a16="http://schemas.microsoft.com/office/drawing/2014/main" id="{6DFD66A7-0FA5-5638-FD26-8DDAE9D8288F}"/>
              </a:ext>
            </a:extLst>
          </p:cNvPr>
          <p:cNvSpPr txBox="1"/>
          <p:nvPr/>
        </p:nvSpPr>
        <p:spPr>
          <a:xfrm>
            <a:off x="410369" y="821561"/>
            <a:ext cx="1515158" cy="584775"/>
          </a:xfrm>
          <a:prstGeom prst="rect">
            <a:avLst/>
          </a:prstGeom>
          <a:noFill/>
        </p:spPr>
        <p:txBody>
          <a:bodyPr wrap="none" rtlCol="0">
            <a:spAutoFit/>
          </a:bodyPr>
          <a:lstStyle/>
          <a:p>
            <a:pPr algn="ct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目的</a:t>
            </a:r>
            <a:r>
              <a:rPr lang="en-US" altLang="ja-JP" sz="3200" dirty="0">
                <a:latin typeface="UD デジタル 教科書体 NK-R" panose="02020400000000000000" pitchFamily="18" charset="-128"/>
                <a:ea typeface="UD デジタル 教科書体 NK-R" panose="02020400000000000000" pitchFamily="18" charset="-128"/>
              </a:rPr>
              <a:t>】</a:t>
            </a:r>
            <a:endParaRPr lang="ja-JP" altLang="en-US"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92827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38200" y="914400"/>
            <a:ext cx="11582400" cy="3970318"/>
          </a:xfrm>
          <a:prstGeom prst="rect">
            <a:avLst/>
          </a:prstGeom>
          <a:noFill/>
        </p:spPr>
        <p:txBody>
          <a:bodyPr wrap="square">
            <a:spAutoFit/>
          </a:bodyPr>
          <a:lstStyle/>
          <a:p>
            <a:pPr marL="742950" indent="-742950">
              <a:buClr>
                <a:schemeClr val="tx1"/>
              </a:buClr>
              <a:buFont typeface="+mj-ea"/>
              <a:buAutoNum type="circleNumDbPlain"/>
              <a:defRPr/>
            </a:pP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患者の第一印象</a:t>
            </a:r>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視診</a:t>
            </a:r>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触診</a:t>
            </a:r>
            <a:r>
              <a:rPr lang="ja-JP" altLang="en-US" sz="3600" dirty="0">
                <a:latin typeface="UD デジタル 教科書体 NK-R" panose="02020400000000000000" pitchFamily="18" charset="-128"/>
                <a:ea typeface="UD デジタル 教科書体 NK-R" panose="02020400000000000000" pitchFamily="18" charset="-128"/>
              </a:rPr>
              <a:t>、および</a:t>
            </a: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脈診</a:t>
            </a:r>
            <a:r>
              <a:rPr lang="ja-JP" altLang="en-US" sz="3600" dirty="0">
                <a:latin typeface="UD デジタル 教科書体 NK-R" panose="02020400000000000000" pitchFamily="18" charset="-128"/>
                <a:ea typeface="UD デジタル 教科書体 NK-R" panose="02020400000000000000" pitchFamily="18" charset="-128"/>
              </a:rPr>
              <a:t>による</a:t>
            </a:r>
            <a:br>
              <a:rPr lang="en-US" altLang="ja-JP" sz="3600" dirty="0">
                <a:latin typeface="UD デジタル 教科書体 NK-R" panose="02020400000000000000" pitchFamily="18" charset="-128"/>
                <a:ea typeface="UD デジタル 教科書体 NK-R" panose="02020400000000000000" pitchFamily="18" charset="-128"/>
              </a:rPr>
            </a:br>
            <a:r>
              <a:rPr lang="ja-JP" altLang="en-US" sz="3600" dirty="0">
                <a:latin typeface="UD デジタル 教科書体 NK-R" panose="02020400000000000000" pitchFamily="18" charset="-128"/>
                <a:ea typeface="UD デジタル 教科書体 NK-R" panose="02020400000000000000" pitchFamily="18" charset="-128"/>
              </a:rPr>
              <a:t>患者の</a:t>
            </a: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重症度や緊急度の判断</a:t>
            </a:r>
            <a:endParaRPr lang="en-US" altLang="ja-JP" sz="3600" dirty="0">
              <a:latin typeface="UD デジタル 教科書体 NK-R" panose="02020400000000000000" pitchFamily="18" charset="-128"/>
              <a:ea typeface="UD デジタル 教科書体 NK-R" panose="02020400000000000000" pitchFamily="18" charset="-128"/>
            </a:endParaRPr>
          </a:p>
          <a:p>
            <a:pPr marL="742950" indent="-742950">
              <a:buClr>
                <a:schemeClr val="tx1"/>
              </a:buClr>
              <a:buFont typeface="+mj-ea"/>
              <a:buAutoNum type="circleNumDbPlain"/>
              <a:defRPr/>
            </a:pPr>
            <a:r>
              <a:rPr lang="ja-JP" altLang="en-US" sz="3600" dirty="0">
                <a:solidFill>
                  <a:srgbClr val="FF3399"/>
                </a:solidFill>
                <a:latin typeface="UD デジタル 教科書体 NK-R" panose="02020400000000000000" pitchFamily="18" charset="-128"/>
                <a:ea typeface="UD デジタル 教科書体 NK-R" panose="02020400000000000000" pitchFamily="18" charset="-128"/>
              </a:rPr>
              <a:t>バイタルサイン</a:t>
            </a:r>
            <a:r>
              <a:rPr lang="ja-JP" altLang="en-US" sz="3600" dirty="0">
                <a:latin typeface="UD デジタル 教科書体 NK-R" panose="02020400000000000000" pitchFamily="18" charset="-128"/>
                <a:ea typeface="UD デジタル 教科書体 NK-R" panose="02020400000000000000" pitchFamily="18" charset="-128"/>
              </a:rPr>
              <a:t>の把握</a:t>
            </a:r>
            <a:endParaRPr lang="en-US" altLang="ja-JP" sz="3600" dirty="0">
              <a:latin typeface="UD デジタル 教科書体 NK-R" panose="02020400000000000000" pitchFamily="18" charset="-128"/>
              <a:ea typeface="UD デジタル 教科書体 NK-R" panose="02020400000000000000" pitchFamily="18" charset="-128"/>
            </a:endParaRPr>
          </a:p>
          <a:p>
            <a:pPr marL="742950" indent="-742950">
              <a:buClr>
                <a:schemeClr val="tx1"/>
              </a:buClr>
              <a:buFont typeface="+mj-ea"/>
              <a:buAutoNum type="circleNumDbPlain"/>
              <a:defRPr/>
            </a:pPr>
            <a:r>
              <a:rPr lang="ja-JP" altLang="en-US" sz="3600" dirty="0">
                <a:solidFill>
                  <a:srgbClr val="FF3399"/>
                </a:solidFill>
                <a:latin typeface="UD デジタル 教科書体 NK-R" panose="02020400000000000000" pitchFamily="18" charset="-128"/>
                <a:ea typeface="UD デジタル 教科書体 NK-R" panose="02020400000000000000" pitchFamily="18" charset="-128"/>
              </a:rPr>
              <a:t>ポイントを絞った</a:t>
            </a:r>
            <a:r>
              <a:rPr lang="ja-JP" altLang="en-US" sz="3600" dirty="0">
                <a:latin typeface="UD デジタル 教科書体 NK-R" panose="02020400000000000000" pitchFamily="18" charset="-128"/>
                <a:ea typeface="UD デジタル 教科書体 NK-R" panose="02020400000000000000" pitchFamily="18" charset="-128"/>
              </a:rPr>
              <a:t>簡潔な病歴聴取</a:t>
            </a:r>
            <a:endParaRPr lang="en-US" altLang="ja-JP" sz="3600" dirty="0">
              <a:latin typeface="UD デジタル 教科書体 NK-R" panose="02020400000000000000" pitchFamily="18" charset="-128"/>
              <a:ea typeface="UD デジタル 教科書体 NK-R" panose="02020400000000000000" pitchFamily="18" charset="-128"/>
            </a:endParaRPr>
          </a:p>
          <a:p>
            <a:pPr marL="742950" indent="-742950">
              <a:buClr>
                <a:schemeClr val="tx1"/>
              </a:buClr>
              <a:buFont typeface="+mj-ea"/>
              <a:buAutoNum type="circleNumDbPlain"/>
              <a:defRPr/>
            </a:pPr>
            <a:r>
              <a:rPr lang="ja-JP" altLang="en-US" sz="3600" dirty="0">
                <a:solidFill>
                  <a:srgbClr val="FF3399"/>
                </a:solidFill>
                <a:latin typeface="UD デジタル 教科書体 NK-R" panose="02020400000000000000" pitchFamily="18" charset="-128"/>
                <a:ea typeface="UD デジタル 教科書体 NK-R" panose="02020400000000000000" pitchFamily="18" charset="-128"/>
              </a:rPr>
              <a:t>身体診察</a:t>
            </a:r>
            <a:endParaRPr lang="en-US" altLang="ja-JP" sz="3600" dirty="0">
              <a:solidFill>
                <a:srgbClr val="FF3399"/>
              </a:solidFill>
              <a:latin typeface="UD デジタル 教科書体 NK-R" panose="02020400000000000000" pitchFamily="18" charset="-128"/>
              <a:ea typeface="UD デジタル 教科書体 NK-R" panose="02020400000000000000" pitchFamily="18" charset="-128"/>
            </a:endParaRPr>
          </a:p>
          <a:p>
            <a:pPr marL="742950" indent="-742950">
              <a:buClr>
                <a:schemeClr val="tx1"/>
              </a:buClr>
              <a:buFont typeface="+mj-ea"/>
              <a:buAutoNum type="circleNumDbPlain"/>
              <a:defRPr/>
            </a:pPr>
            <a:r>
              <a:rPr lang="ja-JP" altLang="en-US" sz="3600" dirty="0">
                <a:solidFill>
                  <a:srgbClr val="9900CC"/>
                </a:solidFill>
                <a:latin typeface="UD デジタル 教科書体 NK-R" panose="02020400000000000000" pitchFamily="18" charset="-128"/>
                <a:ea typeface="UD デジタル 教科書体 NK-R" panose="02020400000000000000" pitchFamily="18" charset="-128"/>
              </a:rPr>
              <a:t>適切な（鑑別）診断と初期治療</a:t>
            </a:r>
            <a:endParaRPr lang="en-US" altLang="ja-JP" sz="3600" dirty="0">
              <a:solidFill>
                <a:srgbClr val="9900CC"/>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3600" dirty="0">
                <a:latin typeface="UD デジタル 教科書体 NK-R" panose="02020400000000000000" pitchFamily="18" charset="-128"/>
                <a:ea typeface="UD デジタル 教科書体 NK-R" panose="02020400000000000000" pitchFamily="18" charset="-128"/>
              </a:rPr>
              <a:t>                                            　　　　を実践できる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951889" y="5257800"/>
            <a:ext cx="10554311" cy="1200329"/>
          </a:xfrm>
          <a:prstGeom prst="rect">
            <a:avLst/>
          </a:prstGeom>
          <a:noFill/>
        </p:spPr>
        <p:txBody>
          <a:bodyPr wrap="square">
            <a:spAutoFit/>
          </a:bodyPr>
          <a:lstStyle/>
          <a:p>
            <a:pPr eaLnBrk="1" hangingPunct="1">
              <a:defRPr/>
            </a:pPr>
            <a:r>
              <a:rPr lang="ja-JP" altLang="en-US" sz="3600" dirty="0">
                <a:solidFill>
                  <a:srgbClr val="FF3399"/>
                </a:solidFill>
                <a:latin typeface="UD デジタル 教科書体 NK-R" panose="02020400000000000000" pitchFamily="18" charset="-128"/>
                <a:ea typeface="UD デジタル 教科書体 NK-R" panose="02020400000000000000" pitchFamily="18" charset="-128"/>
              </a:rPr>
              <a:t>予期せぬ心停止</a:t>
            </a:r>
            <a:r>
              <a:rPr lang="ja-JP" altLang="en-US" sz="3600" dirty="0">
                <a:latin typeface="UD デジタル 教科書体 NK-R" panose="02020400000000000000" pitchFamily="18" charset="-128"/>
                <a:ea typeface="UD デジタル 教科書体 NK-R" panose="02020400000000000000" pitchFamily="18" charset="-128"/>
              </a:rPr>
              <a:t>に対して、迅速かつ適切な一次および二次救命処置も実施できる</a:t>
            </a:r>
          </a:p>
        </p:txBody>
      </p:sp>
      <p:sp>
        <p:nvSpPr>
          <p:cNvPr id="2" name="正方形/長方形 1">
            <a:extLst>
              <a:ext uri="{FF2B5EF4-FFF2-40B4-BE49-F238E27FC236}">
                <a16:creationId xmlns:a16="http://schemas.microsoft.com/office/drawing/2014/main" id="{61616BCF-FA17-381C-A836-B6B9FEFCE0F7}"/>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 </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受講後には</a:t>
            </a:r>
          </a:p>
        </p:txBody>
      </p:sp>
      <p:sp>
        <p:nvSpPr>
          <p:cNvPr id="3" name="四角形: 角を丸くする 2">
            <a:extLst>
              <a:ext uri="{FF2B5EF4-FFF2-40B4-BE49-F238E27FC236}">
                <a16:creationId xmlns:a16="http://schemas.microsoft.com/office/drawing/2014/main" id="{7A8E688F-58C2-6432-9631-68E396873E96}"/>
              </a:ext>
            </a:extLst>
          </p:cNvPr>
          <p:cNvSpPr/>
          <p:nvPr/>
        </p:nvSpPr>
        <p:spPr bwMode="auto">
          <a:xfrm>
            <a:off x="951889" y="5257800"/>
            <a:ext cx="10630511" cy="1143000"/>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76223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84969" y="1409465"/>
            <a:ext cx="10373353" cy="707886"/>
          </a:xfrm>
          <a:prstGeom prst="rect">
            <a:avLst/>
          </a:prstGeom>
          <a:noFill/>
        </p:spPr>
        <p:txBody>
          <a:bodyPr wrap="none" rtlCol="0">
            <a:spAutoFit/>
          </a:bodyPr>
          <a:lstStyle/>
          <a:p>
            <a:r>
              <a:rPr lang="ja-JP" altLang="en-US" sz="4000" dirty="0">
                <a:solidFill>
                  <a:srgbClr val="FF0000"/>
                </a:solidFill>
              </a:rPr>
              <a:t>◎</a:t>
            </a:r>
            <a:r>
              <a:rPr lang="ja-JP" altLang="en-US" sz="4000" dirty="0"/>
              <a:t> </a:t>
            </a:r>
            <a:r>
              <a:rPr lang="ja-JP" altLang="en-US" sz="4000" dirty="0">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ICLS</a:t>
            </a:r>
            <a:r>
              <a:rPr lang="ja-JP" altLang="en-US" sz="4000" dirty="0">
                <a:latin typeface="UD デジタル 教科書体 NK-R" panose="02020400000000000000" pitchFamily="18" charset="-128"/>
                <a:ea typeface="UD デジタル 教科書体 NK-R" panose="02020400000000000000" pitchFamily="18" charset="-128"/>
              </a:rPr>
              <a:t>」「</a:t>
            </a:r>
            <a:r>
              <a:rPr lang="en-US" altLang="ja-JP" sz="4000" dirty="0">
                <a:latin typeface="UD デジタル 教科書体 NK-R" panose="02020400000000000000" pitchFamily="18" charset="-128"/>
                <a:ea typeface="UD デジタル 教科書体 NK-R" panose="02020400000000000000" pitchFamily="18" charset="-128"/>
              </a:rPr>
              <a:t>JMECC</a:t>
            </a:r>
            <a:r>
              <a:rPr lang="ja-JP" altLang="en-US" sz="4000" dirty="0">
                <a:latin typeface="UD デジタル 教科書体 NK-R" panose="02020400000000000000" pitchFamily="18" charset="-128"/>
                <a:ea typeface="UD デジタル 教科書体 NK-R" panose="02020400000000000000" pitchFamily="18" charset="-128"/>
              </a:rPr>
              <a:t>」のコース目標を理解する</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384968" y="2465021"/>
            <a:ext cx="11178060" cy="707886"/>
          </a:xfrm>
          <a:prstGeom prst="rect">
            <a:avLst/>
          </a:prstGeom>
          <a:noFill/>
        </p:spPr>
        <p:txBody>
          <a:bodyPr wrap="none" rtlCol="0">
            <a:spAutoFit/>
          </a:bodyPr>
          <a:lstStyle/>
          <a:p>
            <a:r>
              <a:rPr lang="ja-JP" altLang="en-US" sz="4000" dirty="0">
                <a:solidFill>
                  <a:srgbClr val="FF0000"/>
                </a:solidFill>
              </a:rPr>
              <a:t>◎</a:t>
            </a:r>
            <a:r>
              <a:rPr lang="ja-JP" altLang="en-US" sz="4000" dirty="0"/>
              <a:t> </a:t>
            </a:r>
            <a:r>
              <a:rPr lang="ja-JP" altLang="en-US" sz="4000" dirty="0">
                <a:latin typeface="UD デジタル 教科書体 NK-R" panose="02020400000000000000" pitchFamily="18" charset="-128"/>
                <a:ea typeface="UD デジタル 教科書体 NK-R" panose="02020400000000000000" pitchFamily="18" charset="-128"/>
              </a:rPr>
              <a:t>コースにおけるインストラクターの役割を理解する</a:t>
            </a:r>
          </a:p>
        </p:txBody>
      </p:sp>
      <p:sp>
        <p:nvSpPr>
          <p:cNvPr id="8" name="テキスト ボックス 7"/>
          <p:cNvSpPr txBox="1"/>
          <p:nvPr/>
        </p:nvSpPr>
        <p:spPr>
          <a:xfrm>
            <a:off x="384969" y="3520578"/>
            <a:ext cx="11178059" cy="1532343"/>
          </a:xfrm>
          <a:prstGeom prst="rect">
            <a:avLst/>
          </a:prstGeom>
          <a:noFill/>
        </p:spPr>
        <p:txBody>
          <a:bodyPr wrap="square" rtlCol="0">
            <a:spAutoFit/>
          </a:bodyPr>
          <a:lstStyle/>
          <a:p>
            <a:pPr>
              <a:lnSpc>
                <a:spcPct val="120000"/>
              </a:lnSpc>
            </a:pPr>
            <a:r>
              <a:rPr lang="ja-JP" altLang="en-US" sz="4000" dirty="0">
                <a:solidFill>
                  <a:srgbClr val="FF0000"/>
                </a:solidFill>
              </a:rPr>
              <a:t>◎</a:t>
            </a:r>
            <a:r>
              <a:rPr lang="ja-JP" altLang="en-US" sz="4000" dirty="0"/>
              <a:t> </a:t>
            </a:r>
            <a:r>
              <a:rPr lang="ja-JP" altLang="en-US" sz="4000" dirty="0">
                <a:latin typeface="UD デジタル 教科書体 NK-R" panose="02020400000000000000" pitchFamily="18" charset="-128"/>
                <a:ea typeface="UD デジタル 教科書体 NK-R" panose="02020400000000000000" pitchFamily="18" charset="-128"/>
              </a:rPr>
              <a:t>コースにおけるインストラクターの指導内容と</a:t>
            </a:r>
            <a:endParaRPr lang="en-US" altLang="ja-JP" sz="4000" dirty="0">
              <a:latin typeface="UD デジタル 教科書体 NK-R" panose="02020400000000000000" pitchFamily="18" charset="-128"/>
              <a:ea typeface="UD デジタル 教科書体 NK-R" panose="02020400000000000000" pitchFamily="18" charset="-128"/>
            </a:endParaRPr>
          </a:p>
          <a:p>
            <a:pPr>
              <a:lnSpc>
                <a:spcPct val="120000"/>
              </a:lnSpc>
            </a:pPr>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指導方法の「重要性」を理解する</a:t>
            </a:r>
          </a:p>
        </p:txBody>
      </p:sp>
      <p:sp>
        <p:nvSpPr>
          <p:cNvPr id="12" name="テキスト ボックス 11"/>
          <p:cNvSpPr txBox="1"/>
          <p:nvPr/>
        </p:nvSpPr>
        <p:spPr>
          <a:xfrm>
            <a:off x="384968" y="5400592"/>
            <a:ext cx="11181266" cy="707886"/>
          </a:xfrm>
          <a:prstGeom prst="rect">
            <a:avLst/>
          </a:prstGeom>
          <a:noFill/>
        </p:spPr>
        <p:txBody>
          <a:bodyPr wrap="none" rtlCol="0">
            <a:spAutoFit/>
          </a:bodyPr>
          <a:lstStyle/>
          <a:p>
            <a:r>
              <a:rPr lang="ja-JP" altLang="en-US" sz="4000" dirty="0">
                <a:solidFill>
                  <a:srgbClr val="FF0000"/>
                </a:solidFill>
              </a:rPr>
              <a:t>◎ </a:t>
            </a:r>
            <a:r>
              <a:rPr lang="ja-JP" altLang="en-US" sz="4000" dirty="0">
                <a:latin typeface="UD デジタル 教科書体 NK-R" panose="02020400000000000000" pitchFamily="18" charset="-128"/>
                <a:ea typeface="UD デジタル 教科書体 NK-R" panose="02020400000000000000" pitchFamily="18" charset="-128"/>
              </a:rPr>
              <a:t>成人教育技法を用いて効果的な指導を実践する</a:t>
            </a:r>
          </a:p>
        </p:txBody>
      </p:sp>
      <p:sp>
        <p:nvSpPr>
          <p:cNvPr id="3" name="正方形/長方形 2">
            <a:extLst>
              <a:ext uri="{FF2B5EF4-FFF2-40B4-BE49-F238E27FC236}">
                <a16:creationId xmlns:a16="http://schemas.microsoft.com/office/drawing/2014/main" id="{944F15F9-4717-3A56-D985-C572A505ED72}"/>
              </a:ext>
            </a:extLst>
          </p:cNvPr>
          <p:cNvSpPr>
            <a:spLocks/>
          </p:cNvSpPr>
          <p:nvPr/>
        </p:nvSpPr>
        <p:spPr bwMode="auto">
          <a:xfrm>
            <a:off x="0" y="0"/>
            <a:ext cx="12192000" cy="9144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コース目標を達成するための指導ができるには</a:t>
            </a:r>
          </a:p>
        </p:txBody>
      </p:sp>
    </p:spTree>
    <p:extLst>
      <p:ext uri="{BB962C8B-B14F-4D97-AF65-F5344CB8AC3E}">
        <p14:creationId xmlns:p14="http://schemas.microsoft.com/office/powerpoint/2010/main" val="22621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8312" y="29029"/>
            <a:ext cx="8229600" cy="506813"/>
          </a:xfrm>
        </p:spPr>
        <p:txBody>
          <a:bodyPr/>
          <a:lstStyle/>
          <a:p>
            <a:r>
              <a:rPr lang="en-US" altLang="ja-JP" sz="3200" b="1" dirty="0">
                <a:solidFill>
                  <a:srgbClr val="7030A0"/>
                </a:solidFill>
                <a:latin typeface="+mn-ea"/>
                <a:ea typeface="+mn-ea"/>
              </a:rPr>
              <a:t>JMECC</a:t>
            </a:r>
            <a:r>
              <a:rPr lang="ja-JP" altLang="en-US" sz="3200" b="1" dirty="0">
                <a:solidFill>
                  <a:srgbClr val="7030A0"/>
                </a:solidFill>
                <a:latin typeface="+mn-ea"/>
                <a:ea typeface="+mn-ea"/>
              </a:rPr>
              <a:t>指導者講習会プログラム</a:t>
            </a:r>
          </a:p>
        </p:txBody>
      </p:sp>
      <p:pic>
        <p:nvPicPr>
          <p:cNvPr id="3" name="図 2">
            <a:extLst>
              <a:ext uri="{FF2B5EF4-FFF2-40B4-BE49-F238E27FC236}">
                <a16:creationId xmlns:a16="http://schemas.microsoft.com/office/drawing/2014/main" id="{95E21E7D-83D6-4E9F-80AB-161BBDFF8003}"/>
              </a:ext>
            </a:extLst>
          </p:cNvPr>
          <p:cNvPicPr>
            <a:picLocks noChangeAspect="1"/>
          </p:cNvPicPr>
          <p:nvPr/>
        </p:nvPicPr>
        <p:blipFill>
          <a:blip r:embed="rId3"/>
          <a:stretch>
            <a:fillRect/>
          </a:stretch>
        </p:blipFill>
        <p:spPr>
          <a:xfrm>
            <a:off x="3329051" y="549288"/>
            <a:ext cx="5533899" cy="6130108"/>
          </a:xfrm>
          <a:prstGeom prst="rect">
            <a:avLst/>
          </a:prstGeom>
        </p:spPr>
      </p:pic>
      <p:sp>
        <p:nvSpPr>
          <p:cNvPr id="4" name="四角形: 角を丸くする 3">
            <a:extLst>
              <a:ext uri="{FF2B5EF4-FFF2-40B4-BE49-F238E27FC236}">
                <a16:creationId xmlns:a16="http://schemas.microsoft.com/office/drawing/2014/main" id="{7B0FC84C-EDBA-8EC5-587F-5927CE47D433}"/>
              </a:ext>
            </a:extLst>
          </p:cNvPr>
          <p:cNvSpPr/>
          <p:nvPr/>
        </p:nvSpPr>
        <p:spPr bwMode="auto">
          <a:xfrm>
            <a:off x="3200400" y="5257800"/>
            <a:ext cx="5791200" cy="381000"/>
          </a:xfrm>
          <a:prstGeom prst="roundRect">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endParaRPr lang="ja-JP" altLang="en-US">
              <a:latin typeface="Arial" charset="0"/>
            </a:endParaRPr>
          </a:p>
        </p:txBody>
      </p:sp>
      <p:cxnSp>
        <p:nvCxnSpPr>
          <p:cNvPr id="5" name="直線コネクタ 4">
            <a:extLst>
              <a:ext uri="{FF2B5EF4-FFF2-40B4-BE49-F238E27FC236}">
                <a16:creationId xmlns:a16="http://schemas.microsoft.com/office/drawing/2014/main" id="{64A725B3-C982-9572-CCA6-755E79D1F3A9}"/>
              </a:ext>
            </a:extLst>
          </p:cNvPr>
          <p:cNvCxnSpPr>
            <a:cxnSpLocks/>
          </p:cNvCxnSpPr>
          <p:nvPr/>
        </p:nvCxnSpPr>
        <p:spPr bwMode="auto">
          <a:xfrm>
            <a:off x="2796000" y="5476270"/>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6" name="直線コネクタ 5">
            <a:extLst>
              <a:ext uri="{FF2B5EF4-FFF2-40B4-BE49-F238E27FC236}">
                <a16:creationId xmlns:a16="http://schemas.microsoft.com/office/drawing/2014/main" id="{D369D2CC-3775-C310-B86D-51E36F5C7D3A}"/>
              </a:ext>
            </a:extLst>
          </p:cNvPr>
          <p:cNvCxnSpPr>
            <a:cxnSpLocks/>
          </p:cNvCxnSpPr>
          <p:nvPr/>
        </p:nvCxnSpPr>
        <p:spPr bwMode="auto">
          <a:xfrm rot="-1500000">
            <a:off x="2807595" y="5720021"/>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529CC4C5-5E41-7208-73B3-263E20EB79D3}"/>
              </a:ext>
            </a:extLst>
          </p:cNvPr>
          <p:cNvCxnSpPr>
            <a:cxnSpLocks/>
          </p:cNvCxnSpPr>
          <p:nvPr/>
        </p:nvCxnSpPr>
        <p:spPr bwMode="auto">
          <a:xfrm rot="1500000">
            <a:off x="2807595" y="5232520"/>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A46BDFA8-786C-F7EE-C3F8-22CFE6821C2A}"/>
              </a:ext>
            </a:extLst>
          </p:cNvPr>
          <p:cNvCxnSpPr>
            <a:cxnSpLocks/>
          </p:cNvCxnSpPr>
          <p:nvPr/>
        </p:nvCxnSpPr>
        <p:spPr bwMode="auto">
          <a:xfrm rot="10800000" flipV="1">
            <a:off x="9144000" y="5476270"/>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F9F918CD-CD22-46D5-E8F8-6804D11A0DEA}"/>
              </a:ext>
            </a:extLst>
          </p:cNvPr>
          <p:cNvCxnSpPr>
            <a:cxnSpLocks/>
          </p:cNvCxnSpPr>
          <p:nvPr/>
        </p:nvCxnSpPr>
        <p:spPr bwMode="auto">
          <a:xfrm rot="12300000" flipV="1">
            <a:off x="9108795" y="5720021"/>
            <a:ext cx="252000" cy="0"/>
          </a:xfrm>
          <a:prstGeom prst="line">
            <a:avLst/>
          </a:prstGeom>
          <a:noFill/>
          <a:ln w="57150" cap="flat" cmpd="sng" algn="ctr">
            <a:solidFill>
              <a:srgbClr val="C00000"/>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B99DB8A4-10BC-4F02-4D32-7E43A79FAB15}"/>
              </a:ext>
            </a:extLst>
          </p:cNvPr>
          <p:cNvCxnSpPr>
            <a:cxnSpLocks/>
          </p:cNvCxnSpPr>
          <p:nvPr/>
        </p:nvCxnSpPr>
        <p:spPr bwMode="auto">
          <a:xfrm rot="9300000" flipV="1">
            <a:off x="9107739" y="5232520"/>
            <a:ext cx="252000" cy="0"/>
          </a:xfrm>
          <a:prstGeom prst="line">
            <a:avLst/>
          </a:prstGeom>
          <a:noFill/>
          <a:ln w="57150" cap="flat" cmpd="sng" algn="ctr">
            <a:solidFill>
              <a:srgbClr val="C00000"/>
            </a:solidFill>
            <a:prstDash val="solid"/>
            <a:round/>
            <a:headEnd type="none" w="med" len="med"/>
            <a:tailEnd type="none" w="med" len="med"/>
          </a:ln>
          <a:effectLst/>
        </p:spPr>
      </p:cxnSp>
      <p:pic>
        <p:nvPicPr>
          <p:cNvPr id="11" name="図 10" descr="アイコン&#10;&#10;自動的に生成された説明">
            <a:extLst>
              <a:ext uri="{FF2B5EF4-FFF2-40B4-BE49-F238E27FC236}">
                <a16:creationId xmlns:a16="http://schemas.microsoft.com/office/drawing/2014/main" id="{F3C0F6E9-EDCC-54E1-545F-FE69B19AE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193" y="5486401"/>
            <a:ext cx="1139512" cy="1035129"/>
          </a:xfrm>
          <a:prstGeom prst="rect">
            <a:avLst/>
          </a:prstGeom>
        </p:spPr>
      </p:pic>
    </p:spTree>
    <p:extLst>
      <p:ext uri="{BB962C8B-B14F-4D97-AF65-F5344CB8AC3E}">
        <p14:creationId xmlns:p14="http://schemas.microsoft.com/office/powerpoint/2010/main" val="226817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10164814" y="5247862"/>
            <a:ext cx="2027186" cy="1610138"/>
          </a:xfrm>
          <a:prstGeom prst="rect">
            <a:avLst/>
          </a:prstGeom>
          <a:noFill/>
          <a:ln w="9525">
            <a:noFill/>
            <a:miter lim="800000"/>
            <a:headEnd/>
            <a:tailEnd/>
          </a:ln>
        </p:spPr>
      </p:pic>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
        <p:nvSpPr>
          <p:cNvPr id="3" name="テキスト ボックス 2">
            <a:extLst>
              <a:ext uri="{FF2B5EF4-FFF2-40B4-BE49-F238E27FC236}">
                <a16:creationId xmlns:a16="http://schemas.microsoft.com/office/drawing/2014/main" id="{9D9067EE-B43B-B051-E33A-47AF84D7C229}"/>
              </a:ext>
            </a:extLst>
          </p:cNvPr>
          <p:cNvSpPr txBox="1"/>
          <p:nvPr/>
        </p:nvSpPr>
        <p:spPr>
          <a:xfrm>
            <a:off x="4308655" y="2875002"/>
            <a:ext cx="3570208" cy="1107996"/>
          </a:xfrm>
          <a:prstGeom prst="rect">
            <a:avLst/>
          </a:prstGeom>
          <a:noFill/>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ja-JP" altLang="en-US" sz="66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rPr>
              <a:t>質疑応答</a:t>
            </a:r>
          </a:p>
        </p:txBody>
      </p:sp>
    </p:spTree>
    <p:extLst>
      <p:ext uri="{BB962C8B-B14F-4D97-AF65-F5344CB8AC3E}">
        <p14:creationId xmlns:p14="http://schemas.microsoft.com/office/powerpoint/2010/main" val="1657004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22687" y="1413808"/>
            <a:ext cx="7335663" cy="1938992"/>
          </a:xfrm>
          <a:prstGeom prst="rect">
            <a:avLst/>
          </a:prstGeom>
          <a:solidFill>
            <a:schemeClr val="accent5"/>
          </a:solidFill>
        </p:spPr>
        <p:txBody>
          <a:bodyPr wrap="square" rtlCol="0">
            <a:spAutoFit/>
          </a:bodyPr>
          <a:lstStyle/>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受領する。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本コースの元となっているガイドラインを提示する。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学会として内容を検討することを伝える。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a:buClr>
                <a:schemeClr val="tx1"/>
              </a:buClr>
              <a:buFont typeface="Arial" panose="020B0604020202020204" pitchFamily="34" charset="0"/>
              <a:buChar char="•"/>
            </a:pPr>
            <a:r>
              <a:rPr lang="en-US" altLang="ja-JP" sz="2400" i="1" dirty="0">
                <a:solidFill>
                  <a:srgbClr val="E01EAD"/>
                </a:solidFill>
                <a:latin typeface="UD デジタル 教科書体 NK-R" panose="02020400000000000000" pitchFamily="18" charset="-128"/>
                <a:ea typeface="UD デジタル 教科書体 NK-R" panose="02020400000000000000" pitchFamily="18" charset="-128"/>
              </a:rPr>
              <a:t>JMECC</a:t>
            </a:r>
            <a:r>
              <a:rPr lang="ja-JP" altLang="en-US" sz="2400" i="1" dirty="0">
                <a:solidFill>
                  <a:srgbClr val="E01EAD"/>
                </a:solidFill>
                <a:latin typeface="UD デジタル 教科書体 NK-R" panose="02020400000000000000" pitchFamily="18" charset="-128"/>
                <a:ea typeface="UD デジタル 教科書体 NK-R" panose="02020400000000000000" pitchFamily="18" charset="-128"/>
              </a:rPr>
              <a:t>は病態や治療方法に関して検討・議論する</a:t>
            </a:r>
            <a:br>
              <a:rPr lang="en-US" altLang="ja-JP" sz="2400" i="1" dirty="0">
                <a:solidFill>
                  <a:srgbClr val="E01EAD"/>
                </a:solidFill>
                <a:latin typeface="UD デジタル 教科書体 NK-R" panose="02020400000000000000" pitchFamily="18" charset="-128"/>
                <a:ea typeface="UD デジタル 教科書体 NK-R" panose="02020400000000000000" pitchFamily="18" charset="-128"/>
              </a:rPr>
            </a:br>
            <a:r>
              <a:rPr lang="ja-JP" altLang="en-US" sz="2400" i="1" dirty="0">
                <a:solidFill>
                  <a:srgbClr val="E01EAD"/>
                </a:solidFill>
                <a:latin typeface="UD デジタル 教科書体 NK-R" panose="02020400000000000000" pitchFamily="18" charset="-128"/>
                <a:ea typeface="UD デジタル 教科書体 NK-R" panose="02020400000000000000" pitchFamily="18" charset="-128"/>
              </a:rPr>
              <a:t>ことを目的にしていない</a:t>
            </a:r>
          </a:p>
        </p:txBody>
      </p:sp>
      <p:sp>
        <p:nvSpPr>
          <p:cNvPr id="9" name="テキスト ボックス 8"/>
          <p:cNvSpPr txBox="1"/>
          <p:nvPr/>
        </p:nvSpPr>
        <p:spPr>
          <a:xfrm>
            <a:off x="3222687" y="4075912"/>
            <a:ext cx="7335663" cy="1200329"/>
          </a:xfrm>
          <a:prstGeom prst="rect">
            <a:avLst/>
          </a:prstGeom>
          <a:solidFill>
            <a:schemeClr val="accent5"/>
          </a:solidFill>
        </p:spPr>
        <p:txBody>
          <a:bodyPr wrap="none" rtlCol="0">
            <a:spAutoFit/>
          </a:bodyPr>
          <a:lstStyle/>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拝聴し、要約して解答する（時間厳守）。</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休憩時間に解答することを考慮する。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「１対１」のディスカッションにならないように注意する。</a:t>
            </a:r>
          </a:p>
        </p:txBody>
      </p:sp>
      <p:sp>
        <p:nvSpPr>
          <p:cNvPr id="11" name="テキスト ボックス 10"/>
          <p:cNvSpPr txBox="1"/>
          <p:nvPr/>
        </p:nvSpPr>
        <p:spPr>
          <a:xfrm>
            <a:off x="3222687" y="5926569"/>
            <a:ext cx="7556189" cy="830997"/>
          </a:xfrm>
          <a:prstGeom prst="rect">
            <a:avLst/>
          </a:prstGeom>
          <a:solidFill>
            <a:schemeClr val="accent5"/>
          </a:solidFill>
        </p:spPr>
        <p:txBody>
          <a:bodyPr wrap="square" rtlCol="0">
            <a:spAutoFit/>
          </a:bodyPr>
          <a:lstStyle/>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指導ポイントを絞る。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必要であれば休憩時間を利用する。</a:t>
            </a:r>
          </a:p>
        </p:txBody>
      </p:sp>
      <p:sp>
        <p:nvSpPr>
          <p:cNvPr id="4" name="正方形/長方形 3">
            <a:extLst>
              <a:ext uri="{FF2B5EF4-FFF2-40B4-BE49-F238E27FC236}">
                <a16:creationId xmlns:a16="http://schemas.microsoft.com/office/drawing/2014/main" id="{B157A583-87FD-C997-8113-4E51DD8E4114}"/>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このような場合どうしますか？</a:t>
            </a:r>
          </a:p>
        </p:txBody>
      </p:sp>
      <p:pic>
        <p:nvPicPr>
          <p:cNvPr id="1026" name="Picture 2">
            <a:extLst>
              <a:ext uri="{FF2B5EF4-FFF2-40B4-BE49-F238E27FC236}">
                <a16:creationId xmlns:a16="http://schemas.microsoft.com/office/drawing/2014/main" id="{6E547D8E-606A-8184-2533-8E1E020F72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16" y="829574"/>
            <a:ext cx="847725" cy="1151626"/>
          </a:xfrm>
          <a:prstGeom prst="rect">
            <a:avLst/>
          </a:prstGeom>
          <a:noFill/>
          <a:extLst>
            <a:ext uri="{909E8E84-426E-40DD-AFC4-6F175D3DCCD1}">
              <a14:hiddenFill xmlns:a14="http://schemas.microsoft.com/office/drawing/2010/main">
                <a:solidFill>
                  <a:srgbClr val="FFFFFF"/>
                </a:solidFill>
              </a14:hiddenFill>
            </a:ext>
          </a:extLst>
        </p:spPr>
      </p:pic>
      <p:sp>
        <p:nvSpPr>
          <p:cNvPr id="3" name="吹き出し: 角を丸めた四角形 2">
            <a:extLst>
              <a:ext uri="{FF2B5EF4-FFF2-40B4-BE49-F238E27FC236}">
                <a16:creationId xmlns:a16="http://schemas.microsoft.com/office/drawing/2014/main" id="{6A7B846B-B545-5637-BC2B-2F9861BBD67C}"/>
              </a:ext>
            </a:extLst>
          </p:cNvPr>
          <p:cNvSpPr/>
          <p:nvPr/>
        </p:nvSpPr>
        <p:spPr bwMode="auto">
          <a:xfrm>
            <a:off x="1026840" y="863491"/>
            <a:ext cx="10810876" cy="442674"/>
          </a:xfrm>
          <a:prstGeom prst="wedgeRoundRectCallout">
            <a:avLst>
              <a:gd name="adj1" fmla="val -51017"/>
              <a:gd name="adj2" fmla="val 38378"/>
              <a:gd name="adj3" fmla="val 16667"/>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r>
              <a:rPr lang="ja-JP" altLang="en-US" sz="2400" kern="0" dirty="0">
                <a:latin typeface="UD デジタル 教科書体 NK-R" panose="02020400000000000000" pitchFamily="18" charset="-128"/>
                <a:ea typeface="UD デジタル 教科書体 NK-R" panose="02020400000000000000" pitchFamily="18" charset="-128"/>
              </a:rPr>
              <a:t>「コースでは○○と習いましたが、最新の米国ガイドラインでは△△となっています。」</a:t>
            </a:r>
            <a:endParaRPr lang="en-US" altLang="ja-JP" sz="2400" b="0" kern="0" dirty="0">
              <a:latin typeface="UD デジタル 教科書体 NK-R" panose="02020400000000000000" pitchFamily="18" charset="-128"/>
              <a:ea typeface="UD デジタル 教科書体 NK-R" panose="02020400000000000000" pitchFamily="18" charset="-128"/>
            </a:endParaRPr>
          </a:p>
        </p:txBody>
      </p:sp>
      <p:pic>
        <p:nvPicPr>
          <p:cNvPr id="1030" name="Picture 6" descr="お医者さんのイラスト（全身）">
            <a:extLst>
              <a:ext uri="{FF2B5EF4-FFF2-40B4-BE49-F238E27FC236}">
                <a16:creationId xmlns:a16="http://schemas.microsoft.com/office/drawing/2014/main" id="{DB3C2017-8C96-BB3D-D07F-0609C23D57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587" y="1636479"/>
            <a:ext cx="1196390" cy="14395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女性のお医者さんのイラスト「優しそうな女医さん」">
            <a:extLst>
              <a:ext uri="{FF2B5EF4-FFF2-40B4-BE49-F238E27FC236}">
                <a16:creationId xmlns:a16="http://schemas.microsoft.com/office/drawing/2014/main" id="{DBE8E804-EAA5-738F-3C2B-60A4C937F4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3598" y="3910577"/>
            <a:ext cx="931686" cy="1365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家族に説明をするお医者さんのイラスト0">
            <a:extLst>
              <a:ext uri="{FF2B5EF4-FFF2-40B4-BE49-F238E27FC236}">
                <a16:creationId xmlns:a16="http://schemas.microsoft.com/office/drawing/2014/main" id="{73D49D26-E978-89B6-6628-626E197A9C35}"/>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47" b="93075" l="39000" r="95250">
                        <a14:foregroundMark x1="61500" y1="18837" x2="80250" y2="34349"/>
                        <a14:foregroundMark x1="80250" y1="34349" x2="82000" y2="74238"/>
                        <a14:foregroundMark x1="82000" y1="74238" x2="77000" y2="88643"/>
                        <a14:foregroundMark x1="77000" y1="88643" x2="40250" y2="77839"/>
                        <a14:foregroundMark x1="40250" y1="77839" x2="43000" y2="62327"/>
                        <a14:foregroundMark x1="43000" y1="62327" x2="72500" y2="32964"/>
                        <a14:foregroundMark x1="72500" y1="32964" x2="91250" y2="89751"/>
                        <a14:foregroundMark x1="91250" y1="89751" x2="93500" y2="89751"/>
                        <a14:foregroundMark x1="96000" y1="92521" x2="60750" y2="88366"/>
                        <a14:foregroundMark x1="60750" y1="88366" x2="84750" y2="93075"/>
                        <a14:foregroundMark x1="84750" y1="93075" x2="93000" y2="91690"/>
                        <a14:foregroundMark x1="44000" y1="59003" x2="40500" y2="74792"/>
                        <a14:foregroundMark x1="40500" y1="74792" x2="54250" y2="78116"/>
                        <a14:foregroundMark x1="54250" y1="78116" x2="56750" y2="75346"/>
                        <a14:foregroundMark x1="49000" y1="69529" x2="51000" y2="68975"/>
                        <a14:foregroundMark x1="43750" y1="63158" x2="43750" y2="63712"/>
                        <a14:foregroundMark x1="39750" y1="64266" x2="39000" y2="63989"/>
                        <a14:foregroundMark x1="43250" y1="72022" x2="43250" y2="72299"/>
                        <a14:foregroundMark x1="89500" y1="28255" x2="72750" y2="8587"/>
                        <a14:foregroundMark x1="72750" y1="8587" x2="63750" y2="23823"/>
                        <a14:foregroundMark x1="63750" y1="23823" x2="63750" y2="36565"/>
                        <a14:foregroundMark x1="82250" y1="16620" x2="66500" y2="9695"/>
                        <a14:foregroundMark x1="66500" y1="9695" x2="65750" y2="31025"/>
                        <a14:foregroundMark x1="65750" y1="31025" x2="70500" y2="35180"/>
                        <a14:foregroundMark x1="87750" y1="20499" x2="74750" y2="4709"/>
                        <a14:foregroundMark x1="74750" y1="4709" x2="58750" y2="20222"/>
                        <a14:foregroundMark x1="58750" y1="20222" x2="74500" y2="42105"/>
                        <a14:foregroundMark x1="74500" y1="42105" x2="95500" y2="23546"/>
                        <a14:foregroundMark x1="95500" y1="23546" x2="83000" y2="3324"/>
                        <a14:foregroundMark x1="83000" y1="3324" x2="63750" y2="9418"/>
                        <a14:foregroundMark x1="83750" y1="21053" x2="77000" y2="36288"/>
                        <a14:foregroundMark x1="77000" y1="36288" x2="95250" y2="38227"/>
                        <a14:foregroundMark x1="95250" y1="38227" x2="85500" y2="19391"/>
                        <a14:foregroundMark x1="85500" y1="19391" x2="74750" y2="13850"/>
                        <a14:foregroundMark x1="70750" y1="32133" x2="88250" y2="43213"/>
                        <a14:foregroundMark x1="88250" y1="43213" x2="77750" y2="24377"/>
                        <a14:foregroundMark x1="77750" y1="24377" x2="66750" y2="24377"/>
                      </a14:backgroundRemoval>
                    </a14:imgEffect>
                  </a14:imgLayer>
                </a14:imgProps>
              </a:ext>
              <a:ext uri="{28A0092B-C50C-407E-A947-70E740481C1C}">
                <a14:useLocalDpi xmlns:a14="http://schemas.microsoft.com/office/drawing/2010/main" val="0"/>
              </a:ext>
            </a:extLst>
          </a:blip>
          <a:srcRect l="36000"/>
          <a:stretch/>
        </p:blipFill>
        <p:spPr bwMode="auto">
          <a:xfrm>
            <a:off x="10515278" y="5494925"/>
            <a:ext cx="940324" cy="1326002"/>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折線 11">
            <a:extLst>
              <a:ext uri="{FF2B5EF4-FFF2-40B4-BE49-F238E27FC236}">
                <a16:creationId xmlns:a16="http://schemas.microsoft.com/office/drawing/2014/main" id="{6C4592AA-50D3-635A-96C2-78BA222F0E67}"/>
              </a:ext>
            </a:extLst>
          </p:cNvPr>
          <p:cNvSpPr/>
          <p:nvPr/>
        </p:nvSpPr>
        <p:spPr bwMode="auto">
          <a:xfrm>
            <a:off x="1320181" y="3471037"/>
            <a:ext cx="4701928" cy="461665"/>
          </a:xfrm>
          <a:prstGeom prst="borderCallout2">
            <a:avLst>
              <a:gd name="adj1" fmla="val 52761"/>
              <a:gd name="adj2" fmla="val -83"/>
              <a:gd name="adj3" fmla="val 52761"/>
              <a:gd name="adj4" fmla="val -8417"/>
              <a:gd name="adj5" fmla="val 94494"/>
              <a:gd name="adj6" fmla="val -14844"/>
            </a:avLst>
          </a:prstGeom>
          <a:solidFill>
            <a:schemeClr val="bg1"/>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ja-JP" altLang="en-US" sz="240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実習終了間際の受講者からの質問</a:t>
            </a:r>
            <a:endParaRPr kumimoji="1" lang="en-US" altLang="ja-JP" sz="240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036" name="Picture 12">
            <a:extLst>
              <a:ext uri="{FF2B5EF4-FFF2-40B4-BE49-F238E27FC236}">
                <a16:creationId xmlns:a16="http://schemas.microsoft.com/office/drawing/2014/main" id="{6F5E6355-C333-A410-19C2-135A30714B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372" y="3731672"/>
            <a:ext cx="847725" cy="1151627"/>
          </a:xfrm>
          <a:prstGeom prst="rect">
            <a:avLst/>
          </a:prstGeom>
          <a:noFill/>
          <a:extLst>
            <a:ext uri="{909E8E84-426E-40DD-AFC4-6F175D3DCCD1}">
              <a14:hiddenFill xmlns:a14="http://schemas.microsoft.com/office/drawing/2010/main">
                <a:solidFill>
                  <a:srgbClr val="FFFFFF"/>
                </a:solidFill>
              </a14:hiddenFill>
            </a:ext>
          </a:extLst>
        </p:spPr>
      </p:pic>
      <p:sp>
        <p:nvSpPr>
          <p:cNvPr id="17" name="吹き出し: 折線 16">
            <a:extLst>
              <a:ext uri="{FF2B5EF4-FFF2-40B4-BE49-F238E27FC236}">
                <a16:creationId xmlns:a16="http://schemas.microsoft.com/office/drawing/2014/main" id="{C331B553-0695-BE2B-5C9B-8065014C3D64}"/>
              </a:ext>
            </a:extLst>
          </p:cNvPr>
          <p:cNvSpPr/>
          <p:nvPr/>
        </p:nvSpPr>
        <p:spPr bwMode="auto">
          <a:xfrm>
            <a:off x="1320181" y="5384053"/>
            <a:ext cx="5118709" cy="461665"/>
          </a:xfrm>
          <a:prstGeom prst="borderCallout2">
            <a:avLst>
              <a:gd name="adj1" fmla="val 52761"/>
              <a:gd name="adj2" fmla="val -83"/>
              <a:gd name="adj3" fmla="val 54762"/>
              <a:gd name="adj4" fmla="val -6793"/>
              <a:gd name="adj5" fmla="val 72487"/>
              <a:gd name="adj6" fmla="val -9250"/>
            </a:avLst>
          </a:prstGeom>
          <a:solidFill>
            <a:schemeClr val="bg1"/>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ja-JP" altLang="en-US" sz="240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練習しても到達目標に達しない受講者</a:t>
            </a:r>
            <a:endParaRPr kumimoji="1" lang="en-US" altLang="ja-JP" sz="240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1028" name="Picture 4">
            <a:extLst>
              <a:ext uri="{FF2B5EF4-FFF2-40B4-BE49-F238E27FC236}">
                <a16:creationId xmlns:a16="http://schemas.microsoft.com/office/drawing/2014/main" id="{80BC7281-A7F5-D641-C8F1-E85FD910B3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16" y="5540919"/>
            <a:ext cx="847725" cy="115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67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065276" y="6550223"/>
            <a:ext cx="5126724" cy="307777"/>
          </a:xfrm>
          <a:prstGeom prst="rect">
            <a:avLst/>
          </a:prstGeom>
          <a:noFill/>
        </p:spPr>
        <p:txBody>
          <a:bodyPr wrap="none" rtlCol="0">
            <a:spAutoFit/>
          </a:bodyPr>
          <a:lstStyle/>
          <a:p>
            <a:r>
              <a:rPr lang="ja-JP" altLang="en-US" sz="1400" dirty="0"/>
              <a:t>出展：</a:t>
            </a:r>
            <a:r>
              <a:rPr lang="en-US" altLang="ja-JP" sz="1400" dirty="0"/>
              <a:t>JMECC</a:t>
            </a:r>
            <a:r>
              <a:rPr lang="ja-JP" altLang="en-US" sz="1400" dirty="0"/>
              <a:t>インストラクター　</a:t>
            </a:r>
            <a:r>
              <a:rPr lang="en-US" altLang="ja-JP" sz="1400" dirty="0"/>
              <a:t>http://jmecc.net/?page_id=191</a:t>
            </a:r>
            <a:endParaRPr lang="ja-JP" altLang="en-US" sz="1400" dirty="0"/>
          </a:p>
        </p:txBody>
      </p:sp>
      <p:pic>
        <p:nvPicPr>
          <p:cNvPr id="9" name="図 8">
            <a:extLst>
              <a:ext uri="{FF2B5EF4-FFF2-40B4-BE49-F238E27FC236}">
                <a16:creationId xmlns:a16="http://schemas.microsoft.com/office/drawing/2014/main" id="{F9F14739-A2DB-4D8E-88DC-1936880CAB90}"/>
              </a:ext>
            </a:extLst>
          </p:cNvPr>
          <p:cNvPicPr>
            <a:picLocks noChangeAspect="1"/>
          </p:cNvPicPr>
          <p:nvPr/>
        </p:nvPicPr>
        <p:blipFill>
          <a:blip r:embed="rId2"/>
          <a:stretch>
            <a:fillRect/>
          </a:stretch>
        </p:blipFill>
        <p:spPr>
          <a:xfrm>
            <a:off x="1084800" y="665729"/>
            <a:ext cx="10022400" cy="5911388"/>
          </a:xfrm>
          <a:prstGeom prst="rect">
            <a:avLst/>
          </a:prstGeom>
          <a:ln>
            <a:solidFill>
              <a:schemeClr val="tx1"/>
            </a:solidFill>
          </a:ln>
        </p:spPr>
      </p:pic>
      <p:sp>
        <p:nvSpPr>
          <p:cNvPr id="8" name="角丸四角形 5">
            <a:extLst>
              <a:ext uri="{FF2B5EF4-FFF2-40B4-BE49-F238E27FC236}">
                <a16:creationId xmlns:a16="http://schemas.microsoft.com/office/drawing/2014/main" id="{E9402F67-3B50-4893-84AB-930A1ECFEDCB}"/>
              </a:ext>
            </a:extLst>
          </p:cNvPr>
          <p:cNvSpPr/>
          <p:nvPr/>
        </p:nvSpPr>
        <p:spPr bwMode="auto">
          <a:xfrm>
            <a:off x="4419600" y="1143000"/>
            <a:ext cx="1978138" cy="340519"/>
          </a:xfrm>
          <a:prstGeom prst="roundRect">
            <a:avLst/>
          </a:prstGeom>
          <a:solidFill>
            <a:srgbClr val="CC99FF"/>
          </a:solidFill>
          <a:ln w="38100" cap="flat" cmpd="sng" algn="ctr">
            <a:solidFill>
              <a:srgbClr val="9900C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r>
              <a:rPr lang="en-US" altLang="ja-JP" sz="1400" dirty="0">
                <a:latin typeface="BIZ UDPゴシック" panose="020B0400000000000000" pitchFamily="50" charset="-128"/>
                <a:ea typeface="BIZ UDPゴシック" panose="020B0400000000000000" pitchFamily="50" charset="-128"/>
              </a:rPr>
              <a:t>JMECC</a:t>
            </a:r>
            <a:r>
              <a:rPr lang="ja-JP" altLang="en-US" sz="1400" dirty="0">
                <a:latin typeface="BIZ UDPゴシック" panose="020B0400000000000000" pitchFamily="50" charset="-128"/>
                <a:ea typeface="BIZ UDPゴシック" panose="020B0400000000000000" pitchFamily="50" charset="-128"/>
              </a:rPr>
              <a:t>指導者講習会</a:t>
            </a:r>
          </a:p>
        </p:txBody>
      </p:sp>
      <p:sp>
        <p:nvSpPr>
          <p:cNvPr id="2" name="正方形/長方形 1">
            <a:extLst>
              <a:ext uri="{FF2B5EF4-FFF2-40B4-BE49-F238E27FC236}">
                <a16:creationId xmlns:a16="http://schemas.microsoft.com/office/drawing/2014/main" id="{BF9B864D-DFFB-DB30-6AB0-35CE13F26826}"/>
              </a:ext>
            </a:extLst>
          </p:cNvPr>
          <p:cNvSpPr>
            <a:spLocks/>
          </p:cNvSpPr>
          <p:nvPr/>
        </p:nvSpPr>
        <p:spPr bwMode="auto">
          <a:xfrm>
            <a:off x="0"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altLang="ja-JP"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インストラクター取得までのフローチャート</a:t>
            </a:r>
          </a:p>
        </p:txBody>
      </p:sp>
    </p:spTree>
    <p:extLst>
      <p:ext uri="{BB962C8B-B14F-4D97-AF65-F5344CB8AC3E}">
        <p14:creationId xmlns:p14="http://schemas.microsoft.com/office/powerpoint/2010/main" val="34206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1280606" y="2122404"/>
            <a:ext cx="4736976" cy="4229454"/>
          </a:xfrm>
          <a:prstGeom prst="roundRect">
            <a:avLst>
              <a:gd name="adj" fmla="val 625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ja-JP" altLang="en-US" sz="1800" b="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4343400" y="997568"/>
            <a:ext cx="3554157" cy="523220"/>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defRPr/>
            </a:pPr>
            <a:r>
              <a:rPr lang="ja-JP" altLang="en-US" dirty="0">
                <a:solidFill>
                  <a:prstClr val="black"/>
                </a:solidFill>
                <a:latin typeface="BIZ UDPゴシック" panose="020B0400000000000000" pitchFamily="50" charset="-128"/>
                <a:ea typeface="BIZ UDPゴシック" panose="020B0400000000000000" pitchFamily="50" charset="-128"/>
              </a:rPr>
              <a:t>ディレクター</a:t>
            </a:r>
          </a:p>
        </p:txBody>
      </p:sp>
      <p:grpSp>
        <p:nvGrpSpPr>
          <p:cNvPr id="18" name="グループ化 17"/>
          <p:cNvGrpSpPr/>
          <p:nvPr/>
        </p:nvGrpSpPr>
        <p:grpSpPr>
          <a:xfrm>
            <a:off x="1524862" y="2280483"/>
            <a:ext cx="4248465" cy="3278814"/>
            <a:chOff x="71503" y="2348880"/>
            <a:chExt cx="4248465" cy="3278814"/>
          </a:xfrm>
        </p:grpSpPr>
        <p:sp>
          <p:nvSpPr>
            <p:cNvPr id="19" name="テキスト ボックス 18"/>
            <p:cNvSpPr txBox="1"/>
            <p:nvPr/>
          </p:nvSpPr>
          <p:spPr>
            <a:xfrm>
              <a:off x="71503" y="2348880"/>
              <a:ext cx="4248465" cy="523220"/>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ja-JP" altLang="en-US" dirty="0">
                  <a:solidFill>
                    <a:prstClr val="black"/>
                  </a:solidFill>
                  <a:latin typeface="BIZ UDPゴシック" panose="020B0400000000000000" pitchFamily="50" charset="-128"/>
                  <a:ea typeface="BIZ UDPゴシック" panose="020B0400000000000000" pitchFamily="50" charset="-128"/>
                </a:rPr>
                <a:t>ブース長</a:t>
              </a:r>
            </a:p>
          </p:txBody>
        </p:sp>
        <p:sp>
          <p:nvSpPr>
            <p:cNvPr id="20" name="テキスト ボックス 19"/>
            <p:cNvSpPr txBox="1"/>
            <p:nvPr/>
          </p:nvSpPr>
          <p:spPr>
            <a:xfrm>
              <a:off x="71503" y="3288251"/>
              <a:ext cx="4248465" cy="523220"/>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en-US" altLang="ja-JP" dirty="0">
                  <a:solidFill>
                    <a:prstClr val="black"/>
                  </a:solidFill>
                  <a:latin typeface="BIZ UDPゴシック" panose="020B0400000000000000" pitchFamily="50" charset="-128"/>
                  <a:ea typeface="BIZ UDPゴシック" panose="020B0400000000000000" pitchFamily="50" charset="-128"/>
                </a:rPr>
                <a:t>JMECC</a:t>
              </a:r>
              <a:r>
                <a:rPr lang="ja-JP" altLang="en-US" dirty="0">
                  <a:solidFill>
                    <a:prstClr val="black"/>
                  </a:solidFill>
                  <a:latin typeface="BIZ UDPゴシック" panose="020B0400000000000000" pitchFamily="50" charset="-128"/>
                  <a:ea typeface="BIZ UDPゴシック" panose="020B0400000000000000" pitchFamily="50" charset="-128"/>
                </a:rPr>
                <a:t>インストラクター</a:t>
              </a:r>
            </a:p>
          </p:txBody>
        </p:sp>
        <p:sp>
          <p:nvSpPr>
            <p:cNvPr id="21" name="テキスト ボックス 20"/>
            <p:cNvSpPr txBox="1"/>
            <p:nvPr/>
          </p:nvSpPr>
          <p:spPr>
            <a:xfrm>
              <a:off x="71503" y="4238872"/>
              <a:ext cx="4248465" cy="523220"/>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en-US" altLang="ja-JP" dirty="0">
                  <a:solidFill>
                    <a:prstClr val="black"/>
                  </a:solidFill>
                  <a:latin typeface="BIZ UDPゴシック" panose="020B0400000000000000" pitchFamily="50" charset="-128"/>
                  <a:ea typeface="BIZ UDPゴシック" panose="020B0400000000000000" pitchFamily="50" charset="-128"/>
                </a:rPr>
                <a:t>ICLS</a:t>
              </a:r>
              <a:r>
                <a:rPr lang="ja-JP" altLang="en-US" dirty="0">
                  <a:solidFill>
                    <a:prstClr val="black"/>
                  </a:solidFill>
                  <a:latin typeface="BIZ UDPゴシック" panose="020B0400000000000000" pitchFamily="50" charset="-128"/>
                  <a:ea typeface="BIZ UDPゴシック" panose="020B0400000000000000" pitchFamily="50" charset="-128"/>
                </a:rPr>
                <a:t>インストラクター</a:t>
              </a:r>
            </a:p>
          </p:txBody>
        </p:sp>
        <p:sp>
          <p:nvSpPr>
            <p:cNvPr id="22" name="テキスト ボックス 21"/>
            <p:cNvSpPr txBox="1"/>
            <p:nvPr/>
          </p:nvSpPr>
          <p:spPr>
            <a:xfrm>
              <a:off x="71503" y="5166029"/>
              <a:ext cx="4248464" cy="461665"/>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ja-JP" altLang="en-US" sz="2400" dirty="0">
                  <a:solidFill>
                    <a:prstClr val="black"/>
                  </a:solidFill>
                  <a:latin typeface="BIZ UDPゴシック" panose="020B0400000000000000" pitchFamily="50" charset="-128"/>
                  <a:ea typeface="BIZ UDPゴシック" panose="020B0400000000000000" pitchFamily="50" charset="-128"/>
                </a:rPr>
                <a:t>アシスタントインストラクター</a:t>
              </a:r>
            </a:p>
          </p:txBody>
        </p:sp>
        <p:cxnSp>
          <p:nvCxnSpPr>
            <p:cNvPr id="23" name="直線コネクタ 22"/>
            <p:cNvCxnSpPr>
              <a:cxnSpLocks/>
              <a:stCxn id="19" idx="2"/>
              <a:endCxn id="20" idx="0"/>
            </p:cNvCxnSpPr>
            <p:nvPr/>
          </p:nvCxnSpPr>
          <p:spPr>
            <a:xfrm>
              <a:off x="2195736" y="2872100"/>
              <a:ext cx="0" cy="416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a:stCxn id="20" idx="2"/>
              <a:endCxn id="21" idx="0"/>
            </p:cNvCxnSpPr>
            <p:nvPr/>
          </p:nvCxnSpPr>
          <p:spPr>
            <a:xfrm>
              <a:off x="2195736" y="3811471"/>
              <a:ext cx="0" cy="427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cxnSpLocks/>
              <a:stCxn id="21" idx="2"/>
              <a:endCxn id="22" idx="0"/>
            </p:cNvCxnSpPr>
            <p:nvPr/>
          </p:nvCxnSpPr>
          <p:spPr>
            <a:xfrm flipH="1">
              <a:off x="2195735" y="4762092"/>
              <a:ext cx="1" cy="403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a:cxnSpLocks/>
            <a:stCxn id="4" idx="2"/>
            <a:endCxn id="19" idx="0"/>
          </p:cNvCxnSpPr>
          <p:nvPr/>
        </p:nvCxnSpPr>
        <p:spPr>
          <a:xfrm flipH="1">
            <a:off x="3649095" y="1520788"/>
            <a:ext cx="2471384" cy="75969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848233" y="5767083"/>
            <a:ext cx="1601721" cy="584775"/>
          </a:xfrm>
          <a:prstGeom prst="rect">
            <a:avLst/>
          </a:prstGeom>
          <a:noFill/>
        </p:spPr>
        <p:txBody>
          <a:bodyPr wrap="none" rtlCol="0">
            <a:spAutoFit/>
          </a:bodyPr>
          <a:lstStyle/>
          <a:p>
            <a:pPr algn="ctr" fontAlgn="auto">
              <a:spcBef>
                <a:spcPts val="0"/>
              </a:spcBef>
              <a:spcAft>
                <a:spcPts val="0"/>
              </a:spcAft>
              <a:defRPr/>
            </a:pPr>
            <a:r>
              <a:rPr lang="ja-JP" altLang="en-US" dirty="0">
                <a:solidFill>
                  <a:srgbClr val="009900"/>
                </a:solidFill>
                <a:latin typeface="BIZ UDPゴシック" panose="020B0400000000000000" pitchFamily="50" charset="-128"/>
                <a:ea typeface="BIZ UDPゴシック" panose="020B0400000000000000" pitchFamily="50" charset="-128"/>
              </a:rPr>
              <a:t>ブース </a:t>
            </a:r>
            <a:r>
              <a:rPr lang="en-US" altLang="ja-JP" sz="3200" dirty="0">
                <a:solidFill>
                  <a:srgbClr val="009900"/>
                </a:solidFill>
                <a:latin typeface="BIZ UDPゴシック" panose="020B0400000000000000" pitchFamily="50" charset="-128"/>
                <a:ea typeface="BIZ UDPゴシック" panose="020B0400000000000000" pitchFamily="50" charset="-128"/>
              </a:rPr>
              <a:t>1</a:t>
            </a:r>
            <a:endParaRPr lang="ja-JP" altLang="en-US" sz="3200" dirty="0">
              <a:solidFill>
                <a:srgbClr val="009900"/>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3192BCAC-B288-387A-ECC5-F27D21073452}"/>
              </a:ext>
            </a:extLst>
          </p:cNvPr>
          <p:cNvSpPr>
            <a:spLocks/>
          </p:cNvSpPr>
          <p:nvPr/>
        </p:nvSpPr>
        <p:spPr bwMode="auto">
          <a:xfrm>
            <a:off x="-1"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altLang="ja-JP"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 </a:t>
            </a: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指導体系</a:t>
            </a:r>
          </a:p>
        </p:txBody>
      </p:sp>
      <p:sp>
        <p:nvSpPr>
          <p:cNvPr id="48" name="角丸四角形 37">
            <a:extLst>
              <a:ext uri="{FF2B5EF4-FFF2-40B4-BE49-F238E27FC236}">
                <a16:creationId xmlns:a16="http://schemas.microsoft.com/office/drawing/2014/main" id="{0E87E449-7C07-0D04-1176-EB2B85C38A97}"/>
              </a:ext>
            </a:extLst>
          </p:cNvPr>
          <p:cNvSpPr/>
          <p:nvPr/>
        </p:nvSpPr>
        <p:spPr>
          <a:xfrm>
            <a:off x="6329930" y="2118793"/>
            <a:ext cx="4736976" cy="4229454"/>
          </a:xfrm>
          <a:prstGeom prst="roundRect">
            <a:avLst>
              <a:gd name="adj" fmla="val 6258"/>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ja-JP" altLang="en-US" sz="1800" b="0">
              <a:solidFill>
                <a:prstClr val="white"/>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813E5A5A-4C89-A2EE-CF4B-637C6F090AE6}"/>
              </a:ext>
            </a:extLst>
          </p:cNvPr>
          <p:cNvGrpSpPr/>
          <p:nvPr/>
        </p:nvGrpSpPr>
        <p:grpSpPr>
          <a:xfrm>
            <a:off x="6574186" y="2276872"/>
            <a:ext cx="4248465" cy="3278814"/>
            <a:chOff x="71503" y="2348880"/>
            <a:chExt cx="4248465" cy="3278814"/>
          </a:xfrm>
        </p:grpSpPr>
        <p:sp>
          <p:nvSpPr>
            <p:cNvPr id="50" name="テキスト ボックス 49">
              <a:extLst>
                <a:ext uri="{FF2B5EF4-FFF2-40B4-BE49-F238E27FC236}">
                  <a16:creationId xmlns:a16="http://schemas.microsoft.com/office/drawing/2014/main" id="{781D01BD-0663-FAF8-A634-D1121E05A70E}"/>
                </a:ext>
              </a:extLst>
            </p:cNvPr>
            <p:cNvSpPr txBox="1"/>
            <p:nvPr/>
          </p:nvSpPr>
          <p:spPr>
            <a:xfrm>
              <a:off x="71503" y="2348880"/>
              <a:ext cx="4248465" cy="523220"/>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ja-JP" altLang="en-US" dirty="0">
                  <a:solidFill>
                    <a:prstClr val="black"/>
                  </a:solidFill>
                  <a:latin typeface="BIZ UDPゴシック" panose="020B0400000000000000" pitchFamily="50" charset="-128"/>
                  <a:ea typeface="BIZ UDPゴシック" panose="020B0400000000000000" pitchFamily="50" charset="-128"/>
                </a:rPr>
                <a:t>ブース長</a:t>
              </a:r>
            </a:p>
          </p:txBody>
        </p:sp>
        <p:sp>
          <p:nvSpPr>
            <p:cNvPr id="51" name="テキスト ボックス 50">
              <a:extLst>
                <a:ext uri="{FF2B5EF4-FFF2-40B4-BE49-F238E27FC236}">
                  <a16:creationId xmlns:a16="http://schemas.microsoft.com/office/drawing/2014/main" id="{4E127195-BF69-08B0-37D1-1905D6462447}"/>
                </a:ext>
              </a:extLst>
            </p:cNvPr>
            <p:cNvSpPr txBox="1"/>
            <p:nvPr/>
          </p:nvSpPr>
          <p:spPr>
            <a:xfrm>
              <a:off x="71503" y="3288251"/>
              <a:ext cx="4248465" cy="523220"/>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en-US" altLang="ja-JP" dirty="0">
                  <a:solidFill>
                    <a:prstClr val="black"/>
                  </a:solidFill>
                  <a:latin typeface="BIZ UDPゴシック" panose="020B0400000000000000" pitchFamily="50" charset="-128"/>
                  <a:ea typeface="BIZ UDPゴシック" panose="020B0400000000000000" pitchFamily="50" charset="-128"/>
                </a:rPr>
                <a:t>JMECC</a:t>
              </a:r>
              <a:r>
                <a:rPr lang="ja-JP" altLang="en-US" dirty="0">
                  <a:solidFill>
                    <a:prstClr val="black"/>
                  </a:solidFill>
                  <a:latin typeface="BIZ UDPゴシック" panose="020B0400000000000000" pitchFamily="50" charset="-128"/>
                  <a:ea typeface="BIZ UDPゴシック" panose="020B0400000000000000" pitchFamily="50" charset="-128"/>
                </a:rPr>
                <a:t>インストラクター</a:t>
              </a:r>
            </a:p>
          </p:txBody>
        </p:sp>
        <p:sp>
          <p:nvSpPr>
            <p:cNvPr id="52" name="テキスト ボックス 51">
              <a:extLst>
                <a:ext uri="{FF2B5EF4-FFF2-40B4-BE49-F238E27FC236}">
                  <a16:creationId xmlns:a16="http://schemas.microsoft.com/office/drawing/2014/main" id="{643F8196-522F-377A-46F5-EDF2C9C42937}"/>
                </a:ext>
              </a:extLst>
            </p:cNvPr>
            <p:cNvSpPr txBox="1"/>
            <p:nvPr/>
          </p:nvSpPr>
          <p:spPr>
            <a:xfrm>
              <a:off x="71503" y="4238872"/>
              <a:ext cx="4248465" cy="523220"/>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en-US" altLang="ja-JP" dirty="0">
                  <a:solidFill>
                    <a:prstClr val="black"/>
                  </a:solidFill>
                  <a:latin typeface="BIZ UDPゴシック" panose="020B0400000000000000" pitchFamily="50" charset="-128"/>
                  <a:ea typeface="BIZ UDPゴシック" panose="020B0400000000000000" pitchFamily="50" charset="-128"/>
                </a:rPr>
                <a:t>ICLS</a:t>
              </a:r>
              <a:r>
                <a:rPr lang="ja-JP" altLang="en-US" dirty="0">
                  <a:solidFill>
                    <a:prstClr val="black"/>
                  </a:solidFill>
                  <a:latin typeface="BIZ UDPゴシック" panose="020B0400000000000000" pitchFamily="50" charset="-128"/>
                  <a:ea typeface="BIZ UDPゴシック" panose="020B0400000000000000" pitchFamily="50" charset="-128"/>
                </a:rPr>
                <a:t>インストラクター</a:t>
              </a:r>
            </a:p>
          </p:txBody>
        </p:sp>
        <p:sp>
          <p:nvSpPr>
            <p:cNvPr id="53" name="テキスト ボックス 52">
              <a:extLst>
                <a:ext uri="{FF2B5EF4-FFF2-40B4-BE49-F238E27FC236}">
                  <a16:creationId xmlns:a16="http://schemas.microsoft.com/office/drawing/2014/main" id="{E4931BE8-EC8D-F8C3-1EE8-4CA41FD96050}"/>
                </a:ext>
              </a:extLst>
            </p:cNvPr>
            <p:cNvSpPr txBox="1"/>
            <p:nvPr/>
          </p:nvSpPr>
          <p:spPr>
            <a:xfrm>
              <a:off x="71503" y="5166029"/>
              <a:ext cx="4248464" cy="461665"/>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ja-JP" altLang="en-US" sz="2400" dirty="0">
                  <a:solidFill>
                    <a:prstClr val="black"/>
                  </a:solidFill>
                  <a:latin typeface="BIZ UDPゴシック" panose="020B0400000000000000" pitchFamily="50" charset="-128"/>
                  <a:ea typeface="BIZ UDPゴシック" panose="020B0400000000000000" pitchFamily="50" charset="-128"/>
                </a:rPr>
                <a:t>アシスタントインストラクター</a:t>
              </a:r>
            </a:p>
          </p:txBody>
        </p:sp>
        <p:cxnSp>
          <p:nvCxnSpPr>
            <p:cNvPr id="54" name="直線コネクタ 53">
              <a:extLst>
                <a:ext uri="{FF2B5EF4-FFF2-40B4-BE49-F238E27FC236}">
                  <a16:creationId xmlns:a16="http://schemas.microsoft.com/office/drawing/2014/main" id="{2E9E8FCF-FA3A-B981-D17B-29349A3DB80C}"/>
                </a:ext>
              </a:extLst>
            </p:cNvPr>
            <p:cNvCxnSpPr>
              <a:cxnSpLocks/>
              <a:stCxn id="50" idx="2"/>
              <a:endCxn id="51" idx="0"/>
            </p:cNvCxnSpPr>
            <p:nvPr/>
          </p:nvCxnSpPr>
          <p:spPr>
            <a:xfrm>
              <a:off x="2195736" y="2872100"/>
              <a:ext cx="0" cy="416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F57D929-29F2-262C-2A40-8D21B08F98F9}"/>
                </a:ext>
              </a:extLst>
            </p:cNvPr>
            <p:cNvCxnSpPr>
              <a:cxnSpLocks/>
              <a:stCxn id="51" idx="2"/>
              <a:endCxn id="52" idx="0"/>
            </p:cNvCxnSpPr>
            <p:nvPr/>
          </p:nvCxnSpPr>
          <p:spPr>
            <a:xfrm>
              <a:off x="2195736" y="3811471"/>
              <a:ext cx="0" cy="427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82E85A3-F3BD-FB18-09A0-334E5D779D2B}"/>
                </a:ext>
              </a:extLst>
            </p:cNvPr>
            <p:cNvCxnSpPr>
              <a:cxnSpLocks/>
              <a:stCxn id="52" idx="2"/>
              <a:endCxn id="53" idx="0"/>
            </p:cNvCxnSpPr>
            <p:nvPr/>
          </p:nvCxnSpPr>
          <p:spPr>
            <a:xfrm flipH="1">
              <a:off x="2195735" y="4762092"/>
              <a:ext cx="1" cy="403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テキスト ボックス 56">
            <a:extLst>
              <a:ext uri="{FF2B5EF4-FFF2-40B4-BE49-F238E27FC236}">
                <a16:creationId xmlns:a16="http://schemas.microsoft.com/office/drawing/2014/main" id="{B02C59D1-9646-F44A-6F43-FD0A35A49D75}"/>
              </a:ext>
            </a:extLst>
          </p:cNvPr>
          <p:cNvSpPr txBox="1"/>
          <p:nvPr/>
        </p:nvSpPr>
        <p:spPr>
          <a:xfrm>
            <a:off x="7890344" y="5763472"/>
            <a:ext cx="1616148" cy="523220"/>
          </a:xfrm>
          <a:prstGeom prst="rect">
            <a:avLst/>
          </a:prstGeom>
          <a:noFill/>
        </p:spPr>
        <p:txBody>
          <a:bodyPr wrap="none" rtlCol="0">
            <a:spAutoFit/>
          </a:bodyPr>
          <a:lstStyle/>
          <a:p>
            <a:pPr algn="ctr" fontAlgn="auto">
              <a:spcBef>
                <a:spcPts val="0"/>
              </a:spcBef>
              <a:spcAft>
                <a:spcPts val="0"/>
              </a:spcAft>
              <a:defRPr/>
            </a:pPr>
            <a:r>
              <a:rPr lang="ja-JP" altLang="en-US" dirty="0">
                <a:solidFill>
                  <a:srgbClr val="009900"/>
                </a:solidFill>
                <a:latin typeface="BIZ UDPゴシック" panose="020B0400000000000000" pitchFamily="50" charset="-128"/>
                <a:ea typeface="BIZ UDPゴシック" panose="020B0400000000000000" pitchFamily="50" charset="-128"/>
              </a:rPr>
              <a:t>ブース ２</a:t>
            </a:r>
            <a:endParaRPr lang="ja-JP" altLang="en-US" sz="3200" dirty="0">
              <a:solidFill>
                <a:srgbClr val="009900"/>
              </a:solidFill>
              <a:latin typeface="BIZ UDPゴシック" panose="020B0400000000000000" pitchFamily="50" charset="-128"/>
              <a:ea typeface="BIZ UDPゴシック" panose="020B0400000000000000" pitchFamily="50" charset="-128"/>
            </a:endParaRPr>
          </a:p>
        </p:txBody>
      </p:sp>
      <p:cxnSp>
        <p:nvCxnSpPr>
          <p:cNvPr id="37" name="直線コネクタ 36"/>
          <p:cNvCxnSpPr>
            <a:cxnSpLocks/>
            <a:stCxn id="4" idx="2"/>
            <a:endCxn id="50" idx="0"/>
          </p:cNvCxnSpPr>
          <p:nvPr/>
        </p:nvCxnSpPr>
        <p:spPr>
          <a:xfrm>
            <a:off x="6120479" y="1520788"/>
            <a:ext cx="2577940" cy="756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14400" y="1799424"/>
            <a:ext cx="6891630" cy="954107"/>
          </a:xfrm>
          <a:prstGeom prst="rect">
            <a:avLst/>
          </a:prstGeom>
          <a:noFill/>
        </p:spPr>
        <p:txBody>
          <a:bodyPr wrap="none">
            <a:spAutoFit/>
          </a:bodyPr>
          <a:lstStyle/>
          <a:p>
            <a:pPr marL="342900" indent="-342900" fontAlgn="base">
              <a:spcBef>
                <a:spcPct val="0"/>
              </a:spcBef>
              <a:spcAft>
                <a:spcPct val="0"/>
              </a:spcAft>
              <a:buFont typeface="Wingdings" panose="05000000000000000000" pitchFamily="2" charset="2"/>
              <a:buChar char="p"/>
              <a:defRPr/>
            </a:pPr>
            <a:r>
              <a:rPr lang="ja-JP" altLang="en-US" sz="2400" b="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進行はブース長主導で進める。</a:t>
            </a:r>
            <a:endParaRPr lang="en-US" altLang="ja-JP" sz="2400" dirty="0">
              <a:latin typeface="UD デジタル 教科書体 NK-R" panose="02020400000000000000" pitchFamily="18" charset="-128"/>
              <a:ea typeface="UD デジタル 教科書体 NK-R" panose="02020400000000000000" pitchFamily="18" charset="-128"/>
            </a:endParaRPr>
          </a:p>
          <a:p>
            <a:pPr fontAlgn="base">
              <a:spcBef>
                <a:spcPct val="0"/>
              </a:spcBef>
              <a:spcAft>
                <a:spcPct val="0"/>
              </a:spcAft>
              <a:defRPr/>
            </a:pPr>
            <a:r>
              <a:rPr lang="ja-JP" altLang="en-US" sz="800" dirty="0">
                <a:latin typeface="UD デジタル 教科書体 NK-R" panose="02020400000000000000" pitchFamily="18" charset="-128"/>
                <a:ea typeface="UD デジタル 教科書体 NK-R" panose="02020400000000000000" pitchFamily="18" charset="-128"/>
              </a:rPr>
              <a:t>　</a:t>
            </a:r>
            <a:endParaRPr lang="en-US" altLang="ja-JP" sz="2400" dirty="0">
              <a:latin typeface="UD デジタル 教科書体 NK-R" panose="02020400000000000000" pitchFamily="18" charset="-128"/>
              <a:ea typeface="UD デジタル 教科書体 NK-R" panose="02020400000000000000" pitchFamily="18" charset="-128"/>
            </a:endParaRPr>
          </a:p>
          <a:p>
            <a:pPr marL="342900" indent="-342900" fontAlgn="base">
              <a:spcBef>
                <a:spcPct val="0"/>
              </a:spcBef>
              <a:spcAft>
                <a:spcPct val="0"/>
              </a:spcAft>
              <a:buFont typeface="Wingdings" panose="05000000000000000000" pitchFamily="2" charset="2"/>
              <a:buChar char="p"/>
              <a:defRPr/>
            </a:pPr>
            <a:r>
              <a:rPr lang="ja-JP" altLang="en-US" sz="2400" dirty="0">
                <a:latin typeface="UD デジタル 教科書体 NK-R" panose="02020400000000000000" pitchFamily="18" charset="-128"/>
                <a:ea typeface="UD デジタル 教科書体 NK-R" panose="02020400000000000000" pitchFamily="18" charset="-128"/>
              </a:rPr>
              <a:t>　指導に必要な役割分担は、ブース長が指示する。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9411747" y="6482391"/>
            <a:ext cx="2869696" cy="400110"/>
          </a:xfrm>
          <a:prstGeom prst="rect">
            <a:avLst/>
          </a:prstGeom>
          <a:noFill/>
        </p:spPr>
        <p:txBody>
          <a:bodyPr wrap="none">
            <a:spAutoFit/>
          </a:bodyPr>
          <a:lstStyle/>
          <a:p>
            <a:pPr fontAlgn="base">
              <a:spcBef>
                <a:spcPct val="0"/>
              </a:spcBef>
              <a:spcAft>
                <a:spcPct val="0"/>
              </a:spcAft>
              <a:defRPr/>
            </a:pPr>
            <a:r>
              <a:rPr lang="ja-JP" altLang="en-US" sz="2000" dirty="0">
                <a:solidFill>
                  <a:srgbClr val="0070C0"/>
                </a:solidFill>
                <a:latin typeface="ＭＳ Ｐゴシック"/>
              </a:rPr>
              <a:t>「</a:t>
            </a:r>
            <a:r>
              <a:rPr lang="en-US" altLang="ja-JP" sz="2000" dirty="0">
                <a:solidFill>
                  <a:srgbClr val="0070C0"/>
                </a:solidFill>
                <a:latin typeface="ＭＳ Ｐゴシック"/>
              </a:rPr>
              <a:t>JMECC</a:t>
            </a:r>
            <a:r>
              <a:rPr lang="ja-JP" altLang="en-US" sz="2000" dirty="0">
                <a:solidFill>
                  <a:srgbClr val="0070C0"/>
                </a:solidFill>
                <a:latin typeface="ＭＳ Ｐゴシック"/>
              </a:rPr>
              <a:t> 指導要綱 」</a:t>
            </a:r>
            <a:r>
              <a:rPr lang="ja-JP" altLang="en-US" sz="2000" dirty="0">
                <a:solidFill>
                  <a:srgbClr val="0070C0"/>
                </a:solidFill>
                <a:latin typeface="UD デジタル 教科書体 NK-R" panose="02020400000000000000" pitchFamily="18" charset="-128"/>
                <a:ea typeface="UD デジタル 教科書体 NK-R" panose="02020400000000000000" pitchFamily="18" charset="-128"/>
              </a:rPr>
              <a:t>より</a:t>
            </a:r>
          </a:p>
        </p:txBody>
      </p:sp>
      <p:sp>
        <p:nvSpPr>
          <p:cNvPr id="4" name="正方形/長方形 3">
            <a:extLst>
              <a:ext uri="{FF2B5EF4-FFF2-40B4-BE49-F238E27FC236}">
                <a16:creationId xmlns:a16="http://schemas.microsoft.com/office/drawing/2014/main" id="{11A6F4A3-EA6A-EBC4-4489-2475616A9089}"/>
              </a:ext>
            </a:extLst>
          </p:cNvPr>
          <p:cNvSpPr>
            <a:spLocks/>
          </p:cNvSpPr>
          <p:nvPr/>
        </p:nvSpPr>
        <p:spPr bwMode="auto">
          <a:xfrm>
            <a:off x="-1"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altLang="ja-JP"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 </a:t>
            </a: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指導の原則</a:t>
            </a:r>
          </a:p>
        </p:txBody>
      </p:sp>
      <p:sp>
        <p:nvSpPr>
          <p:cNvPr id="5" name="テキスト ボックス 4">
            <a:extLst>
              <a:ext uri="{FF2B5EF4-FFF2-40B4-BE49-F238E27FC236}">
                <a16:creationId xmlns:a16="http://schemas.microsoft.com/office/drawing/2014/main" id="{6358EB7A-223D-05F6-AF7B-1503A606D80F}"/>
              </a:ext>
            </a:extLst>
          </p:cNvPr>
          <p:cNvSpPr txBox="1"/>
          <p:nvPr/>
        </p:nvSpPr>
        <p:spPr>
          <a:xfrm>
            <a:off x="716972" y="805582"/>
            <a:ext cx="11240937" cy="1015663"/>
          </a:xfrm>
          <a:prstGeom prst="rect">
            <a:avLst/>
          </a:prstGeom>
          <a:noFill/>
        </p:spPr>
        <p:txBody>
          <a:bodyPr wrap="square" rtlCol="0">
            <a:spAutoFit/>
          </a:bodyPr>
          <a:lstStyle/>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ブース長は受講者と各インストラクター（医師、看護師、救急救命士）を</a:t>
            </a:r>
            <a:endParaRPr lang="en-US" altLang="ja-JP" sz="3000" dirty="0">
              <a:solidFill>
                <a:srgbClr val="000000"/>
              </a:solidFill>
              <a:latin typeface="UD デジタル 教科書体 NK-R" panose="02020400000000000000" pitchFamily="18" charset="-128"/>
              <a:ea typeface="UD デジタル 教科書体 NK-R" panose="02020400000000000000" pitchFamily="18" charset="-128"/>
            </a:endParaRPr>
          </a:p>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指導し、質の高い講習を行う。</a:t>
            </a:r>
            <a:endParaRPr lang="en-US" altLang="ja-JP" sz="3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B10618E8-AC0B-8E41-00DA-552B7542FAB8}"/>
              </a:ext>
            </a:extLst>
          </p:cNvPr>
          <p:cNvSpPr txBox="1"/>
          <p:nvPr/>
        </p:nvSpPr>
        <p:spPr>
          <a:xfrm>
            <a:off x="668413" y="2988659"/>
            <a:ext cx="11610432" cy="1015663"/>
          </a:xfrm>
          <a:prstGeom prst="rect">
            <a:avLst/>
          </a:prstGeom>
          <a:noFill/>
        </p:spPr>
        <p:txBody>
          <a:bodyPr wrap="square" rtlCol="0">
            <a:spAutoFit/>
          </a:bodyPr>
          <a:lstStyle/>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インストラクターはブース長の指示のもとでアシスタントインストラクターと</a:t>
            </a:r>
            <a:endParaRPr lang="en-US" altLang="ja-JP" sz="3000" dirty="0">
              <a:solidFill>
                <a:srgbClr val="000000"/>
              </a:solidFill>
              <a:latin typeface="UD デジタル 教科書体 NK-R" panose="02020400000000000000" pitchFamily="18" charset="-128"/>
              <a:ea typeface="UD デジタル 教科書体 NK-R" panose="02020400000000000000" pitchFamily="18" charset="-128"/>
            </a:endParaRPr>
          </a:p>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協力して受講者を指導し、指導内容の質の向上に努める。</a:t>
            </a:r>
          </a:p>
        </p:txBody>
      </p:sp>
      <p:sp>
        <p:nvSpPr>
          <p:cNvPr id="13" name="テキスト ボックス 12">
            <a:extLst>
              <a:ext uri="{FF2B5EF4-FFF2-40B4-BE49-F238E27FC236}">
                <a16:creationId xmlns:a16="http://schemas.microsoft.com/office/drawing/2014/main" id="{F57760D0-3C7B-DF00-EAA0-F868B5E024AB}"/>
              </a:ext>
            </a:extLst>
          </p:cNvPr>
          <p:cNvSpPr txBox="1"/>
          <p:nvPr/>
        </p:nvSpPr>
        <p:spPr>
          <a:xfrm>
            <a:off x="914400" y="4789077"/>
            <a:ext cx="8429625" cy="461665"/>
          </a:xfrm>
          <a:prstGeom prst="rect">
            <a:avLst/>
          </a:prstGeom>
          <a:noFill/>
        </p:spPr>
        <p:txBody>
          <a:bodyPr>
            <a:spAutoFit/>
          </a:bodyPr>
          <a:lstStyle/>
          <a:p>
            <a:r>
              <a:rPr lang="en-US" altLang="ja-JP" sz="2400" dirty="0">
                <a:latin typeface="UD デジタル 教科書体 NK-R" panose="02020400000000000000" pitchFamily="18" charset="-128"/>
                <a:ea typeface="UD デジタル 教科書体 NK-R" panose="02020400000000000000" pitchFamily="18" charset="-128"/>
              </a:rPr>
              <a:t>※</a:t>
            </a:r>
            <a:r>
              <a:rPr lang="ja-JP" altLang="ja-JP" sz="2400" dirty="0">
                <a:latin typeface="UD デジタル 教科書体 NK-R" panose="02020400000000000000" pitchFamily="18" charset="-128"/>
                <a:ea typeface="UD デジタル 教科書体 NK-R" panose="02020400000000000000" pitchFamily="18" charset="-128"/>
              </a:rPr>
              <a:t>心停止への対応②以降について</a:t>
            </a:r>
          </a:p>
        </p:txBody>
      </p:sp>
      <p:sp>
        <p:nvSpPr>
          <p:cNvPr id="14" name="テキスト ボックス 13">
            <a:extLst>
              <a:ext uri="{FF2B5EF4-FFF2-40B4-BE49-F238E27FC236}">
                <a16:creationId xmlns:a16="http://schemas.microsoft.com/office/drawing/2014/main" id="{1787FD95-899E-B8A9-EA2F-97AB8C985D29}"/>
              </a:ext>
            </a:extLst>
          </p:cNvPr>
          <p:cNvSpPr txBox="1"/>
          <p:nvPr/>
        </p:nvSpPr>
        <p:spPr>
          <a:xfrm>
            <a:off x="668414" y="4235117"/>
            <a:ext cx="11523586" cy="553998"/>
          </a:xfrm>
          <a:prstGeom prst="rect">
            <a:avLst/>
          </a:prstGeom>
          <a:noFill/>
        </p:spPr>
        <p:txBody>
          <a:bodyPr wrap="square" rtlCol="0">
            <a:spAutoFit/>
          </a:bodyPr>
          <a:lstStyle/>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チーム蘇生の実践を目的に、インストラクター同士が協調して指導を行う</a:t>
            </a:r>
          </a:p>
        </p:txBody>
      </p:sp>
      <p:sp>
        <p:nvSpPr>
          <p:cNvPr id="15" name="テキスト ボックス 14">
            <a:extLst>
              <a:ext uri="{FF2B5EF4-FFF2-40B4-BE49-F238E27FC236}">
                <a16:creationId xmlns:a16="http://schemas.microsoft.com/office/drawing/2014/main" id="{A5123783-4B32-D2B7-C5A3-E774DB284B5A}"/>
              </a:ext>
            </a:extLst>
          </p:cNvPr>
          <p:cNvSpPr txBox="1"/>
          <p:nvPr/>
        </p:nvSpPr>
        <p:spPr>
          <a:xfrm>
            <a:off x="1324834" y="5238373"/>
            <a:ext cx="10633075" cy="1323439"/>
          </a:xfrm>
          <a:prstGeom prst="rect">
            <a:avLst/>
          </a:prstGeom>
          <a:noFill/>
        </p:spPr>
        <p:txBody>
          <a:bodyPr wrap="square">
            <a:spAutoFit/>
          </a:bodyPr>
          <a:lstStyle/>
          <a:p>
            <a:pPr marL="457200" indent="-457200">
              <a:buFont typeface="Arial" panose="020B0604020202020204" pitchFamily="34" charset="0"/>
              <a:buChar char="•"/>
            </a:pPr>
            <a:r>
              <a:rPr lang="ja-JP" altLang="ja-JP" sz="2400" b="0" dirty="0">
                <a:latin typeface="UD デジタル 教科書体 NK-R" panose="02020400000000000000" pitchFamily="18" charset="-128"/>
                <a:ea typeface="UD デジタル 教科書体 NK-R" panose="02020400000000000000" pitchFamily="18" charset="-128"/>
              </a:rPr>
              <a:t>看護師は</a:t>
            </a:r>
            <a:r>
              <a:rPr lang="ja-JP" altLang="en-US" sz="2400" b="0" dirty="0">
                <a:latin typeface="UD デジタル 教科書体 NK-R" panose="02020400000000000000" pitchFamily="18" charset="-128"/>
                <a:ea typeface="UD デジタル 教科書体 NK-R" panose="02020400000000000000" pitchFamily="18" charset="-128"/>
              </a:rPr>
              <a:t>主に</a:t>
            </a:r>
            <a:r>
              <a:rPr lang="ja-JP" altLang="ja-JP" sz="2400" b="0" dirty="0">
                <a:latin typeface="UD デジタル 教科書体 NK-R" panose="02020400000000000000" pitchFamily="18" charset="-128"/>
                <a:ea typeface="UD デジタル 教科書体 NK-R" panose="02020400000000000000" pitchFamily="18" charset="-128"/>
              </a:rPr>
              <a:t>時間経過、心電図診断、処置内容等の記録の指導にあたる。</a:t>
            </a:r>
            <a:endParaRPr lang="en-US" altLang="ja-JP" sz="2400" b="0" dirty="0">
              <a:latin typeface="UD デジタル 教科書体 NK-R" panose="02020400000000000000" pitchFamily="18" charset="-128"/>
              <a:ea typeface="UD デジタル 教科書体 NK-R" panose="02020400000000000000" pitchFamily="18" charset="-128"/>
            </a:endParaRPr>
          </a:p>
          <a:p>
            <a:endParaRPr lang="en-US" altLang="ja-JP" sz="800" b="0" dirty="0">
              <a:latin typeface="UD デジタル 教科書体 NK-R" panose="02020400000000000000" pitchFamily="18" charset="-128"/>
              <a:ea typeface="UD デジタル 教科書体 NK-R" panose="02020400000000000000" pitchFamily="18" charset="-128"/>
            </a:endParaRPr>
          </a:p>
          <a:p>
            <a:pPr marL="457200" indent="-457200">
              <a:buFont typeface="Arial" panose="020B0604020202020204" pitchFamily="34" charset="0"/>
              <a:buChar char="•"/>
            </a:pPr>
            <a:r>
              <a:rPr lang="ja-JP" altLang="ja-JP" sz="2400" b="0" dirty="0">
                <a:latin typeface="UD デジタル 教科書体 NK-R" panose="02020400000000000000" pitchFamily="18" charset="-128"/>
                <a:ea typeface="UD デジタル 教科書体 NK-R" panose="02020400000000000000" pitchFamily="18" charset="-128"/>
              </a:rPr>
              <a:t>救急救命士は</a:t>
            </a:r>
            <a:r>
              <a:rPr lang="ja-JP" altLang="en-US" sz="2400" b="0" dirty="0">
                <a:latin typeface="UD デジタル 教科書体 NK-R" panose="02020400000000000000" pitchFamily="18" charset="-128"/>
                <a:ea typeface="UD デジタル 教科書体 NK-R" panose="02020400000000000000" pitchFamily="18" charset="-128"/>
              </a:rPr>
              <a:t>主に</a:t>
            </a:r>
            <a:r>
              <a:rPr lang="ja-JP" altLang="ja-JP" sz="2400" b="0" dirty="0">
                <a:latin typeface="UD デジタル 教科書体 NK-R" panose="02020400000000000000" pitchFamily="18" charset="-128"/>
                <a:ea typeface="UD デジタル 教科書体 NK-R" panose="02020400000000000000" pitchFamily="18" charset="-128"/>
              </a:rPr>
              <a:t>「質の高い心肺蘇生の継続」の指導と患者シミュレーターの操作にあたる。</a:t>
            </a:r>
          </a:p>
        </p:txBody>
      </p:sp>
      <p:sp>
        <p:nvSpPr>
          <p:cNvPr id="16" name="テキスト ボックス 15">
            <a:extLst>
              <a:ext uri="{FF2B5EF4-FFF2-40B4-BE49-F238E27FC236}">
                <a16:creationId xmlns:a16="http://schemas.microsoft.com/office/drawing/2014/main" id="{893C89DC-0FFB-4BC2-B28B-0830448F9510}"/>
              </a:ext>
            </a:extLst>
          </p:cNvPr>
          <p:cNvSpPr txBox="1"/>
          <p:nvPr/>
        </p:nvSpPr>
        <p:spPr>
          <a:xfrm>
            <a:off x="107372" y="805582"/>
            <a:ext cx="609600" cy="553998"/>
          </a:xfrm>
          <a:prstGeom prst="rect">
            <a:avLst/>
          </a:prstGeom>
          <a:noFill/>
        </p:spPr>
        <p:txBody>
          <a:bodyPr wrap="square" rtlCol="0">
            <a:spAutoFit/>
          </a:bodyPr>
          <a:lstStyle/>
          <a:p>
            <a:pPr>
              <a:buClr>
                <a:srgbClr val="FF0000"/>
              </a:buClr>
              <a:defRPr/>
            </a:pPr>
            <a:r>
              <a:rPr lang="en-US" altLang="ja-JP" sz="3000" dirty="0">
                <a:solidFill>
                  <a:srgbClr val="FF0000"/>
                </a:solidFill>
                <a:latin typeface="UD デジタル 教科書体 NK-R" panose="02020400000000000000" pitchFamily="18" charset="-128"/>
                <a:ea typeface="UD デジタル 教科書体 NK-R" panose="02020400000000000000" pitchFamily="18" charset="-128"/>
              </a:rPr>
              <a:t>1.</a:t>
            </a:r>
          </a:p>
        </p:txBody>
      </p:sp>
      <p:sp>
        <p:nvSpPr>
          <p:cNvPr id="17" name="テキスト ボックス 16">
            <a:extLst>
              <a:ext uri="{FF2B5EF4-FFF2-40B4-BE49-F238E27FC236}">
                <a16:creationId xmlns:a16="http://schemas.microsoft.com/office/drawing/2014/main" id="{67265AF4-45D6-EEC2-0D82-FEF43049EC06}"/>
              </a:ext>
            </a:extLst>
          </p:cNvPr>
          <p:cNvSpPr txBox="1"/>
          <p:nvPr/>
        </p:nvSpPr>
        <p:spPr>
          <a:xfrm>
            <a:off x="107372" y="3002852"/>
            <a:ext cx="609600" cy="553998"/>
          </a:xfrm>
          <a:prstGeom prst="rect">
            <a:avLst/>
          </a:prstGeom>
          <a:noFill/>
        </p:spPr>
        <p:txBody>
          <a:bodyPr wrap="square" rtlCol="0">
            <a:spAutoFit/>
          </a:bodyPr>
          <a:lstStyle/>
          <a:p>
            <a:pPr>
              <a:buClr>
                <a:srgbClr val="FF0000"/>
              </a:buClr>
              <a:defRPr/>
            </a:pPr>
            <a:r>
              <a:rPr lang="en-US" altLang="ja-JP" sz="3000" dirty="0">
                <a:solidFill>
                  <a:srgbClr val="FF0000"/>
                </a:solidFill>
                <a:latin typeface="UD デジタル 教科書体 NK-R" panose="02020400000000000000" pitchFamily="18" charset="-128"/>
                <a:ea typeface="UD デジタル 教科書体 NK-R" panose="02020400000000000000" pitchFamily="18" charset="-128"/>
              </a:rPr>
              <a:t>2.</a:t>
            </a:r>
          </a:p>
        </p:txBody>
      </p:sp>
      <p:sp>
        <p:nvSpPr>
          <p:cNvPr id="18" name="テキスト ボックス 17">
            <a:extLst>
              <a:ext uri="{FF2B5EF4-FFF2-40B4-BE49-F238E27FC236}">
                <a16:creationId xmlns:a16="http://schemas.microsoft.com/office/drawing/2014/main" id="{FD4A9D5E-65EC-41C1-1C0A-903D682E793C}"/>
              </a:ext>
            </a:extLst>
          </p:cNvPr>
          <p:cNvSpPr txBox="1"/>
          <p:nvPr/>
        </p:nvSpPr>
        <p:spPr>
          <a:xfrm>
            <a:off x="106242" y="4235117"/>
            <a:ext cx="609600" cy="553998"/>
          </a:xfrm>
          <a:prstGeom prst="rect">
            <a:avLst/>
          </a:prstGeom>
          <a:noFill/>
        </p:spPr>
        <p:txBody>
          <a:bodyPr wrap="square" rtlCol="0">
            <a:spAutoFit/>
          </a:bodyPr>
          <a:lstStyle/>
          <a:p>
            <a:pPr>
              <a:buClr>
                <a:srgbClr val="FF0000"/>
              </a:buClr>
              <a:defRPr/>
            </a:pPr>
            <a:r>
              <a:rPr lang="en-US" altLang="ja-JP" sz="3000" dirty="0">
                <a:solidFill>
                  <a:srgbClr val="FF0000"/>
                </a:solidFill>
                <a:latin typeface="UD デジタル 教科書体 NK-R" panose="02020400000000000000" pitchFamily="18" charset="-128"/>
                <a:ea typeface="UD デジタル 教科書体 NK-R" panose="02020400000000000000" pitchFamily="18" charset="-128"/>
              </a:rPr>
              <a:t>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14400" y="1797340"/>
            <a:ext cx="6038833" cy="461665"/>
          </a:xfrm>
          <a:prstGeom prst="rect">
            <a:avLst/>
          </a:prstGeom>
          <a:noFill/>
        </p:spPr>
        <p:txBody>
          <a:bodyPr wrap="none">
            <a:spAutoFit/>
          </a:bodyPr>
          <a:lstStyle/>
          <a:p>
            <a:pPr marL="342900" indent="-342900" fontAlgn="base">
              <a:spcBef>
                <a:spcPct val="0"/>
              </a:spcBef>
              <a:spcAft>
                <a:spcPct val="0"/>
              </a:spcAft>
              <a:buFont typeface="Wingdings" panose="05000000000000000000" pitchFamily="2" charset="2"/>
              <a:buChar char="p"/>
              <a:defRPr/>
            </a:pPr>
            <a:r>
              <a:rPr lang="ja-JP" altLang="en-US" sz="2400" b="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認定までに以下</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項目の指導を経験する。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9411747" y="6482391"/>
            <a:ext cx="2869696" cy="400110"/>
          </a:xfrm>
          <a:prstGeom prst="rect">
            <a:avLst/>
          </a:prstGeom>
          <a:noFill/>
        </p:spPr>
        <p:txBody>
          <a:bodyPr wrap="none">
            <a:spAutoFit/>
          </a:bodyPr>
          <a:lstStyle/>
          <a:p>
            <a:pPr fontAlgn="base">
              <a:spcBef>
                <a:spcPct val="0"/>
              </a:spcBef>
              <a:spcAft>
                <a:spcPct val="0"/>
              </a:spcAft>
              <a:defRPr/>
            </a:pPr>
            <a:r>
              <a:rPr lang="ja-JP" altLang="en-US" sz="2000" dirty="0">
                <a:solidFill>
                  <a:srgbClr val="0070C0"/>
                </a:solidFill>
                <a:latin typeface="ＭＳ Ｐゴシック"/>
              </a:rPr>
              <a:t>「</a:t>
            </a:r>
            <a:r>
              <a:rPr lang="en-US" altLang="ja-JP" sz="2000" dirty="0">
                <a:solidFill>
                  <a:srgbClr val="0070C0"/>
                </a:solidFill>
                <a:latin typeface="ＭＳ Ｐゴシック"/>
              </a:rPr>
              <a:t>JMECC</a:t>
            </a:r>
            <a:r>
              <a:rPr lang="ja-JP" altLang="en-US" sz="2000" dirty="0">
                <a:solidFill>
                  <a:srgbClr val="0070C0"/>
                </a:solidFill>
                <a:latin typeface="ＭＳ Ｐゴシック"/>
              </a:rPr>
              <a:t> 指導要綱 」</a:t>
            </a:r>
            <a:r>
              <a:rPr lang="ja-JP" altLang="en-US" sz="2000" dirty="0">
                <a:solidFill>
                  <a:srgbClr val="0070C0"/>
                </a:solidFill>
                <a:latin typeface="UD デジタル 教科書体 NK-R" panose="02020400000000000000" pitchFamily="18" charset="-128"/>
                <a:ea typeface="UD デジタル 教科書体 NK-R" panose="02020400000000000000" pitchFamily="18" charset="-128"/>
              </a:rPr>
              <a:t>より</a:t>
            </a:r>
          </a:p>
        </p:txBody>
      </p:sp>
      <p:sp>
        <p:nvSpPr>
          <p:cNvPr id="4" name="正方形/長方形 3">
            <a:extLst>
              <a:ext uri="{FF2B5EF4-FFF2-40B4-BE49-F238E27FC236}">
                <a16:creationId xmlns:a16="http://schemas.microsoft.com/office/drawing/2014/main" id="{11A6F4A3-EA6A-EBC4-4489-2475616A9089}"/>
              </a:ext>
            </a:extLst>
          </p:cNvPr>
          <p:cNvSpPr>
            <a:spLocks/>
          </p:cNvSpPr>
          <p:nvPr/>
        </p:nvSpPr>
        <p:spPr bwMode="auto">
          <a:xfrm>
            <a:off x="-1"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altLang="ja-JP"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 </a:t>
            </a: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指導の原則</a:t>
            </a:r>
          </a:p>
        </p:txBody>
      </p:sp>
      <p:sp>
        <p:nvSpPr>
          <p:cNvPr id="5" name="テキスト ボックス 4">
            <a:extLst>
              <a:ext uri="{FF2B5EF4-FFF2-40B4-BE49-F238E27FC236}">
                <a16:creationId xmlns:a16="http://schemas.microsoft.com/office/drawing/2014/main" id="{6358EB7A-223D-05F6-AF7B-1503A606D80F}"/>
              </a:ext>
            </a:extLst>
          </p:cNvPr>
          <p:cNvSpPr txBox="1"/>
          <p:nvPr/>
        </p:nvSpPr>
        <p:spPr>
          <a:xfrm>
            <a:off x="716972" y="805582"/>
            <a:ext cx="11240937" cy="1015663"/>
          </a:xfrm>
          <a:prstGeom prst="rect">
            <a:avLst/>
          </a:prstGeom>
          <a:noFill/>
        </p:spPr>
        <p:txBody>
          <a:bodyPr wrap="square" rtlCol="0">
            <a:spAutoFit/>
          </a:bodyPr>
          <a:lstStyle/>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アシスタントインストラクターはブース長の指示のもとで指導を行い、</a:t>
            </a:r>
            <a:endParaRPr lang="en-US" altLang="ja-JP" sz="3000" dirty="0">
              <a:solidFill>
                <a:srgbClr val="000000"/>
              </a:solidFill>
              <a:latin typeface="UD デジタル 教科書体 NK-R" panose="02020400000000000000" pitchFamily="18" charset="-128"/>
              <a:ea typeface="UD デジタル 教科書体 NK-R" panose="02020400000000000000" pitchFamily="18" charset="-128"/>
            </a:endParaRPr>
          </a:p>
          <a:p>
            <a:pPr>
              <a:buClr>
                <a:srgbClr val="FF0000"/>
              </a:buClr>
              <a:defRPr/>
            </a:pPr>
            <a:r>
              <a:rPr lang="ja-JP" altLang="en-US" sz="3000" dirty="0">
                <a:solidFill>
                  <a:srgbClr val="000000"/>
                </a:solidFill>
                <a:latin typeface="UD デジタル 教科書体 NK-R" panose="02020400000000000000" pitchFamily="18" charset="-128"/>
                <a:ea typeface="UD デジタル 教科書体 NK-R" panose="02020400000000000000" pitchFamily="18" charset="-128"/>
              </a:rPr>
              <a:t>質の高い指導方法を習得する。</a:t>
            </a:r>
          </a:p>
        </p:txBody>
      </p:sp>
      <p:sp>
        <p:nvSpPr>
          <p:cNvPr id="16" name="テキスト ボックス 15">
            <a:extLst>
              <a:ext uri="{FF2B5EF4-FFF2-40B4-BE49-F238E27FC236}">
                <a16:creationId xmlns:a16="http://schemas.microsoft.com/office/drawing/2014/main" id="{893C89DC-0FFB-4BC2-B28B-0830448F9510}"/>
              </a:ext>
            </a:extLst>
          </p:cNvPr>
          <p:cNvSpPr txBox="1"/>
          <p:nvPr/>
        </p:nvSpPr>
        <p:spPr>
          <a:xfrm>
            <a:off x="107372" y="805582"/>
            <a:ext cx="609600" cy="553998"/>
          </a:xfrm>
          <a:prstGeom prst="rect">
            <a:avLst/>
          </a:prstGeom>
          <a:noFill/>
        </p:spPr>
        <p:txBody>
          <a:bodyPr wrap="square" rtlCol="0">
            <a:spAutoFit/>
          </a:bodyPr>
          <a:lstStyle/>
          <a:p>
            <a:pPr>
              <a:buClr>
                <a:srgbClr val="FF0000"/>
              </a:buClr>
              <a:defRPr/>
            </a:pPr>
            <a:r>
              <a:rPr lang="ja-JP" altLang="en-US" sz="3000" dirty="0">
                <a:solidFill>
                  <a:srgbClr val="FF0000"/>
                </a:solidFill>
                <a:latin typeface="UD デジタル 教科書体 NK-R" panose="02020400000000000000" pitchFamily="18" charset="-128"/>
                <a:ea typeface="UD デジタル 教科書体 NK-R" panose="02020400000000000000" pitchFamily="18" charset="-128"/>
              </a:rPr>
              <a:t>４</a:t>
            </a:r>
            <a:r>
              <a:rPr lang="en-US" altLang="ja-JP" sz="3000" dirty="0">
                <a:solidFill>
                  <a:srgbClr val="FF0000"/>
                </a:solidFill>
                <a:latin typeface="UD デジタル 教科書体 NK-R" panose="02020400000000000000" pitchFamily="18" charset="-128"/>
                <a:ea typeface="UD デジタル 教科書体 NK-R" panose="02020400000000000000" pitchFamily="18" charset="-128"/>
              </a:rPr>
              <a:t>.</a:t>
            </a:r>
          </a:p>
        </p:txBody>
      </p:sp>
      <p:sp>
        <p:nvSpPr>
          <p:cNvPr id="2" name="テキスト ボックス 1">
            <a:extLst>
              <a:ext uri="{FF2B5EF4-FFF2-40B4-BE49-F238E27FC236}">
                <a16:creationId xmlns:a16="http://schemas.microsoft.com/office/drawing/2014/main" id="{E6D98A2B-937F-518F-E7E0-CDCA8583FA1B}"/>
              </a:ext>
            </a:extLst>
          </p:cNvPr>
          <p:cNvSpPr txBox="1"/>
          <p:nvPr/>
        </p:nvSpPr>
        <p:spPr>
          <a:xfrm>
            <a:off x="1524001" y="2192812"/>
            <a:ext cx="3810000" cy="175432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ja-JP" altLang="en-US" sz="2400" b="0" dirty="0">
                <a:latin typeface="UD デジタル 教科書体 NK-R" panose="02020400000000000000" pitchFamily="18" charset="-128"/>
                <a:ea typeface="UD デジタル 教科書体 NK-R" panose="02020400000000000000" pitchFamily="18" charset="-128"/>
              </a:rPr>
              <a:t>一次救命処置</a:t>
            </a:r>
            <a:endParaRPr lang="en-US" altLang="ja-JP" sz="2400" b="0" dirty="0">
              <a:latin typeface="UD デジタル 教科書体 NK-R" panose="02020400000000000000" pitchFamily="18" charset="-128"/>
              <a:ea typeface="UD デジタル 教科書体 NK-R" panose="02020400000000000000" pitchFamily="18" charset="-128"/>
            </a:endParaRPr>
          </a:p>
          <a:p>
            <a:pPr marL="457200" indent="-457200">
              <a:buFont typeface="Arial" panose="020B0604020202020204" pitchFamily="34" charset="0"/>
              <a:buChar char="•"/>
            </a:pPr>
            <a:r>
              <a:rPr lang="ja-JP" altLang="en-US" sz="2400" b="0" dirty="0">
                <a:latin typeface="UD デジタル 教科書体 NK-R" panose="02020400000000000000" pitchFamily="18" charset="-128"/>
                <a:ea typeface="UD デジタル 教科書体 NK-R" panose="02020400000000000000" pitchFamily="18" charset="-128"/>
              </a:rPr>
              <a:t>マニュアル式除細動器</a:t>
            </a:r>
            <a:endParaRPr lang="en-US" altLang="ja-JP" sz="2400" b="0" dirty="0">
              <a:latin typeface="UD デジタル 教科書体 NK-R" panose="02020400000000000000" pitchFamily="18" charset="-128"/>
              <a:ea typeface="UD デジタル 教科書体 NK-R" panose="02020400000000000000" pitchFamily="18" charset="-128"/>
            </a:endParaRPr>
          </a:p>
          <a:p>
            <a:pPr marL="457200" indent="-457200">
              <a:buFont typeface="Arial" panose="020B0604020202020204" pitchFamily="34" charset="0"/>
              <a:buChar char="•"/>
            </a:pPr>
            <a:r>
              <a:rPr lang="ja-JP" altLang="en-US" sz="2400" b="0" dirty="0">
                <a:latin typeface="UD デジタル 教科書体 NK-R" panose="02020400000000000000" pitchFamily="18" charset="-128"/>
                <a:ea typeface="UD デジタル 教科書体 NK-R" panose="02020400000000000000" pitchFamily="18" charset="-128"/>
              </a:rPr>
              <a:t>気道管理</a:t>
            </a:r>
            <a:endParaRPr lang="en-US" altLang="ja-JP" sz="2400" b="0" dirty="0">
              <a:latin typeface="UD デジタル 教科書体 NK-R" panose="02020400000000000000" pitchFamily="18" charset="-128"/>
              <a:ea typeface="UD デジタル 教科書体 NK-R" panose="02020400000000000000" pitchFamily="18" charset="-128"/>
            </a:endParaRPr>
          </a:p>
          <a:p>
            <a:pPr marL="457200" indent="-457200">
              <a:buFont typeface="Arial" panose="020B0604020202020204" pitchFamily="34" charset="0"/>
              <a:buChar char="•"/>
            </a:pPr>
            <a:r>
              <a:rPr lang="ja-JP" altLang="en-US" sz="2400" b="0" dirty="0">
                <a:latin typeface="UD デジタル 教科書体 NK-R" panose="02020400000000000000" pitchFamily="18" charset="-128"/>
                <a:ea typeface="UD デジタル 教科書体 NK-R" panose="02020400000000000000" pitchFamily="18" charset="-128"/>
              </a:rPr>
              <a:t>内科救急対応</a:t>
            </a:r>
          </a:p>
        </p:txBody>
      </p:sp>
      <p:sp>
        <p:nvSpPr>
          <p:cNvPr id="3" name="テキスト ボックス 2">
            <a:extLst>
              <a:ext uri="{FF2B5EF4-FFF2-40B4-BE49-F238E27FC236}">
                <a16:creationId xmlns:a16="http://schemas.microsoft.com/office/drawing/2014/main" id="{2759A570-C73D-EE9C-4F3F-EA0A04F27A3C}"/>
              </a:ext>
            </a:extLst>
          </p:cNvPr>
          <p:cNvSpPr txBox="1"/>
          <p:nvPr/>
        </p:nvSpPr>
        <p:spPr>
          <a:xfrm>
            <a:off x="918882" y="4148679"/>
            <a:ext cx="9777035" cy="461665"/>
          </a:xfrm>
          <a:prstGeom prst="rect">
            <a:avLst/>
          </a:prstGeom>
          <a:noFill/>
        </p:spPr>
        <p:txBody>
          <a:bodyPr wrap="none">
            <a:spAutoFit/>
          </a:bodyPr>
          <a:lstStyle/>
          <a:p>
            <a:pPr marL="342900" indent="-342900" fontAlgn="base">
              <a:spcBef>
                <a:spcPct val="0"/>
              </a:spcBef>
              <a:spcAft>
                <a:spcPct val="0"/>
              </a:spcAft>
              <a:buFont typeface="Wingdings" panose="05000000000000000000" pitchFamily="2" charset="2"/>
              <a:buChar char="p"/>
              <a:defRPr/>
            </a:pPr>
            <a:r>
              <a:rPr lang="ja-JP" altLang="en-US" sz="2400" b="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ブース長はアシスタントインストラクターの指導にあたり以下に留意する。</a:t>
            </a:r>
          </a:p>
        </p:txBody>
      </p:sp>
      <p:sp>
        <p:nvSpPr>
          <p:cNvPr id="7" name="テキスト ボックス 6">
            <a:extLst>
              <a:ext uri="{FF2B5EF4-FFF2-40B4-BE49-F238E27FC236}">
                <a16:creationId xmlns:a16="http://schemas.microsoft.com/office/drawing/2014/main" id="{FF06E5F4-B139-0809-5687-6319A686CE5E}"/>
              </a:ext>
            </a:extLst>
          </p:cNvPr>
          <p:cNvSpPr txBox="1"/>
          <p:nvPr/>
        </p:nvSpPr>
        <p:spPr>
          <a:xfrm>
            <a:off x="1522977" y="4570323"/>
            <a:ext cx="9520517" cy="1704249"/>
          </a:xfrm>
          <a:prstGeom prst="rect">
            <a:avLst/>
          </a:prstGeom>
          <a:noFill/>
        </p:spPr>
        <p:txBody>
          <a:bodyPr wrap="square">
            <a:spAutoFit/>
          </a:bodyPr>
          <a:lstStyle/>
          <a:p>
            <a:pPr marL="457200" indent="-457200">
              <a:lnSpc>
                <a:spcPct val="150000"/>
              </a:lnSpc>
              <a:buFont typeface="Arial" panose="020B0604020202020204" pitchFamily="34" charset="0"/>
              <a:buChar char="•"/>
            </a:pPr>
            <a:r>
              <a:rPr lang="ja-JP" altLang="en-US" sz="2400" b="0" dirty="0">
                <a:latin typeface="UD デジタル 教科書体 NK-R" panose="02020400000000000000" pitchFamily="18" charset="-128"/>
                <a:ea typeface="UD デジタル 教科書体 NK-R" panose="02020400000000000000" pitchFamily="18" charset="-128"/>
              </a:rPr>
              <a:t>経験を確認し、指導の見学や実践を指示する。</a:t>
            </a:r>
            <a:endParaRPr lang="en-US" altLang="ja-JP" sz="2400" b="0" dirty="0">
              <a:latin typeface="UD デジタル 教科書体 NK-R" panose="02020400000000000000" pitchFamily="18" charset="-128"/>
              <a:ea typeface="UD デジタル 教科書体 NK-R" panose="02020400000000000000" pitchFamily="18" charset="-128"/>
            </a:endParaRPr>
          </a:p>
          <a:p>
            <a:pPr marL="457200" indent="-457200">
              <a:lnSpc>
                <a:spcPct val="150000"/>
              </a:lnSpc>
              <a:buFont typeface="Arial" panose="020B0604020202020204" pitchFamily="34" charset="0"/>
              <a:buChar char="•"/>
            </a:pPr>
            <a:r>
              <a:rPr lang="en-US" altLang="ja-JP" sz="2400" b="0" dirty="0">
                <a:latin typeface="UD デジタル 教科書体 NK-R" panose="02020400000000000000" pitchFamily="18" charset="-128"/>
                <a:ea typeface="UD デジタル 教科書体 NK-R" panose="02020400000000000000" pitchFamily="18" charset="-128"/>
              </a:rPr>
              <a:t>1</a:t>
            </a:r>
            <a:r>
              <a:rPr lang="ja-JP" altLang="en-US" sz="2400" b="0" dirty="0">
                <a:latin typeface="UD デジタル 教科書体 NK-R" panose="02020400000000000000" pitchFamily="18" charset="-128"/>
                <a:ea typeface="UD デジタル 教科書体 NK-R" panose="02020400000000000000" pitchFamily="18" charset="-128"/>
              </a:rPr>
              <a:t>回の講習ですべての項目についての指導経験を得る必要はない。</a:t>
            </a:r>
          </a:p>
          <a:p>
            <a:pPr marL="457200" indent="-457200">
              <a:lnSpc>
                <a:spcPct val="150000"/>
              </a:lnSpc>
              <a:buFont typeface="Arial" panose="020B0604020202020204" pitchFamily="34" charset="0"/>
              <a:buChar char="•"/>
            </a:pPr>
            <a:r>
              <a:rPr lang="en-US" altLang="ja-JP" sz="2400" b="0" dirty="0">
                <a:latin typeface="UD デジタル 教科書体 NK-R" panose="02020400000000000000" pitchFamily="18" charset="-128"/>
                <a:ea typeface="UD デジタル 教科書体 NK-R" panose="02020400000000000000" pitchFamily="18" charset="-128"/>
              </a:rPr>
              <a:t>JMECC</a:t>
            </a:r>
            <a:r>
              <a:rPr lang="ja-JP" altLang="en-US" sz="2400" b="0" dirty="0">
                <a:latin typeface="UD デジタル 教科書体 NK-R" panose="02020400000000000000" pitchFamily="18" charset="-128"/>
                <a:ea typeface="UD デジタル 教科書体 NK-R" panose="02020400000000000000" pitchFamily="18" charset="-128"/>
              </a:rPr>
              <a:t>指導要綱に則った指導と適切な質疑応答を行う。</a:t>
            </a:r>
          </a:p>
        </p:txBody>
      </p:sp>
    </p:spTree>
    <p:extLst>
      <p:ext uri="{BB962C8B-B14F-4D97-AF65-F5344CB8AC3E}">
        <p14:creationId xmlns:p14="http://schemas.microsoft.com/office/powerpoint/2010/main" val="2209417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3400" y="966800"/>
            <a:ext cx="11049000" cy="5434000"/>
          </a:xfrm>
        </p:spPr>
        <p:txBody>
          <a:bodyPr/>
          <a:lstStyle/>
          <a:p>
            <a:pPr>
              <a:buFont typeface="Wingdings" panose="05000000000000000000" pitchFamily="2" charset="2"/>
              <a:buChar char="n"/>
            </a:pPr>
            <a:r>
              <a:rPr lang="ja-JP" altLang="en-US" dirty="0">
                <a:latin typeface="UD デジタル 教科書体 NK-R" panose="02020400000000000000" pitchFamily="18" charset="-128"/>
                <a:ea typeface="UD デジタル 教科書体 NK-R" panose="02020400000000000000" pitchFamily="18" charset="-128"/>
              </a:rPr>
              <a:t>各パートの指導については、アシスタント自身が責任をもって　自身の指導経験の管理を行い、指導を行う。ただし当日の担当ディレクターの指示に従う。</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dirty="0">
                <a:latin typeface="UD デジタル 教科書体 NK-R" panose="02020400000000000000" pitchFamily="18" charset="-128"/>
                <a:ea typeface="UD デジタル 教科書体 NK-R" panose="02020400000000000000" pitchFamily="18" charset="-128"/>
              </a:rPr>
              <a:t>インスト認定を受けるということは、すべてのパートを教えられることを求められるので、その姿勢で取り組むこと。</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en-US" altLang="ja-JP" dirty="0">
                <a:latin typeface="UD デジタル 教科書体 NK-R" panose="02020400000000000000" pitchFamily="18" charset="-128"/>
                <a:ea typeface="UD デジタル 教科書体 NK-R" panose="02020400000000000000" pitchFamily="18" charset="-128"/>
              </a:rPr>
              <a:t>ICLS </a:t>
            </a:r>
            <a:r>
              <a:rPr lang="ja-JP" altLang="en-US" dirty="0">
                <a:latin typeface="UD デジタル 教科書体 NK-R" panose="02020400000000000000" pitchFamily="18" charset="-128"/>
                <a:ea typeface="UD デジタル 教科書体 NK-R" panose="02020400000000000000" pitchFamily="18" charset="-128"/>
              </a:rPr>
              <a:t>インストラクター認定に必要な、ディレクター推薦を受けようとする場合は、当日のディレクターに申し出て、実際のインストラクションについて評価とフィードバックを受ける。</a:t>
            </a:r>
          </a:p>
        </p:txBody>
      </p:sp>
      <p:sp>
        <p:nvSpPr>
          <p:cNvPr id="2" name="テキスト ボックス 1"/>
          <p:cNvSpPr txBox="1"/>
          <p:nvPr/>
        </p:nvSpPr>
        <p:spPr>
          <a:xfrm>
            <a:off x="8235918" y="6550223"/>
            <a:ext cx="3913251" cy="307777"/>
          </a:xfrm>
          <a:prstGeom prst="rect">
            <a:avLst/>
          </a:prstGeom>
          <a:noFill/>
        </p:spPr>
        <p:txBody>
          <a:bodyPr wrap="non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JMECC</a:t>
            </a:r>
            <a:r>
              <a:rPr lang="ja-JP" altLang="en-US" sz="1400" dirty="0">
                <a:latin typeface="UD デジタル 教科書体 NK-R" panose="02020400000000000000" pitchFamily="18" charset="-128"/>
                <a:ea typeface="UD デジタル 教科書体 NK-R" panose="02020400000000000000" pitchFamily="18" charset="-128"/>
              </a:rPr>
              <a:t>ディレクターズミーティング　</a:t>
            </a:r>
            <a:r>
              <a:rPr lang="en-US" altLang="ja-JP" sz="1400" dirty="0">
                <a:latin typeface="UD デジタル 教科書体 NK-R" panose="02020400000000000000" pitchFamily="18" charset="-128"/>
                <a:ea typeface="UD デジタル 教科書体 NK-R" panose="02020400000000000000" pitchFamily="18" charset="-128"/>
              </a:rPr>
              <a:t>2017.11.26</a:t>
            </a:r>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26133298-30CA-F94D-6C18-905EA9DF4B4E}"/>
              </a:ext>
            </a:extLst>
          </p:cNvPr>
          <p:cNvSpPr>
            <a:spLocks/>
          </p:cNvSpPr>
          <p:nvPr/>
        </p:nvSpPr>
        <p:spPr bwMode="auto">
          <a:xfrm>
            <a:off x="-1"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altLang="ja-JP"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インストラクターへの道</a:t>
            </a:r>
          </a:p>
        </p:txBody>
      </p:sp>
    </p:spTree>
    <p:extLst>
      <p:ext uri="{BB962C8B-B14F-4D97-AF65-F5344CB8AC3E}">
        <p14:creationId xmlns:p14="http://schemas.microsoft.com/office/powerpoint/2010/main" val="3244889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a:spLocks noChangeArrowheads="1"/>
          </p:cNvSpPr>
          <p:nvPr/>
        </p:nvSpPr>
        <p:spPr bwMode="auto">
          <a:xfrm>
            <a:off x="561108" y="4177492"/>
            <a:ext cx="11069782" cy="1741713"/>
          </a:xfrm>
          <a:prstGeom prst="roundRect">
            <a:avLst>
              <a:gd name="adj" fmla="val 16667"/>
            </a:avLst>
          </a:prstGeom>
          <a:solidFill>
            <a:schemeClr val="bg1"/>
          </a:solidFill>
          <a:ln w="28575" algn="ctr">
            <a:solidFill>
              <a:srgbClr val="9900CC"/>
            </a:solidFill>
            <a:round/>
            <a:headEnd/>
            <a:tailEnd/>
          </a:ln>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pPr>
            <a:r>
              <a:rPr lang="en-US" altLang="ja-JP" sz="4000" dirty="0">
                <a:solidFill>
                  <a:srgbClr val="9900CC"/>
                </a:solidFill>
                <a:latin typeface="UD デジタル 教科書体 NK-R" panose="02020400000000000000" pitchFamily="18" charset="-128"/>
                <a:ea typeface="UD デジタル 教科書体 NK-R" panose="02020400000000000000" pitchFamily="18" charset="-128"/>
              </a:rPr>
              <a:t>JMECC</a:t>
            </a:r>
            <a:r>
              <a:rPr lang="ja-JP" altLang="en-US" sz="4000" dirty="0">
                <a:solidFill>
                  <a:srgbClr val="9900CC"/>
                </a:solidFill>
                <a:latin typeface="UD デジタル 教科書体 NK-R" panose="02020400000000000000" pitchFamily="18" charset="-128"/>
                <a:ea typeface="UD デジタル 教科書体 NK-R" panose="02020400000000000000" pitchFamily="18" charset="-128"/>
              </a:rPr>
              <a:t>の指導者になることもお奨めします。</a:t>
            </a:r>
            <a:endParaRPr lang="en-US" altLang="ja-JP" sz="4000" dirty="0">
              <a:solidFill>
                <a:srgbClr val="9900CC"/>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1C8BFB45-18C6-4B9D-06C7-0DECA74007AF}"/>
              </a:ext>
            </a:extLst>
          </p:cNvPr>
          <p:cNvSpPr>
            <a:spLocks/>
          </p:cNvSpPr>
          <p:nvPr/>
        </p:nvSpPr>
        <p:spPr bwMode="auto">
          <a:xfrm>
            <a:off x="-1" y="0"/>
            <a:ext cx="12192000" cy="63201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altLang="ja-JP"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lang="ja-JP" altLang="en-US" sz="40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受講・指導の意義</a:t>
            </a:r>
          </a:p>
        </p:txBody>
      </p:sp>
      <p:sp>
        <p:nvSpPr>
          <p:cNvPr id="3" name="四角形: 角を丸くする 2">
            <a:extLst>
              <a:ext uri="{FF2B5EF4-FFF2-40B4-BE49-F238E27FC236}">
                <a16:creationId xmlns:a16="http://schemas.microsoft.com/office/drawing/2014/main" id="{060EBBF0-D6A8-81F5-F3B5-D1D4409942AB}"/>
              </a:ext>
            </a:extLst>
          </p:cNvPr>
          <p:cNvSpPr>
            <a:spLocks/>
          </p:cNvSpPr>
          <p:nvPr/>
        </p:nvSpPr>
        <p:spPr bwMode="auto">
          <a:xfrm>
            <a:off x="561108" y="925287"/>
            <a:ext cx="11069782" cy="2437265"/>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JMECC</a:t>
            </a:r>
            <a:r>
              <a:rPr kumimoji="1" lang="ja-JP" altLang="en-US" sz="4000" b="1"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を受講・指導することで、</a:t>
            </a:r>
            <a:r>
              <a:rPr kumimoji="1" lang="ja-JP" altLang="en-US" sz="4000" b="1" i="0" u="none" strike="noStrike" cap="none" normalizeH="0" baseline="0" dirty="0">
                <a:ln>
                  <a:noFill/>
                </a:ln>
                <a:solidFill>
                  <a:srgbClr val="9900CC"/>
                </a:solidFill>
                <a:effectLst/>
                <a:latin typeface="UD デジタル 教科書体 NK-R" panose="02020400000000000000" pitchFamily="18" charset="-128"/>
                <a:ea typeface="UD デジタル 教科書体 NK-R" panose="02020400000000000000" pitchFamily="18" charset="-128"/>
              </a:rPr>
              <a:t>内科診療・総合診療に携わるすべての医師に不可欠かつ重要な診療姿勢・能力を研鑽できる</a:t>
            </a:r>
            <a:r>
              <a:rPr kumimoji="1" lang="ja-JP" altLang="en-US" sz="4000" b="1"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p:txBody>
      </p:sp>
      <p:pic>
        <p:nvPicPr>
          <p:cNvPr id="10" name="Picture 6" descr="お医者さんのイラスト（全身）">
            <a:extLst>
              <a:ext uri="{FF2B5EF4-FFF2-40B4-BE49-F238E27FC236}">
                <a16:creationId xmlns:a16="http://schemas.microsoft.com/office/drawing/2014/main" id="{9981CEC1-F814-A2E7-E461-504B445C9D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4521562"/>
            <a:ext cx="1172823" cy="14111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女性のお医者さんのイラスト「優しそうな女医さん」">
            <a:extLst>
              <a:ext uri="{FF2B5EF4-FFF2-40B4-BE49-F238E27FC236}">
                <a16:creationId xmlns:a16="http://schemas.microsoft.com/office/drawing/2014/main" id="{927A073D-7FEE-A4D8-1871-DC20FF6453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35068"/>
            <a:ext cx="944289" cy="138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091" y="2110132"/>
            <a:ext cx="11637818" cy="1964961"/>
          </a:xfrm>
          <a:prstGeom prst="rect">
            <a:avLst/>
          </a:prstGeom>
          <a:noFill/>
        </p:spPr>
        <p:txBody>
          <a:bodyPr wrap="square" rtlCol="0">
            <a:spAutoFit/>
          </a:bodyPr>
          <a:lstStyle/>
          <a:p>
            <a:pPr>
              <a:lnSpc>
                <a:spcPct val="150000"/>
              </a:lnSpc>
            </a:pPr>
            <a:r>
              <a:rPr lang="ja-JP" altLang="en-US" sz="4400" dirty="0">
                <a:solidFill>
                  <a:srgbClr val="7030A0"/>
                </a:solidFill>
                <a:latin typeface="HGP明朝B" panose="02020800000000000000" pitchFamily="18" charset="-128"/>
                <a:ea typeface="HGP明朝B" panose="02020800000000000000" pitchFamily="18" charset="-128"/>
              </a:rPr>
              <a:t>「新任指導者を熟練指導者にするものは、</a:t>
            </a:r>
            <a:endParaRPr lang="en-US" altLang="ja-JP" sz="4400" dirty="0">
              <a:solidFill>
                <a:srgbClr val="7030A0"/>
              </a:solidFill>
              <a:latin typeface="HGP明朝B" panose="02020800000000000000" pitchFamily="18" charset="-128"/>
              <a:ea typeface="HGP明朝B" panose="02020800000000000000" pitchFamily="18" charset="-128"/>
            </a:endParaRPr>
          </a:p>
          <a:p>
            <a:pPr>
              <a:lnSpc>
                <a:spcPct val="150000"/>
              </a:lnSpc>
            </a:pPr>
            <a:r>
              <a:rPr lang="ja-JP" altLang="en-US" sz="4400" dirty="0">
                <a:solidFill>
                  <a:srgbClr val="7030A0"/>
                </a:solidFill>
                <a:latin typeface="HGP明朝B" panose="02020800000000000000" pitchFamily="18" charset="-128"/>
                <a:ea typeface="HGP明朝B" panose="02020800000000000000" pitchFamily="18" charset="-128"/>
              </a:rPr>
              <a:t>　　　　　　　　　　　　　　　　実践にほかならない。」</a:t>
            </a:r>
          </a:p>
        </p:txBody>
      </p:sp>
      <p:sp>
        <p:nvSpPr>
          <p:cNvPr id="3" name="テキスト ボックス 2"/>
          <p:cNvSpPr txBox="1"/>
          <p:nvPr/>
        </p:nvSpPr>
        <p:spPr>
          <a:xfrm>
            <a:off x="7010400" y="4303693"/>
            <a:ext cx="4580741" cy="954107"/>
          </a:xfrm>
          <a:prstGeom prst="rect">
            <a:avLst/>
          </a:prstGeom>
          <a:noFill/>
        </p:spPr>
        <p:txBody>
          <a:bodyPr wrap="none" rtlCol="0">
            <a:spAutoFit/>
          </a:bodyPr>
          <a:lstStyle/>
          <a:p>
            <a:r>
              <a:rPr lang="en-US" altLang="ja-JP" sz="3200" dirty="0">
                <a:solidFill>
                  <a:schemeClr val="tx1">
                    <a:lumMod val="50000"/>
                    <a:lumOff val="50000"/>
                  </a:schemeClr>
                </a:solidFill>
              </a:rPr>
              <a:t>Peter Javis</a:t>
            </a:r>
          </a:p>
          <a:p>
            <a:r>
              <a:rPr lang="en-US" altLang="ja-JP" sz="2400" dirty="0">
                <a:solidFill>
                  <a:schemeClr val="tx1">
                    <a:lumMod val="50000"/>
                    <a:lumOff val="50000"/>
                  </a:schemeClr>
                </a:solidFill>
              </a:rPr>
              <a:t>『</a:t>
            </a:r>
            <a:r>
              <a:rPr lang="ja-JP" altLang="en-US" sz="2400" dirty="0">
                <a:solidFill>
                  <a:schemeClr val="tx1">
                    <a:lumMod val="50000"/>
                    <a:lumOff val="50000"/>
                  </a:schemeClr>
                </a:solidFill>
              </a:rPr>
              <a:t>学習者支援の理論と実践</a:t>
            </a:r>
            <a:r>
              <a:rPr lang="en-US" altLang="ja-JP" sz="2400" dirty="0">
                <a:solidFill>
                  <a:schemeClr val="tx1">
                    <a:lumMod val="50000"/>
                    <a:lumOff val="50000"/>
                  </a:schemeClr>
                </a:solidFill>
              </a:rPr>
              <a:t>』</a:t>
            </a:r>
            <a:r>
              <a:rPr lang="ja-JP" altLang="en-US" sz="2400" dirty="0">
                <a:solidFill>
                  <a:schemeClr val="tx1">
                    <a:lumMod val="50000"/>
                    <a:lumOff val="50000"/>
                  </a:schemeClr>
                </a:solidFill>
              </a:rPr>
              <a:t> </a:t>
            </a:r>
            <a:r>
              <a:rPr lang="en-US" altLang="ja-JP" sz="2400" dirty="0">
                <a:solidFill>
                  <a:schemeClr val="tx1">
                    <a:lumMod val="50000"/>
                    <a:lumOff val="50000"/>
                  </a:schemeClr>
                </a:solidFill>
              </a:rPr>
              <a:t>2011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5E21E7D-83D6-4E9F-80AB-161BBDFF8003}"/>
              </a:ext>
            </a:extLst>
          </p:cNvPr>
          <p:cNvPicPr>
            <a:picLocks noChangeAspect="1"/>
          </p:cNvPicPr>
          <p:nvPr/>
        </p:nvPicPr>
        <p:blipFill>
          <a:blip r:embed="rId3"/>
          <a:stretch>
            <a:fillRect/>
          </a:stretch>
        </p:blipFill>
        <p:spPr>
          <a:xfrm>
            <a:off x="3329050" y="716347"/>
            <a:ext cx="5533899" cy="6130108"/>
          </a:xfrm>
          <a:prstGeom prst="rect">
            <a:avLst/>
          </a:prstGeom>
        </p:spPr>
      </p:pic>
      <p:sp>
        <p:nvSpPr>
          <p:cNvPr id="4" name="正方形/長方形 3">
            <a:extLst>
              <a:ext uri="{FF2B5EF4-FFF2-40B4-BE49-F238E27FC236}">
                <a16:creationId xmlns:a16="http://schemas.microsoft.com/office/drawing/2014/main" id="{E404F495-5E71-8F30-F37D-FCB2D528662F}"/>
              </a:ext>
            </a:extLst>
          </p:cNvPr>
          <p:cNvSpPr>
            <a:spLocks/>
          </p:cNvSpPr>
          <p:nvPr/>
        </p:nvSpPr>
        <p:spPr bwMode="auto">
          <a:xfrm>
            <a:off x="0" y="0"/>
            <a:ext cx="12192000" cy="685800"/>
          </a:xfrm>
          <a:prstGeom prst="rect">
            <a:avLst/>
          </a:prstGeom>
          <a:gradFill flip="none" rotWithShape="1">
            <a:gsLst>
              <a:gs pos="0">
                <a:schemeClr val="accent6"/>
              </a:gs>
              <a:gs pos="9000">
                <a:schemeClr val="bg1"/>
              </a:gs>
              <a:gs pos="22000">
                <a:schemeClr val="accent2">
                  <a:lumMod val="20000"/>
                  <a:lumOff val="80000"/>
                </a:schemeClr>
              </a:gs>
              <a:gs pos="100000">
                <a:schemeClr val="accent6"/>
              </a:gs>
              <a:gs pos="91000">
                <a:schemeClr val="bg1"/>
              </a:gs>
              <a:gs pos="78000">
                <a:schemeClr val="accent2">
                  <a:lumMod val="20000"/>
                  <a:lumOff val="80000"/>
                </a:schemeClr>
              </a:gs>
            </a:gsLst>
            <a:lin ang="3600000" scaled="0"/>
            <a:tileRect/>
          </a:gra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JMECC</a:t>
            </a:r>
            <a:r>
              <a:rPr kumimoji="1" lang="ja-JP" alt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指導者講習会プログラム</a:t>
            </a:r>
          </a:p>
        </p:txBody>
      </p:sp>
    </p:spTree>
    <p:extLst>
      <p:ext uri="{BB962C8B-B14F-4D97-AF65-F5344CB8AC3E}">
        <p14:creationId xmlns:p14="http://schemas.microsoft.com/office/powerpoint/2010/main" val="2704564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103470" y="6176682"/>
            <a:ext cx="3980577" cy="461665"/>
          </a:xfrm>
          <a:prstGeom prst="rect">
            <a:avLst/>
          </a:prstGeom>
          <a:noFill/>
        </p:spPr>
        <p:txBody>
          <a:bodyPr wrap="none" rtlCol="0">
            <a:spAutoFit/>
          </a:bodyPr>
          <a:lstStyle/>
          <a:p>
            <a:pPr algn="ctr"/>
            <a:r>
              <a:rPr lang="ja-JP" altLang="en-US" sz="2400" dirty="0">
                <a:latin typeface="BIZ UDPゴシック" panose="020B0400000000000000" pitchFamily="50" charset="-128"/>
                <a:ea typeface="BIZ UDPゴシック" panose="020B0400000000000000" pitchFamily="50" charset="-128"/>
              </a:rPr>
              <a:t>一般社団法人 日本内科学会</a:t>
            </a:r>
          </a:p>
        </p:txBody>
      </p:sp>
      <p:sp>
        <p:nvSpPr>
          <p:cNvPr id="8" name="テキスト ボックス 7"/>
          <p:cNvSpPr txBox="1"/>
          <p:nvPr/>
        </p:nvSpPr>
        <p:spPr>
          <a:xfrm>
            <a:off x="2092787" y="1477888"/>
            <a:ext cx="7901523" cy="584775"/>
          </a:xfrm>
          <a:prstGeom prst="rect">
            <a:avLst/>
          </a:prstGeom>
          <a:noFill/>
        </p:spPr>
        <p:txBody>
          <a:bodyPr wrap="none" rtlCol="0">
            <a:spAutoFit/>
          </a:bodyPr>
          <a:lstStyle/>
          <a:p>
            <a:pPr algn="ctr"/>
            <a:r>
              <a:rPr lang="ja-JP" altLang="en-US" sz="3200" dirty="0">
                <a:solidFill>
                  <a:srgbClr val="7030A0"/>
                </a:solidFill>
                <a:latin typeface="Times New Roman" pitchFamily="18" charset="0"/>
                <a:cs typeface="Times New Roman" pitchFamily="18" charset="0"/>
              </a:rPr>
              <a:t>（</a:t>
            </a:r>
            <a:r>
              <a:rPr lang="en-US" altLang="ja-JP" sz="3200" i="1" dirty="0">
                <a:solidFill>
                  <a:srgbClr val="7030A0"/>
                </a:solidFill>
                <a:latin typeface="Times New Roman" pitchFamily="18" charset="0"/>
                <a:cs typeface="Times New Roman" pitchFamily="18" charset="0"/>
              </a:rPr>
              <a:t>Japanese Medical Emergency Care Course</a:t>
            </a:r>
            <a:r>
              <a:rPr lang="ja-JP" altLang="en-US" sz="3200" dirty="0">
                <a:solidFill>
                  <a:srgbClr val="7030A0"/>
                </a:solidFill>
                <a:latin typeface="Times New Roman" pitchFamily="18" charset="0"/>
                <a:cs typeface="Times New Roman" pitchFamily="18" charset="0"/>
              </a:rPr>
              <a:t>）</a:t>
            </a:r>
          </a:p>
        </p:txBody>
      </p:sp>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9950322" y="5077497"/>
            <a:ext cx="2241678" cy="1780503"/>
          </a:xfrm>
          <a:prstGeom prst="rect">
            <a:avLst/>
          </a:prstGeom>
          <a:noFill/>
          <a:ln w="9525">
            <a:noFill/>
            <a:miter lim="800000"/>
            <a:headEnd/>
            <a:tailEnd/>
          </a:ln>
        </p:spPr>
      </p:pic>
      <p:sp>
        <p:nvSpPr>
          <p:cNvPr id="11" name="テキスト ボックス 10"/>
          <p:cNvSpPr txBox="1"/>
          <p:nvPr/>
        </p:nvSpPr>
        <p:spPr>
          <a:xfrm>
            <a:off x="1717684" y="685800"/>
            <a:ext cx="8651727" cy="1015663"/>
          </a:xfrm>
          <a:prstGeom prst="rect">
            <a:avLst/>
          </a:prstGeom>
          <a:noFill/>
        </p:spPr>
        <p:txBody>
          <a:bodyPr wrap="none" rtlCol="0">
            <a:spAutoFit/>
          </a:bodyPr>
          <a:lstStyle/>
          <a:p>
            <a:pPr algn="ctr"/>
            <a:r>
              <a:rPr lang="en-US" altLang="ja-JP" sz="6000" i="1" dirty="0">
                <a:solidFill>
                  <a:srgbClr val="7030A0"/>
                </a:solidFill>
                <a:latin typeface="Times New Roman" pitchFamily="18" charset="0"/>
                <a:cs typeface="Times New Roman" pitchFamily="18" charset="0"/>
              </a:rPr>
              <a:t>JMECC Instructor Course</a:t>
            </a:r>
            <a:endParaRPr lang="ja-JP" altLang="en-US" sz="6000" i="1" dirty="0">
              <a:solidFill>
                <a:srgbClr val="7030A0"/>
              </a:solidFill>
              <a:latin typeface="Times New Roman" pitchFamily="18" charset="0"/>
              <a:cs typeface="Times New Roman" pitchFamily="18" charset="0"/>
            </a:endParaRPr>
          </a:p>
        </p:txBody>
      </p:sp>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
        <p:nvSpPr>
          <p:cNvPr id="3" name="テキスト ボックス 2">
            <a:extLst>
              <a:ext uri="{FF2B5EF4-FFF2-40B4-BE49-F238E27FC236}">
                <a16:creationId xmlns:a16="http://schemas.microsoft.com/office/drawing/2014/main" id="{63CF711B-5111-DF8A-AE73-2C8345241303}"/>
              </a:ext>
            </a:extLst>
          </p:cNvPr>
          <p:cNvSpPr txBox="1">
            <a:spLocks noChangeArrowheads="1"/>
          </p:cNvSpPr>
          <p:nvPr/>
        </p:nvSpPr>
        <p:spPr bwMode="auto">
          <a:xfrm>
            <a:off x="2180667" y="3362931"/>
            <a:ext cx="78261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FontTx/>
              <a:buNone/>
              <a:defRPr/>
            </a:pPr>
            <a:r>
              <a:rPr lang="ja-JP" altLang="en-US" sz="6000" dirty="0">
                <a:solidFill>
                  <a:srgbClr val="CC00FF"/>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ありがとうございました。</a:t>
            </a:r>
          </a:p>
        </p:txBody>
      </p:sp>
    </p:spTree>
    <p:extLst>
      <p:ext uri="{BB962C8B-B14F-4D97-AF65-F5344CB8AC3E}">
        <p14:creationId xmlns:p14="http://schemas.microsoft.com/office/powerpoint/2010/main" val="38652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3B2F97F-6C0B-723C-511A-0BBCA9B63E8B}"/>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sp>
        <p:nvSpPr>
          <p:cNvPr id="3" name="テキスト ボックス 2">
            <a:extLst>
              <a:ext uri="{FF2B5EF4-FFF2-40B4-BE49-F238E27FC236}">
                <a16:creationId xmlns:a16="http://schemas.microsoft.com/office/drawing/2014/main" id="{9D9067EE-B43B-B051-E33A-47AF84D7C229}"/>
              </a:ext>
            </a:extLst>
          </p:cNvPr>
          <p:cNvSpPr txBox="1"/>
          <p:nvPr/>
        </p:nvSpPr>
        <p:spPr>
          <a:xfrm>
            <a:off x="1833454" y="1510536"/>
            <a:ext cx="8525091" cy="1107996"/>
          </a:xfrm>
          <a:prstGeom prst="rect">
            <a:avLst/>
          </a:prstGeom>
          <a:noFill/>
          <a:ln w="190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ja-JP" altLang="en-US" sz="6600" dirty="0">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atin typeface="BIZ UDPゴシック" panose="020B0400000000000000" pitchFamily="50" charset="-128"/>
                <a:ea typeface="BIZ UDPゴシック" panose="020B0400000000000000" pitchFamily="50" charset="-128"/>
              </a:rPr>
              <a:t>プレテスト解答と解説 </a:t>
            </a:r>
          </a:p>
        </p:txBody>
      </p:sp>
      <p:sp>
        <p:nvSpPr>
          <p:cNvPr id="4" name="Text Box 7">
            <a:extLst>
              <a:ext uri="{FF2B5EF4-FFF2-40B4-BE49-F238E27FC236}">
                <a16:creationId xmlns:a16="http://schemas.microsoft.com/office/drawing/2014/main" id="{0874DF9E-EBA7-0118-480B-94A417382AF4}"/>
              </a:ext>
            </a:extLst>
          </p:cNvPr>
          <p:cNvSpPr txBox="1">
            <a:spLocks noChangeArrowheads="1"/>
          </p:cNvSpPr>
          <p:nvPr/>
        </p:nvSpPr>
        <p:spPr bwMode="auto">
          <a:xfrm>
            <a:off x="2361644" y="3588173"/>
            <a:ext cx="7468711" cy="1015663"/>
          </a:xfrm>
          <a:prstGeom prst="rect">
            <a:avLst/>
          </a:prstGeom>
          <a:noFill/>
          <a:ln w="9525">
            <a:noFill/>
            <a:miter lim="800000"/>
            <a:headEnd/>
            <a:tailEnd/>
          </a:ln>
        </p:spPr>
        <p:txBody>
          <a:bodyPr wrap="none">
            <a:spAutoFit/>
          </a:bodyPr>
          <a:lstStyle/>
          <a:p>
            <a:pPr algn="ctr" eaLnBrk="1" hangingPunct="1">
              <a:defRPr/>
            </a:pPr>
            <a:r>
              <a:rPr lang="ja-JP" altLang="en-US" sz="6000" dirty="0">
                <a:latin typeface="UD デジタル 教科書体 NK-R" panose="02020400000000000000" pitchFamily="18" charset="-128"/>
                <a:ea typeface="UD デジタル 教科書体 NK-R" panose="02020400000000000000" pitchFamily="18" charset="-128"/>
              </a:rPr>
              <a:t>～自己採点しましょう～</a:t>
            </a:r>
          </a:p>
        </p:txBody>
      </p:sp>
      <p:pic>
        <p:nvPicPr>
          <p:cNvPr id="5" name="Picture 4" descr="テストの採点をしている先生のイラスト（女性）">
            <a:extLst>
              <a:ext uri="{FF2B5EF4-FFF2-40B4-BE49-F238E27FC236}">
                <a16:creationId xmlns:a16="http://schemas.microsoft.com/office/drawing/2014/main" id="{4D3CFF73-B661-E3A9-F76F-1550EE5110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605591"/>
            <a:ext cx="1712398" cy="1945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テストの採点をしている先生のイラスト（男性） | かわいいフリー素材集 いらすとや">
            <a:extLst>
              <a:ext uri="{FF2B5EF4-FFF2-40B4-BE49-F238E27FC236}">
                <a16:creationId xmlns:a16="http://schemas.microsoft.com/office/drawing/2014/main" id="{F8CD6A04-BD9F-99A6-30A2-C271F51679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604421"/>
            <a:ext cx="1712399" cy="1948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山田京志\Desktop\JMECCロゴ(背景透明色).png">
            <a:extLst>
              <a:ext uri="{FF2B5EF4-FFF2-40B4-BE49-F238E27FC236}">
                <a16:creationId xmlns:a16="http://schemas.microsoft.com/office/drawing/2014/main" id="{46A3094A-E7EF-01AC-1C3D-93E8341325AD}"/>
              </a:ext>
            </a:extLst>
          </p:cNvPr>
          <p:cNvPicPr>
            <a:picLocks noChangeAspect="1" noChangeArrowheads="1"/>
          </p:cNvPicPr>
          <p:nvPr/>
        </p:nvPicPr>
        <p:blipFill>
          <a:blip r:embed="rId5" cstate="print"/>
          <a:srcRect/>
          <a:stretch>
            <a:fillRect/>
          </a:stretch>
        </p:blipFill>
        <p:spPr bwMode="auto">
          <a:xfrm>
            <a:off x="10164814" y="5247862"/>
            <a:ext cx="2027186" cy="1610138"/>
          </a:xfrm>
          <a:prstGeom prst="rect">
            <a:avLst/>
          </a:prstGeom>
          <a:noFill/>
          <a:ln w="9525">
            <a:noFill/>
            <a:miter lim="800000"/>
            <a:headEnd/>
            <a:tailEnd/>
          </a:ln>
        </p:spPr>
      </p:pic>
    </p:spTree>
    <p:extLst>
      <p:ext uri="{BB962C8B-B14F-4D97-AF65-F5344CB8AC3E}">
        <p14:creationId xmlns:p14="http://schemas.microsoft.com/office/powerpoint/2010/main" val="131702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E06624A-8313-F308-E949-222634DBA05D}"/>
              </a:ext>
            </a:extLst>
          </p:cNvPr>
          <p:cNvGraphicFramePr>
            <a:graphicFrameLocks noGrp="1"/>
          </p:cNvGraphicFramePr>
          <p:nvPr>
            <p:extLst>
              <p:ext uri="{D42A27DB-BD31-4B8C-83A1-F6EECF244321}">
                <p14:modId xmlns:p14="http://schemas.microsoft.com/office/powerpoint/2010/main" val="3161951823"/>
              </p:ext>
            </p:extLst>
          </p:nvPr>
        </p:nvGraphicFramePr>
        <p:xfrm>
          <a:off x="1505999" y="914400"/>
          <a:ext cx="9180000" cy="201168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1681714844"/>
                    </a:ext>
                  </a:extLst>
                </a:gridCol>
              </a:tblGrid>
              <a:tr h="1981200">
                <a:tc>
                  <a:txBody>
                    <a:bodyPr/>
                    <a:lstStyle/>
                    <a:p>
                      <a:pPr marL="342900" indent="-342900">
                        <a:buFont typeface="+mj-lt"/>
                        <a:buAutoNum type="arabicPeriod"/>
                      </a:pP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呼吸がない</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と判断するのはどれか．</a:t>
                      </a:r>
                      <a:r>
                        <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2000" b="1" dirty="0">
                          <a:solidFill>
                            <a:schemeClr val="tx1"/>
                          </a:solidFill>
                          <a:latin typeface="UD デジタル 教科書体 NK-R" panose="02020400000000000000" pitchFamily="18" charset="-128"/>
                          <a:ea typeface="UD デジタル 教科書体 NK-R" panose="02020400000000000000" pitchFamily="18" charset="-128"/>
                        </a:rPr>
                        <a:t>つ選べ．</a:t>
                      </a:r>
                      <a:endParaRPr kumimoji="1" lang="en-US" altLang="ja-JP" sz="2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Font typeface="+mj-lt"/>
                        <a:buNone/>
                      </a:pPr>
                      <a:endPar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起座呼吸</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0" dirty="0" err="1">
                          <a:solidFill>
                            <a:schemeClr val="tx1"/>
                          </a:solidFill>
                          <a:latin typeface="UD デジタル 教科書体 NK-R" panose="02020400000000000000" pitchFamily="18" charset="-128"/>
                          <a:ea typeface="UD デジタル 教科書体 NK-R" panose="02020400000000000000" pitchFamily="18" charset="-128"/>
                        </a:rPr>
                        <a:t>Biot</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呼吸</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死戦期呼吸</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0" dirty="0" err="1">
                          <a:solidFill>
                            <a:schemeClr val="tx1"/>
                          </a:solidFill>
                          <a:latin typeface="UD デジタル 教科書体 NK-R" panose="02020400000000000000" pitchFamily="18" charset="-128"/>
                          <a:ea typeface="UD デジタル 教科書体 NK-R" panose="02020400000000000000" pitchFamily="18" charset="-128"/>
                        </a:rPr>
                        <a:t>Kussmaul</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呼吸</a:t>
                      </a:r>
                    </a:p>
                    <a:p>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Cheyne-Stokes</a:t>
                      </a: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呼吸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885710"/>
                  </a:ext>
                </a:extLst>
              </a:tr>
            </a:tbl>
          </a:graphicData>
        </a:graphic>
      </p:graphicFrame>
      <p:graphicFrame>
        <p:nvGraphicFramePr>
          <p:cNvPr id="9" name="表 2">
            <a:extLst>
              <a:ext uri="{FF2B5EF4-FFF2-40B4-BE49-F238E27FC236}">
                <a16:creationId xmlns:a16="http://schemas.microsoft.com/office/drawing/2014/main" id="{871C4D16-C70D-7750-B04E-80EAD6BB6D97}"/>
              </a:ext>
            </a:extLst>
          </p:cNvPr>
          <p:cNvGraphicFramePr>
            <a:graphicFrameLocks noGrp="1"/>
          </p:cNvGraphicFramePr>
          <p:nvPr>
            <p:extLst>
              <p:ext uri="{D42A27DB-BD31-4B8C-83A1-F6EECF244321}">
                <p14:modId xmlns:p14="http://schemas.microsoft.com/office/powerpoint/2010/main" val="3250644966"/>
              </p:ext>
            </p:extLst>
          </p:nvPr>
        </p:nvGraphicFramePr>
        <p:xfrm>
          <a:off x="4056600" y="5758180"/>
          <a:ext cx="6629399" cy="370840"/>
        </p:xfrm>
        <a:graphic>
          <a:graphicData uri="http://schemas.openxmlformats.org/drawingml/2006/table">
            <a:tbl>
              <a:tblPr firstRow="1" bandRow="1">
                <a:tableStyleId>{5C22544A-7EE6-4342-B048-85BDC9FD1C3A}</a:tableStyleId>
              </a:tblPr>
              <a:tblGrid>
                <a:gridCol w="6629399">
                  <a:extLst>
                    <a:ext uri="{9D8B030D-6E8A-4147-A177-3AD203B41FA5}">
                      <a16:colId xmlns:a16="http://schemas.microsoft.com/office/drawing/2014/main" val="1681714844"/>
                    </a:ext>
                  </a:extLst>
                </a:gridCol>
              </a:tblGrid>
              <a:tr h="370840">
                <a:tc>
                  <a:txBody>
                    <a:bodyPr/>
                    <a:lstStyle/>
                    <a:p>
                      <a:pPr marL="0" indent="0" algn="r">
                        <a:buFont typeface="+mj-lt"/>
                        <a:buNone/>
                      </a:pP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内科救急診療指針</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P.15  </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改訂第</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版</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ICLS</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コースガイドブック　</a:t>
                      </a:r>
                      <a:r>
                        <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P.52</a:t>
                      </a:r>
                      <a:r>
                        <a:rPr kumimoji="1" lang="ja-JP" altLang="en-US"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600" b="0" dirty="0">
                        <a:ln>
                          <a:solidFill>
                            <a:srgbClr val="0070C0"/>
                          </a:solidFill>
                        </a:ln>
                        <a:solidFill>
                          <a:schemeClr val="tx1"/>
                        </a:solidFill>
                        <a:latin typeface="UD デジタル 教科書体 NK-R" panose="02020400000000000000" pitchFamily="18" charset="-128"/>
                        <a:ea typeface="UD デジタル 教科書体 NK-R" panose="02020400000000000000"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85710"/>
                  </a:ext>
                </a:extLst>
              </a:tr>
            </a:tbl>
          </a:graphicData>
        </a:graphic>
      </p:graphicFrame>
      <p:sp>
        <p:nvSpPr>
          <p:cNvPr id="4" name="正方形/長方形 3">
            <a:extLst>
              <a:ext uri="{FF2B5EF4-FFF2-40B4-BE49-F238E27FC236}">
                <a16:creationId xmlns:a16="http://schemas.microsoft.com/office/drawing/2014/main" id="{F9747733-B389-89E4-7C6C-7235CB5E5192}"/>
              </a:ext>
            </a:extLst>
          </p:cNvPr>
          <p:cNvSpPr/>
          <p:nvPr/>
        </p:nvSpPr>
        <p:spPr bwMode="auto">
          <a:xfrm>
            <a:off x="-4482" y="0"/>
            <a:ext cx="12196482" cy="540895"/>
          </a:xfrm>
          <a:prstGeom prst="rect">
            <a:avLst/>
          </a:prstGeom>
          <a:gradFill flip="none" rotWithShape="1">
            <a:gsLst>
              <a:gs pos="57000">
                <a:srgbClr val="002C6F"/>
              </a:gs>
              <a:gs pos="100000">
                <a:srgbClr val="0070C0"/>
              </a:gs>
              <a:gs pos="0">
                <a:srgbClr val="002060"/>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指導者講習会（</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JMECC</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a:t>
            </a:r>
            <a:r>
              <a:rPr kumimoji="1" lang="en-US" altLang="ja-JP"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RRS</a:t>
            </a:r>
            <a:r>
              <a:rPr kumimoji="1" lang="ja-JP" altLang="en-US" sz="2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対応コース用）</a:t>
            </a:r>
          </a:p>
        </p:txBody>
      </p:sp>
      <p:graphicFrame>
        <p:nvGraphicFramePr>
          <p:cNvPr id="5" name="表 4">
            <a:extLst>
              <a:ext uri="{FF2B5EF4-FFF2-40B4-BE49-F238E27FC236}">
                <a16:creationId xmlns:a16="http://schemas.microsoft.com/office/drawing/2014/main" id="{DD2DF76D-BEE0-217B-2960-20B46A1D9504}"/>
              </a:ext>
            </a:extLst>
          </p:cNvPr>
          <p:cNvGraphicFramePr>
            <a:graphicFrameLocks noGrp="1"/>
          </p:cNvGraphicFramePr>
          <p:nvPr>
            <p:extLst>
              <p:ext uri="{D42A27DB-BD31-4B8C-83A1-F6EECF244321}">
                <p14:modId xmlns:p14="http://schemas.microsoft.com/office/powerpoint/2010/main" val="809024263"/>
              </p:ext>
            </p:extLst>
          </p:nvPr>
        </p:nvGraphicFramePr>
        <p:xfrm>
          <a:off x="1492062" y="3633840"/>
          <a:ext cx="9180490" cy="2062480"/>
        </p:xfrm>
        <a:graphic>
          <a:graphicData uri="http://schemas.openxmlformats.org/drawingml/2006/table">
            <a:tbl>
              <a:tblPr firstRow="1" bandRow="1">
                <a:tableStyleId>{5C22544A-7EE6-4342-B048-85BDC9FD1C3A}</a:tableStyleId>
              </a:tblPr>
              <a:tblGrid>
                <a:gridCol w="532143">
                  <a:extLst>
                    <a:ext uri="{9D8B030D-6E8A-4147-A177-3AD203B41FA5}">
                      <a16:colId xmlns:a16="http://schemas.microsoft.com/office/drawing/2014/main" val="136725419"/>
                    </a:ext>
                  </a:extLst>
                </a:gridCol>
                <a:gridCol w="208280">
                  <a:extLst>
                    <a:ext uri="{9D8B030D-6E8A-4147-A177-3AD203B41FA5}">
                      <a16:colId xmlns:a16="http://schemas.microsoft.com/office/drawing/2014/main" val="181612160"/>
                    </a:ext>
                  </a:extLst>
                </a:gridCol>
                <a:gridCol w="8440067">
                  <a:extLst>
                    <a:ext uri="{9D8B030D-6E8A-4147-A177-3AD203B41FA5}">
                      <a16:colId xmlns:a16="http://schemas.microsoft.com/office/drawing/2014/main" val="1250980147"/>
                    </a:ext>
                  </a:extLst>
                </a:gridCol>
              </a:tblGrid>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(a)</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tc>
                  <a:txBody>
                    <a:bodyPr/>
                    <a:lstStyle/>
                    <a:p>
                      <a:pPr algn="ctr"/>
                      <a:r>
                        <a:rPr kumimoji="1" lang="en-US" altLang="ja-JP" b="0" dirty="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solidFill>
                      <a:srgbClr val="DAEDEF"/>
                    </a:solidFill>
                  </a:tcPr>
                </a:tc>
                <a:tc>
                  <a:txBody>
                    <a:bodyPr/>
                    <a:lstStyle/>
                    <a:p>
                      <a:pPr algn="l"/>
                      <a:endPar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DAEDEF"/>
                    </a:solidFill>
                  </a:tcPr>
                </a:tc>
                <a:extLst>
                  <a:ext uri="{0D108BD9-81ED-4DB2-BD59-A6C34878D82A}">
                    <a16:rowId xmlns:a16="http://schemas.microsoft.com/office/drawing/2014/main" val="3775204254"/>
                  </a:ext>
                </a:extLst>
              </a:tr>
              <a:tr h="370840">
                <a:tc>
                  <a:txBody>
                    <a:bodyPr/>
                    <a:lstStyle/>
                    <a:p>
                      <a:pPr algn="ctr"/>
                      <a:r>
                        <a:rPr kumimoji="1" lang="en-US" altLang="ja-JP" sz="1800" b="0" dirty="0">
                          <a:solidFill>
                            <a:sysClr val="windowText" lastClr="000000"/>
                          </a:solidFill>
                          <a:latin typeface="UD デジタル 教科書体 NK-R" panose="02020400000000000000" pitchFamily="18" charset="-128"/>
                          <a:ea typeface="UD デジタル 教科書体 NK-R" panose="02020400000000000000" pitchFamily="18" charset="-128"/>
                        </a:rPr>
                        <a:t>(b)</a:t>
                      </a:r>
                      <a:endParaRPr kumimoji="1" lang="ja-JP" altLang="en-US"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b="0" dirty="0">
                          <a:solidFill>
                            <a:sysClr val="windowText" lastClr="000000"/>
                          </a:solidFill>
                          <a:latin typeface="UD デジタル 教科書体 NK-R" panose="02020400000000000000" pitchFamily="18" charset="-128"/>
                          <a:ea typeface="UD デジタル 教科書体 NK-R" panose="02020400000000000000" pitchFamily="18" charset="-128"/>
                        </a:rPr>
                        <a:t>×</a:t>
                      </a:r>
                      <a:endParaRPr kumimoji="1" lang="ja-JP" altLang="en-US"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endParaRPr kumimoji="1" lang="ja-JP" altLang="en-US" sz="1600" b="0" dirty="0">
                        <a:solidFill>
                          <a:sysClr val="windowText" lastClr="000000"/>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extLst>
                  <a:ext uri="{0D108BD9-81ED-4DB2-BD59-A6C34878D82A}">
                    <a16:rowId xmlns:a16="http://schemas.microsoft.com/office/drawing/2014/main" val="3015769566"/>
                  </a:ext>
                </a:extLst>
              </a:tr>
              <a:tr h="370840">
                <a:tc>
                  <a:txBody>
                    <a:bodyPr/>
                    <a:lstStyle/>
                    <a:p>
                      <a:pPr algn="ctr"/>
                      <a:r>
                        <a:rPr kumimoji="1" lang="en-US" altLang="ja-JP" sz="1800" b="1" dirty="0">
                          <a:solidFill>
                            <a:srgbClr val="FF0000"/>
                          </a:solidFill>
                          <a:latin typeface="UD デジタル 教科書体 NK-R" panose="02020400000000000000" pitchFamily="18" charset="-128"/>
                          <a:ea typeface="UD デジタル 教科書体 NK-R" panose="02020400000000000000" pitchFamily="18" charset="-128"/>
                        </a:rPr>
                        <a:t>(c)</a:t>
                      </a:r>
                      <a:endParaRPr kumimoji="1" lang="ja-JP" altLang="en-US"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ja-JP" altLang="en-US" b="1" dirty="0">
                          <a:solidFill>
                            <a:srgbClr val="FF0000"/>
                          </a:solidFill>
                          <a:latin typeface="UD デジタル 教科書体 NK-R" panose="02020400000000000000" pitchFamily="18" charset="-128"/>
                          <a:ea typeface="UD デジタル 教科書体 NK-R" panose="02020400000000000000" pitchFamily="18" charset="-128"/>
                        </a:rPr>
                        <a:t>○</a:t>
                      </a:r>
                    </a:p>
                  </a:txBody>
                  <a:tcPr anchor="ctr">
                    <a:solidFill>
                      <a:schemeClr val="accent5"/>
                    </a:solidFill>
                  </a:tcPr>
                </a:tc>
                <a:tc>
                  <a:txBody>
                    <a:bodyPr/>
                    <a:lstStyle/>
                    <a:p>
                      <a:pPr marL="0" indent="0" algn="just">
                        <a:buFont typeface="+mj-lt"/>
                        <a:buNone/>
                      </a:pPr>
                      <a:r>
                        <a:rPr kumimoji="1"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死戦期呼吸は</a:t>
                      </a:r>
                      <a:r>
                        <a:rPr kumimoji="1" lang="ja-JP" altLang="en-US" sz="1600" b="1" u="heavy" baseline="0" dirty="0">
                          <a:solidFill>
                            <a:schemeClr val="tx1"/>
                          </a:solidFill>
                          <a:uFill>
                            <a:solidFill>
                              <a:srgbClr val="FF0000"/>
                            </a:solidFill>
                          </a:uFill>
                          <a:latin typeface="UD デジタル 教科書体 NK-R" panose="02020400000000000000" pitchFamily="18" charset="-128"/>
                          <a:ea typeface="UD デジタル 教科書体 NK-R" panose="02020400000000000000" pitchFamily="18" charset="-128"/>
                        </a:rPr>
                        <a:t>正常な呼吸と判断せず</a:t>
                      </a:r>
                      <a:r>
                        <a:rPr kumimoji="1"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「呼吸なし」</a:t>
                      </a:r>
                      <a:r>
                        <a:rPr kumimoji="1" lang="ja-JP" altLang="en-US" sz="1600" b="1" u="heavy" baseline="0" dirty="0">
                          <a:solidFill>
                            <a:schemeClr val="tx1"/>
                          </a:solidFill>
                          <a:uFill>
                            <a:solidFill>
                              <a:srgbClr val="FF0000"/>
                            </a:solidFill>
                          </a:uFill>
                          <a:latin typeface="UD デジタル 教科書体 NK-R" panose="02020400000000000000" pitchFamily="18" charset="-128"/>
                          <a:ea typeface="UD デジタル 教科書体 NK-R" panose="02020400000000000000" pitchFamily="18" charset="-128"/>
                        </a:rPr>
                        <a:t>として判断</a:t>
                      </a: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する．</a:t>
                      </a:r>
                    </a:p>
                    <a:p>
                      <a:pPr marL="0" indent="0" algn="just">
                        <a:buFont typeface="+mj-lt"/>
                        <a:buNone/>
                      </a:pPr>
                      <a:r>
                        <a:rPr kumimoji="1" lang="ja-JP" altLang="en-US" sz="1600" b="1" dirty="0">
                          <a:solidFill>
                            <a:schemeClr val="tx1"/>
                          </a:solidFill>
                          <a:latin typeface="UD デジタル 教科書体 NK-R" panose="02020400000000000000" pitchFamily="18" charset="-128"/>
                          <a:ea typeface="UD デジタル 教科書体 NK-R" panose="02020400000000000000" pitchFamily="18" charset="-128"/>
                        </a:rPr>
                        <a:t>また，死戦期呼吸は一般的に不規則で大きな呼吸とされるが正確な判断が難しいことがある．</a:t>
                      </a:r>
                      <a:endParaRPr kumimoji="1" lang="en-US" altLang="ja-JP" sz="16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extLst>
                  <a:ext uri="{0D108BD9-81ED-4DB2-BD59-A6C34878D82A}">
                    <a16:rowId xmlns:a16="http://schemas.microsoft.com/office/drawing/2014/main" val="829237041"/>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(d)</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tc>
                  <a:txBody>
                    <a:bodyPr/>
                    <a:lstStyle/>
                    <a:p>
                      <a:pPr algn="l"/>
                      <a:endPar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rgbClr val="F1F8F9"/>
                    </a:solidFill>
                  </a:tcPr>
                </a:tc>
                <a:extLst>
                  <a:ext uri="{0D108BD9-81ED-4DB2-BD59-A6C34878D82A}">
                    <a16:rowId xmlns:a16="http://schemas.microsoft.com/office/drawing/2014/main" val="3202435814"/>
                  </a:ext>
                </a:extLst>
              </a:tr>
              <a:tr h="370840">
                <a:tc>
                  <a:txBody>
                    <a:bodyPr/>
                    <a:lstStyle/>
                    <a:p>
                      <a:pPr algn="ctr"/>
                      <a:r>
                        <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rPr>
                        <a:t>(e)</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ct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tc>
                  <a:txBody>
                    <a:bodyPr/>
                    <a:lstStyle/>
                    <a:p>
                      <a:pPr algn="l"/>
                      <a:endPar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solidFill>
                      <a:schemeClr val="accent5"/>
                    </a:solidFill>
                  </a:tcPr>
                </a:tc>
                <a:extLst>
                  <a:ext uri="{0D108BD9-81ED-4DB2-BD59-A6C34878D82A}">
                    <a16:rowId xmlns:a16="http://schemas.microsoft.com/office/drawing/2014/main" val="2968435974"/>
                  </a:ext>
                </a:extLst>
              </a:tr>
            </a:tbl>
          </a:graphicData>
        </a:graphic>
      </p:graphicFrame>
      <p:graphicFrame>
        <p:nvGraphicFramePr>
          <p:cNvPr id="7" name="表 9">
            <a:extLst>
              <a:ext uri="{FF2B5EF4-FFF2-40B4-BE49-F238E27FC236}">
                <a16:creationId xmlns:a16="http://schemas.microsoft.com/office/drawing/2014/main" id="{CB076A74-338A-62F9-FCFE-8E66A3AAF173}"/>
              </a:ext>
            </a:extLst>
          </p:cNvPr>
          <p:cNvGraphicFramePr>
            <a:graphicFrameLocks noGrp="1"/>
          </p:cNvGraphicFramePr>
          <p:nvPr>
            <p:extLst>
              <p:ext uri="{D42A27DB-BD31-4B8C-83A1-F6EECF244321}">
                <p14:modId xmlns:p14="http://schemas.microsoft.com/office/powerpoint/2010/main" val="3228431924"/>
              </p:ext>
            </p:extLst>
          </p:nvPr>
        </p:nvGraphicFramePr>
        <p:xfrm>
          <a:off x="1505999" y="2949840"/>
          <a:ext cx="8128000" cy="684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64949865"/>
                    </a:ext>
                  </a:extLst>
                </a:gridCol>
                <a:gridCol w="6070600">
                  <a:extLst>
                    <a:ext uri="{9D8B030D-6E8A-4147-A177-3AD203B41FA5}">
                      <a16:colId xmlns:a16="http://schemas.microsoft.com/office/drawing/2014/main" val="3461793081"/>
                    </a:ext>
                  </a:extLst>
                </a:gridCol>
              </a:tblGrid>
              <a:tr h="6840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解答：</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a:t>
                      </a:r>
                      <a:r>
                        <a:rPr kumimoji="1" lang="en-US" altLang="ja-JP"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sym typeface="Wingdings" panose="05000000000000000000" pitchFamily="2" charset="2"/>
                        </a:rPr>
                        <a:t>c</a:t>
                      </a:r>
                      <a:r>
                        <a:rPr kumimoji="1" lang="ja-JP" altLang="en-US" sz="3200" b="1"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3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開会式　</a:t>
                      </a:r>
                      <a:r>
                        <a:rPr kumimoji="1" lang="ja-JP" altLang="en-US" sz="3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死戦期呼吸</a:t>
                      </a:r>
                    </a:p>
                  </a:txBody>
                  <a:tcPr anchor="ctr">
                    <a:noFill/>
                  </a:tcPr>
                </a:tc>
                <a:extLst>
                  <a:ext uri="{0D108BD9-81ED-4DB2-BD59-A6C34878D82A}">
                    <a16:rowId xmlns:a16="http://schemas.microsoft.com/office/drawing/2014/main" val="4076141729"/>
                  </a:ext>
                </a:extLst>
              </a:tr>
            </a:tbl>
          </a:graphicData>
        </a:graphic>
      </p:graphicFrame>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21299</TotalTime>
  <Words>7760</Words>
  <Application>Microsoft Office PowerPoint</Application>
  <PresentationFormat>ワイド画面</PresentationFormat>
  <Paragraphs>884</Paragraphs>
  <Slides>70</Slides>
  <Notes>45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70</vt:i4>
      </vt:variant>
    </vt:vector>
  </HeadingPairs>
  <TitlesOfParts>
    <vt:vector size="84" baseType="lpstr">
      <vt:lpstr>BIZ UDPゴシック</vt:lpstr>
      <vt:lpstr>HGP明朝B</vt:lpstr>
      <vt:lpstr>ＭＳ Ｐゴシック</vt:lpstr>
      <vt:lpstr>ＭＳ ゴシック</vt:lpstr>
      <vt:lpstr>UD デジタル 教科書体 NK-B</vt:lpstr>
      <vt:lpstr>UD デジタル 教科書体 NK-R</vt:lpstr>
      <vt:lpstr>Arial</vt:lpstr>
      <vt:lpstr>Calibri</vt:lpstr>
      <vt:lpstr>Century</vt:lpstr>
      <vt:lpstr>Open Sans</vt:lpstr>
      <vt:lpstr>Segoe UI Symbol</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JMECC指導者講習会プログラム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JMECC指導者講習会プログラム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masanori</dc:creator>
  <cp:lastModifiedBy>木内 亘</cp:lastModifiedBy>
  <cp:revision>471</cp:revision>
  <cp:lastPrinted>1601-01-01T00:00:00Z</cp:lastPrinted>
  <dcterms:created xsi:type="dcterms:W3CDTF">1601-01-01T00:00:00Z</dcterms:created>
  <dcterms:modified xsi:type="dcterms:W3CDTF">2023-12-07T06:26:17Z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