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5" r:id="rId2"/>
    <p:sldId id="367" r:id="rId3"/>
    <p:sldId id="429" r:id="rId4"/>
    <p:sldId id="256" r:id="rId5"/>
    <p:sldId id="431" r:id="rId6"/>
    <p:sldId id="432" r:id="rId7"/>
    <p:sldId id="433" r:id="rId8"/>
    <p:sldId id="434" r:id="rId9"/>
    <p:sldId id="368" r:id="rId10"/>
    <p:sldId id="369" r:id="rId11"/>
    <p:sldId id="366" r:id="rId12"/>
  </p:sldIdLst>
  <p:sldSz cx="9144000" cy="6858000" type="screen4x3"/>
  <p:notesSz cx="6735763" cy="9866313"/>
  <p:defaultTextStyle>
    <a:defPPr>
      <a:defRPr lang="ja-JP"/>
    </a:defPPr>
    <a:lvl1pPr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0F1287-739B-E557-3A8F-02B0C30E11B2}" name="コメント" initials="コメント" userId="コメント" providerId="None"/>
  <p188:author id="{24ED07A5-9482-2D12-64D7-C07B3E07E118}" name="日出山 拓人" initials="日出山" userId="S::2038610@omni.tokyo-med.ac.jp::2eb51f06-d1ad-407e-b482-89f9f0432a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00CC"/>
    <a:srgbClr val="FF66FF"/>
    <a:srgbClr val="FF6600"/>
    <a:srgbClr val="FFFF99"/>
    <a:srgbClr val="CCECFF"/>
    <a:srgbClr val="00CC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47" autoAdjust="0"/>
    <p:restoredTop sz="75102" autoAdjust="0"/>
  </p:normalViewPr>
  <p:slideViewPr>
    <p:cSldViewPr>
      <p:cViewPr varScale="1">
        <p:scale>
          <a:sx n="85" d="100"/>
          <a:sy n="85" d="100"/>
        </p:scale>
        <p:origin x="20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latin typeface="Arial"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hangingPunct="1">
              <a:defRPr sz="1200">
                <a:latin typeface="Arial" pitchFamily="34" charset="0"/>
                <a:ea typeface="ＭＳ Ｐゴシック" pitchFamily="50" charset="-128"/>
              </a:defRPr>
            </a:lvl1pPr>
          </a:lstStyle>
          <a:p>
            <a:pPr>
              <a:defRPr/>
            </a:pPr>
            <a:fld id="{9C45708E-E817-4186-A19D-52FED3C8169E}" type="datetimeFigureOut">
              <a:rPr lang="ja-JP" altLang="en-US"/>
              <a:pPr>
                <a:defRPr/>
              </a:pPr>
              <a:t>2023/1/31</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hangingPunct="1">
              <a:defRPr sz="1200">
                <a:latin typeface="Arial" pitchFamily="34"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4FBF9B6-F58E-40B4-997D-5308A484BE77}" type="slidenum">
              <a:rPr lang="ja-JP" altLang="en-US"/>
              <a:pPr>
                <a:defRPr/>
              </a:pPr>
              <a:t>‹#›</a:t>
            </a:fld>
            <a:endParaRPr lang="ja-JP" altLang="en-US"/>
          </a:p>
        </p:txBody>
      </p:sp>
    </p:spTree>
    <p:extLst>
      <p:ext uri="{BB962C8B-B14F-4D97-AF65-F5344CB8AC3E}">
        <p14:creationId xmlns:p14="http://schemas.microsoft.com/office/powerpoint/2010/main" val="4243942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FFF33C1B-9BDD-440E-BA9A-5C532F297A82}" type="datetimeFigureOut">
              <a:rPr lang="ja-JP" altLang="en-US"/>
              <a:pPr>
                <a:defRPr/>
              </a:pPr>
              <a:t>2023/1/31</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7DE58F6-DBDB-4EB0-A471-F820C2158090}" type="slidenum">
              <a:rPr lang="ja-JP" altLang="en-US"/>
              <a:pPr>
                <a:defRPr/>
              </a:pPr>
              <a:t>‹#›</a:t>
            </a:fld>
            <a:endParaRPr lang="ja-JP" altLang="en-US"/>
          </a:p>
        </p:txBody>
      </p:sp>
    </p:spTree>
    <p:extLst>
      <p:ext uri="{BB962C8B-B14F-4D97-AF65-F5344CB8AC3E}">
        <p14:creationId xmlns:p14="http://schemas.microsoft.com/office/powerpoint/2010/main" val="997394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a:extLst>
              <a:ext uri="{FF2B5EF4-FFF2-40B4-BE49-F238E27FC236}">
                <a16:creationId xmlns:a16="http://schemas.microsoft.com/office/drawing/2014/main" id="{ED533651-F2CE-41B3-8EE2-A7284F95C3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a:extLst>
              <a:ext uri="{FF2B5EF4-FFF2-40B4-BE49-F238E27FC236}">
                <a16:creationId xmlns:a16="http://schemas.microsoft.com/office/drawing/2014/main" id="{4524FE89-3442-4E2D-B757-6A058C6226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ポイント：「気管挿管と除細動」のセッションのはじめに説明用として用います。</a:t>
            </a:r>
          </a:p>
        </p:txBody>
      </p:sp>
      <p:sp>
        <p:nvSpPr>
          <p:cNvPr id="6148" name="スライド番号プレースホルダー 3">
            <a:extLst>
              <a:ext uri="{FF2B5EF4-FFF2-40B4-BE49-F238E27FC236}">
                <a16:creationId xmlns:a16="http://schemas.microsoft.com/office/drawing/2014/main" id="{69479F03-974C-46D6-80A6-A670AC3A5A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AC60BB15-DF42-4129-9BFC-E9B0F296F83A}" type="slidenum">
              <a:rPr lang="ja-JP" altLang="en-US" sz="1200" smtClean="0"/>
              <a:pPr/>
              <a:t>2</a:t>
            </a:fld>
            <a:endParaRPr lang="ja-JP" altLang="en-US" sz="1200"/>
          </a:p>
        </p:txBody>
      </p:sp>
    </p:spTree>
    <p:extLst>
      <p:ext uri="{BB962C8B-B14F-4D97-AF65-F5344CB8AC3E}">
        <p14:creationId xmlns:p14="http://schemas.microsoft.com/office/powerpoint/2010/main" val="3331930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a:extLst>
              <a:ext uri="{FF2B5EF4-FFF2-40B4-BE49-F238E27FC236}">
                <a16:creationId xmlns:a16="http://schemas.microsoft.com/office/drawing/2014/main" id="{59AD5640-A0A7-40C7-8371-0676606316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a:extLst>
              <a:ext uri="{FF2B5EF4-FFF2-40B4-BE49-F238E27FC236}">
                <a16:creationId xmlns:a16="http://schemas.microsoft.com/office/drawing/2014/main" id="{7563318F-A2D6-4C65-9789-AF09735ABF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ポイント：「異物除去」の説明用として用います。あくまでも、ここでは手の位置、方法についての知識を確認します。実際には実施しません。</a:t>
            </a:r>
          </a:p>
          <a:p>
            <a:endParaRPr lang="ja-JP" altLang="en-US"/>
          </a:p>
        </p:txBody>
      </p:sp>
      <p:sp>
        <p:nvSpPr>
          <p:cNvPr id="8196" name="スライド番号プレースホルダー 3">
            <a:extLst>
              <a:ext uri="{FF2B5EF4-FFF2-40B4-BE49-F238E27FC236}">
                <a16:creationId xmlns:a16="http://schemas.microsoft.com/office/drawing/2014/main" id="{DE3B6073-DCC9-4D5D-94F8-88A66D482B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6846BECE-8ADB-46AD-928E-CDA9154884DF}" type="slidenum">
              <a:rPr lang="ja-JP" altLang="en-US" sz="1200" smtClean="0"/>
              <a:pPr/>
              <a:t>3</a:t>
            </a:fld>
            <a:endParaRPr lang="ja-JP" altLang="en-US" sz="1200"/>
          </a:p>
        </p:txBody>
      </p:sp>
    </p:spTree>
    <p:extLst>
      <p:ext uri="{BB962C8B-B14F-4D97-AF65-F5344CB8AC3E}">
        <p14:creationId xmlns:p14="http://schemas.microsoft.com/office/powerpoint/2010/main" val="2640286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070EEA9F-582C-4B17-8B04-26E5F68693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a:extLst>
              <a:ext uri="{FF2B5EF4-FFF2-40B4-BE49-F238E27FC236}">
                <a16:creationId xmlns:a16="http://schemas.microsoft.com/office/drawing/2014/main" id="{32C58FF1-F266-45B6-A2B2-C5D38BFABE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ポイント：「経口エアウェイ」の説明用として用います。</a:t>
            </a:r>
          </a:p>
          <a:p>
            <a:endParaRPr lang="ja-JP" altLang="en-US"/>
          </a:p>
        </p:txBody>
      </p:sp>
      <p:sp>
        <p:nvSpPr>
          <p:cNvPr id="12292" name="スライド番号プレースホルダー 3">
            <a:extLst>
              <a:ext uri="{FF2B5EF4-FFF2-40B4-BE49-F238E27FC236}">
                <a16:creationId xmlns:a16="http://schemas.microsoft.com/office/drawing/2014/main" id="{11A2FF57-A309-48EB-A43D-7A6F8294B5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47152E8A-7547-4AA8-A124-09BCDEAEAAC7}" type="slidenum">
              <a:rPr lang="ja-JP" altLang="en-US" sz="1200" smtClean="0"/>
              <a:pPr/>
              <a:t>5</a:t>
            </a:fld>
            <a:endParaRPr lang="ja-JP" altLang="en-US" sz="1200"/>
          </a:p>
        </p:txBody>
      </p:sp>
    </p:spTree>
    <p:extLst>
      <p:ext uri="{BB962C8B-B14F-4D97-AF65-F5344CB8AC3E}">
        <p14:creationId xmlns:p14="http://schemas.microsoft.com/office/powerpoint/2010/main" val="1654147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a:extLst>
              <a:ext uri="{FF2B5EF4-FFF2-40B4-BE49-F238E27FC236}">
                <a16:creationId xmlns:a16="http://schemas.microsoft.com/office/drawing/2014/main" id="{18E77052-EC8E-44B8-9FA2-C655E8291C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a:extLst>
              <a:ext uri="{FF2B5EF4-FFF2-40B4-BE49-F238E27FC236}">
                <a16:creationId xmlns:a16="http://schemas.microsoft.com/office/drawing/2014/main" id="{12D05953-3E52-48A2-A40D-A7A81059A2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ポイント：「経鼻エアウェイ」の説明用として用います。</a:t>
            </a:r>
          </a:p>
          <a:p>
            <a:endParaRPr lang="ja-JP" altLang="en-US"/>
          </a:p>
        </p:txBody>
      </p:sp>
      <p:sp>
        <p:nvSpPr>
          <p:cNvPr id="14340" name="スライド番号プレースホルダー 3">
            <a:extLst>
              <a:ext uri="{FF2B5EF4-FFF2-40B4-BE49-F238E27FC236}">
                <a16:creationId xmlns:a16="http://schemas.microsoft.com/office/drawing/2014/main" id="{47E98C75-139F-4B3C-A72F-C882E7478C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602FF3E9-607E-4873-BF41-78018BDB4211}" type="slidenum">
              <a:rPr lang="ja-JP" altLang="en-US" sz="1200" smtClean="0"/>
              <a:pPr/>
              <a:t>6</a:t>
            </a:fld>
            <a:endParaRPr lang="ja-JP" altLang="en-US" sz="1200"/>
          </a:p>
        </p:txBody>
      </p:sp>
    </p:spTree>
    <p:extLst>
      <p:ext uri="{BB962C8B-B14F-4D97-AF65-F5344CB8AC3E}">
        <p14:creationId xmlns:p14="http://schemas.microsoft.com/office/powerpoint/2010/main" val="493732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E76D197D-BEC3-4A49-9350-A7E9EB1601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26EA5638-9047-4E9F-A628-7F28C6B537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ポイント：「気管挿管中の容態変化」の説明用として用います。</a:t>
            </a:r>
          </a:p>
          <a:p>
            <a:endParaRPr lang="ja-JP" altLang="en-US"/>
          </a:p>
        </p:txBody>
      </p:sp>
      <p:sp>
        <p:nvSpPr>
          <p:cNvPr id="16388" name="スライド番号プレースホルダー 3">
            <a:extLst>
              <a:ext uri="{FF2B5EF4-FFF2-40B4-BE49-F238E27FC236}">
                <a16:creationId xmlns:a16="http://schemas.microsoft.com/office/drawing/2014/main" id="{ABD79D04-FD63-4A87-A5F3-6265EA55EC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994FFB4F-F343-4665-8F09-627DEBDF217E}" type="slidenum">
              <a:rPr lang="ja-JP" altLang="en-US" sz="1200" smtClean="0"/>
              <a:pPr/>
              <a:t>7</a:t>
            </a:fld>
            <a:endParaRPr lang="ja-JP" altLang="en-US" sz="1200"/>
          </a:p>
        </p:txBody>
      </p:sp>
    </p:spTree>
    <p:extLst>
      <p:ext uri="{BB962C8B-B14F-4D97-AF65-F5344CB8AC3E}">
        <p14:creationId xmlns:p14="http://schemas.microsoft.com/office/powerpoint/2010/main" val="405982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E26DCA8E-682F-4D1E-8237-590D5BBE54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B515A1A9-9AE6-4B7B-BD19-F997B251BA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ポイント：「気管挿管と除細動」のセッションのはじめに説明用として用います。</a:t>
            </a:r>
          </a:p>
        </p:txBody>
      </p:sp>
      <p:sp>
        <p:nvSpPr>
          <p:cNvPr id="19460" name="スライド番号プレースホルダー 3">
            <a:extLst>
              <a:ext uri="{FF2B5EF4-FFF2-40B4-BE49-F238E27FC236}">
                <a16:creationId xmlns:a16="http://schemas.microsoft.com/office/drawing/2014/main" id="{9CEF0EEE-3CD9-4300-A141-0E32C5563B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4B3AD23C-C5F2-4387-93C3-544A60F90173}" type="slidenum">
              <a:rPr lang="ja-JP" altLang="en-US" sz="1200" smtClean="0"/>
              <a:pPr/>
              <a:t>9</a:t>
            </a:fld>
            <a:endParaRPr lang="ja-JP" altLang="en-US" sz="1200"/>
          </a:p>
        </p:txBody>
      </p:sp>
    </p:spTree>
    <p:extLst>
      <p:ext uri="{BB962C8B-B14F-4D97-AF65-F5344CB8AC3E}">
        <p14:creationId xmlns:p14="http://schemas.microsoft.com/office/powerpoint/2010/main" val="2896451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F1626C85-4724-4226-B482-26B7980C80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74C7BE6F-EDD5-410C-97D3-F25AADD5A7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ポイント：「マニュアル式除細動」の説明用として用います。</a:t>
            </a:r>
          </a:p>
          <a:p>
            <a:endParaRPr lang="ja-JP" altLang="en-US"/>
          </a:p>
        </p:txBody>
      </p:sp>
      <p:sp>
        <p:nvSpPr>
          <p:cNvPr id="21508" name="スライド番号プレースホルダー 3">
            <a:extLst>
              <a:ext uri="{FF2B5EF4-FFF2-40B4-BE49-F238E27FC236}">
                <a16:creationId xmlns:a16="http://schemas.microsoft.com/office/drawing/2014/main" id="{6AC2C964-F6E3-4723-A6B5-352B88C6D9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248B71CA-B749-4B07-BE36-FE11C2D88CA6}" type="slidenum">
              <a:rPr lang="ja-JP" altLang="en-US" sz="1200" smtClean="0"/>
              <a:pPr/>
              <a:t>10</a:t>
            </a:fld>
            <a:endParaRPr lang="ja-JP" altLang="en-US" sz="1200"/>
          </a:p>
        </p:txBody>
      </p:sp>
    </p:spTree>
    <p:extLst>
      <p:ext uri="{BB962C8B-B14F-4D97-AF65-F5344CB8AC3E}">
        <p14:creationId xmlns:p14="http://schemas.microsoft.com/office/powerpoint/2010/main" val="196511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a:extLst>
              <a:ext uri="{FF2B5EF4-FFF2-40B4-BE49-F238E27FC236}">
                <a16:creationId xmlns:a16="http://schemas.microsoft.com/office/drawing/2014/main" id="{FC0BF34B-83C9-4DCF-B8A3-673A1A686D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ー 2">
            <a:extLst>
              <a:ext uri="{FF2B5EF4-FFF2-40B4-BE49-F238E27FC236}">
                <a16:creationId xmlns:a16="http://schemas.microsoft.com/office/drawing/2014/main" id="{E19E3236-B0E5-4EC5-BE06-02045B0D55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ポイント：「気管挿管と除細動」のセッションのまとめとして用います。</a:t>
            </a:r>
          </a:p>
        </p:txBody>
      </p:sp>
      <p:sp>
        <p:nvSpPr>
          <p:cNvPr id="23556" name="スライド番号プレースホルダー 3">
            <a:extLst>
              <a:ext uri="{FF2B5EF4-FFF2-40B4-BE49-F238E27FC236}">
                <a16:creationId xmlns:a16="http://schemas.microsoft.com/office/drawing/2014/main" id="{0CBC2741-D292-4E83-ACED-6779BD4B66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456B743D-532E-4803-80C5-304FE04220B3}" type="slidenum">
              <a:rPr lang="ja-JP" altLang="en-US" sz="1200" smtClean="0"/>
              <a:pPr/>
              <a:t>11</a:t>
            </a:fld>
            <a:endParaRPr lang="ja-JP" altLang="en-US" sz="1200"/>
          </a:p>
        </p:txBody>
      </p:sp>
    </p:spTree>
    <p:extLst>
      <p:ext uri="{BB962C8B-B14F-4D97-AF65-F5344CB8AC3E}">
        <p14:creationId xmlns:p14="http://schemas.microsoft.com/office/powerpoint/2010/main" val="2514844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2C55C78-BF65-461C-8FCB-482EB68A1906}" type="slidenum">
              <a:rPr lang="en-US" altLang="ja-JP"/>
              <a:pPr>
                <a:defRPr/>
              </a:pPr>
              <a:t>‹#›</a:t>
            </a:fld>
            <a:endParaRPr lang="en-US" altLang="ja-JP"/>
          </a:p>
        </p:txBody>
      </p:sp>
    </p:spTree>
    <p:extLst>
      <p:ext uri="{BB962C8B-B14F-4D97-AF65-F5344CB8AC3E}">
        <p14:creationId xmlns:p14="http://schemas.microsoft.com/office/powerpoint/2010/main" val="192259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9A3C618-55D3-45B2-84DB-F959887302FA}" type="slidenum">
              <a:rPr lang="en-US" altLang="ja-JP"/>
              <a:pPr>
                <a:defRPr/>
              </a:pPr>
              <a:t>‹#›</a:t>
            </a:fld>
            <a:endParaRPr lang="en-US" altLang="ja-JP"/>
          </a:p>
        </p:txBody>
      </p:sp>
    </p:spTree>
    <p:extLst>
      <p:ext uri="{BB962C8B-B14F-4D97-AF65-F5344CB8AC3E}">
        <p14:creationId xmlns:p14="http://schemas.microsoft.com/office/powerpoint/2010/main" val="378138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BBAFBD-7098-4DD0-A342-19FCE3E0670C}" type="slidenum">
              <a:rPr lang="en-US" altLang="ja-JP"/>
              <a:pPr>
                <a:defRPr/>
              </a:pPr>
              <a:t>‹#›</a:t>
            </a:fld>
            <a:endParaRPr lang="en-US" altLang="ja-JP"/>
          </a:p>
        </p:txBody>
      </p:sp>
    </p:spTree>
    <p:extLst>
      <p:ext uri="{BB962C8B-B14F-4D97-AF65-F5344CB8AC3E}">
        <p14:creationId xmlns:p14="http://schemas.microsoft.com/office/powerpoint/2010/main" val="80415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F2394F-3669-4AA9-B73C-E7884D1BF231}" type="slidenum">
              <a:rPr lang="en-US" altLang="ja-JP"/>
              <a:pPr>
                <a:defRPr/>
              </a:pPr>
              <a:t>‹#›</a:t>
            </a:fld>
            <a:endParaRPr lang="en-US" altLang="ja-JP"/>
          </a:p>
        </p:txBody>
      </p:sp>
    </p:spTree>
    <p:extLst>
      <p:ext uri="{BB962C8B-B14F-4D97-AF65-F5344CB8AC3E}">
        <p14:creationId xmlns:p14="http://schemas.microsoft.com/office/powerpoint/2010/main" val="1555353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F9AE270-BB6A-4ED7-B777-50949FF1944F}" type="slidenum">
              <a:rPr lang="en-US" altLang="ja-JP"/>
              <a:pPr>
                <a:defRPr/>
              </a:pPr>
              <a:t>‹#›</a:t>
            </a:fld>
            <a:endParaRPr lang="en-US" altLang="ja-JP"/>
          </a:p>
        </p:txBody>
      </p:sp>
    </p:spTree>
    <p:extLst>
      <p:ext uri="{BB962C8B-B14F-4D97-AF65-F5344CB8AC3E}">
        <p14:creationId xmlns:p14="http://schemas.microsoft.com/office/powerpoint/2010/main" val="222077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359EA6-E3D7-4D14-B356-0B1C89DFB800}" type="slidenum">
              <a:rPr lang="en-US" altLang="ja-JP"/>
              <a:pPr>
                <a:defRPr/>
              </a:pPr>
              <a:t>‹#›</a:t>
            </a:fld>
            <a:endParaRPr lang="en-US" altLang="ja-JP"/>
          </a:p>
        </p:txBody>
      </p:sp>
    </p:spTree>
    <p:extLst>
      <p:ext uri="{BB962C8B-B14F-4D97-AF65-F5344CB8AC3E}">
        <p14:creationId xmlns:p14="http://schemas.microsoft.com/office/powerpoint/2010/main" val="2951397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9691271-9807-40B9-B7CC-959B735465A0}" type="slidenum">
              <a:rPr lang="en-US" altLang="ja-JP"/>
              <a:pPr>
                <a:defRPr/>
              </a:pPr>
              <a:t>‹#›</a:t>
            </a:fld>
            <a:endParaRPr lang="en-US" altLang="ja-JP"/>
          </a:p>
        </p:txBody>
      </p:sp>
    </p:spTree>
    <p:extLst>
      <p:ext uri="{BB962C8B-B14F-4D97-AF65-F5344CB8AC3E}">
        <p14:creationId xmlns:p14="http://schemas.microsoft.com/office/powerpoint/2010/main" val="169783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0737C3D-E5C9-400B-810E-DF1E3C39946C}" type="slidenum">
              <a:rPr lang="en-US" altLang="ja-JP"/>
              <a:pPr>
                <a:defRPr/>
              </a:pPr>
              <a:t>‹#›</a:t>
            </a:fld>
            <a:endParaRPr lang="en-US" altLang="ja-JP"/>
          </a:p>
        </p:txBody>
      </p:sp>
    </p:spTree>
    <p:extLst>
      <p:ext uri="{BB962C8B-B14F-4D97-AF65-F5344CB8AC3E}">
        <p14:creationId xmlns:p14="http://schemas.microsoft.com/office/powerpoint/2010/main" val="30514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86A9DD5-7F85-4411-9C97-F22254B84368}" type="slidenum">
              <a:rPr lang="en-US" altLang="ja-JP"/>
              <a:pPr>
                <a:defRPr/>
              </a:pPr>
              <a:t>‹#›</a:t>
            </a:fld>
            <a:endParaRPr lang="en-US" altLang="ja-JP"/>
          </a:p>
        </p:txBody>
      </p:sp>
    </p:spTree>
    <p:extLst>
      <p:ext uri="{BB962C8B-B14F-4D97-AF65-F5344CB8AC3E}">
        <p14:creationId xmlns:p14="http://schemas.microsoft.com/office/powerpoint/2010/main" val="372883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713F271-3220-4B3C-A1B3-CEAEA4D7F332}" type="slidenum">
              <a:rPr lang="en-US" altLang="ja-JP"/>
              <a:pPr>
                <a:defRPr/>
              </a:pPr>
              <a:t>‹#›</a:t>
            </a:fld>
            <a:endParaRPr lang="en-US" altLang="ja-JP"/>
          </a:p>
        </p:txBody>
      </p:sp>
    </p:spTree>
    <p:extLst>
      <p:ext uri="{BB962C8B-B14F-4D97-AF65-F5344CB8AC3E}">
        <p14:creationId xmlns:p14="http://schemas.microsoft.com/office/powerpoint/2010/main" val="322239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380DEC2-C006-49AB-9FBC-D540D9E38359}" type="slidenum">
              <a:rPr lang="en-US" altLang="ja-JP"/>
              <a:pPr>
                <a:defRPr/>
              </a:pPr>
              <a:t>‹#›</a:t>
            </a:fld>
            <a:endParaRPr lang="en-US" altLang="ja-JP"/>
          </a:p>
        </p:txBody>
      </p:sp>
    </p:spTree>
    <p:extLst>
      <p:ext uri="{BB962C8B-B14F-4D97-AF65-F5344CB8AC3E}">
        <p14:creationId xmlns:p14="http://schemas.microsoft.com/office/powerpoint/2010/main" val="281796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400" b="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400" b="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400" b="0"/>
            </a:lvl1pPr>
          </a:lstStyle>
          <a:p>
            <a:pPr>
              <a:defRPr/>
            </a:pPr>
            <a:fld id="{42DC956A-B975-49D0-9BED-51DD79172A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7">
            <a:extLst>
              <a:ext uri="{FF2B5EF4-FFF2-40B4-BE49-F238E27FC236}">
                <a16:creationId xmlns:a16="http://schemas.microsoft.com/office/drawing/2014/main" id="{1782CC08-29F2-4D79-A9D9-D56AC3822DC5}"/>
              </a:ext>
            </a:extLst>
          </p:cNvPr>
          <p:cNvSpPr txBox="1">
            <a:spLocks noChangeArrowheads="1"/>
          </p:cNvSpPr>
          <p:nvPr/>
        </p:nvSpPr>
        <p:spPr bwMode="auto">
          <a:xfrm>
            <a:off x="2720975" y="3240088"/>
            <a:ext cx="37830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3600"/>
              <a:t>気道管理と除細動</a:t>
            </a:r>
          </a:p>
        </p:txBody>
      </p:sp>
      <p:sp>
        <p:nvSpPr>
          <p:cNvPr id="4099" name="Text Box 7">
            <a:extLst>
              <a:ext uri="{FF2B5EF4-FFF2-40B4-BE49-F238E27FC236}">
                <a16:creationId xmlns:a16="http://schemas.microsoft.com/office/drawing/2014/main" id="{2CAB5187-D106-4B67-BA17-4357E13ED316}"/>
              </a:ext>
            </a:extLst>
          </p:cNvPr>
          <p:cNvSpPr txBox="1">
            <a:spLocks noChangeArrowheads="1"/>
          </p:cNvSpPr>
          <p:nvPr/>
        </p:nvSpPr>
        <p:spPr bwMode="auto">
          <a:xfrm>
            <a:off x="3243263" y="4306888"/>
            <a:ext cx="27384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3600">
                <a:latin typeface="ＭＳ Ｐゴシック" panose="020B0600070205080204" pitchFamily="50" charset="-128"/>
              </a:rPr>
              <a:t>9</a:t>
            </a:r>
            <a:r>
              <a:rPr lang="ja-JP" altLang="en-US" sz="3600">
                <a:latin typeface="ＭＳ Ｐゴシック" panose="020B0600070205080204" pitchFamily="50" charset="-128"/>
              </a:rPr>
              <a:t>：</a:t>
            </a:r>
            <a:r>
              <a:rPr lang="en-US" altLang="ja-JP" sz="3600">
                <a:latin typeface="ＭＳ Ｐゴシック" panose="020B0600070205080204" pitchFamily="50" charset="-128"/>
              </a:rPr>
              <a:t>55</a:t>
            </a:r>
            <a:r>
              <a:rPr lang="ja-JP" altLang="en-US" sz="3600">
                <a:latin typeface="ＭＳ Ｐゴシック" panose="020B0600070205080204" pitchFamily="50" charset="-128"/>
              </a:rPr>
              <a:t>～</a:t>
            </a:r>
            <a:r>
              <a:rPr lang="en-US" altLang="ja-JP" sz="3600">
                <a:latin typeface="ＭＳ Ｐゴシック" panose="020B0600070205080204" pitchFamily="50" charset="-128"/>
              </a:rPr>
              <a:t>11</a:t>
            </a:r>
            <a:r>
              <a:rPr lang="ja-JP" altLang="en-US" sz="3600">
                <a:latin typeface="ＭＳ Ｐゴシック" panose="020B0600070205080204" pitchFamily="50" charset="-128"/>
              </a:rPr>
              <a:t>：</a:t>
            </a:r>
            <a:r>
              <a:rPr lang="en-US" altLang="ja-JP" sz="3600">
                <a:latin typeface="ＭＳ Ｐゴシック" panose="020B0600070205080204" pitchFamily="50" charset="-128"/>
              </a:rPr>
              <a:t>05</a:t>
            </a:r>
            <a:endParaRPr lang="ja-JP" altLang="en-US" sz="3600">
              <a:latin typeface="ＭＳ Ｐゴシック" panose="020B0600070205080204" pitchFamily="50" charset="-128"/>
            </a:endParaRPr>
          </a:p>
        </p:txBody>
      </p:sp>
      <p:sp>
        <p:nvSpPr>
          <p:cNvPr id="4100" name="サブタイトル 2">
            <a:extLst>
              <a:ext uri="{FF2B5EF4-FFF2-40B4-BE49-F238E27FC236}">
                <a16:creationId xmlns:a16="http://schemas.microsoft.com/office/drawing/2014/main" id="{43D71EE6-7F2A-449D-BC8C-D4E9D53A2970}"/>
              </a:ext>
            </a:extLst>
          </p:cNvPr>
          <p:cNvSpPr txBox="1">
            <a:spLocks/>
          </p:cNvSpPr>
          <p:nvPr/>
        </p:nvSpPr>
        <p:spPr bwMode="auto">
          <a:xfrm>
            <a:off x="76200" y="576263"/>
            <a:ext cx="8991600"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en-US" altLang="ja-JP">
                <a:solidFill>
                  <a:srgbClr val="9900CC"/>
                </a:solidFill>
                <a:latin typeface="Calibri" panose="020F0502020204030204" pitchFamily="34" charset="0"/>
              </a:rPr>
              <a:t>JMECC: Japanese Medical Emergency Care Course </a:t>
            </a:r>
          </a:p>
          <a:p>
            <a:pPr algn="ctr" eaLnBrk="1" hangingPunct="1">
              <a:buFontTx/>
              <a:buNone/>
            </a:pPr>
            <a:r>
              <a:rPr lang="en-US" altLang="ja-JP" sz="2800">
                <a:latin typeface="Calibri" panose="020F0502020204030204" pitchFamily="34" charset="0"/>
              </a:rPr>
              <a:t>〈</a:t>
            </a:r>
            <a:r>
              <a:rPr lang="ja-JP" altLang="en-US" sz="2800">
                <a:latin typeface="Calibri" panose="020F0502020204030204" pitchFamily="34" charset="0"/>
              </a:rPr>
              <a:t>日本内科学会認定内科救急・</a:t>
            </a:r>
            <a:r>
              <a:rPr lang="en-US" altLang="ja-JP" sz="2800">
                <a:latin typeface="Calibri" panose="020F0502020204030204" pitchFamily="34" charset="0"/>
              </a:rPr>
              <a:t>ICLS</a:t>
            </a:r>
            <a:r>
              <a:rPr lang="ja-JP" altLang="en-US" sz="2800">
                <a:latin typeface="Calibri" panose="020F0502020204030204" pitchFamily="34" charset="0"/>
              </a:rPr>
              <a:t>講習会</a:t>
            </a:r>
            <a:r>
              <a:rPr lang="en-US" altLang="ja-JP" sz="2800">
                <a:latin typeface="Calibri" panose="020F0502020204030204" pitchFamily="34" charset="0"/>
              </a:rPr>
              <a:t>〉</a:t>
            </a:r>
            <a:endParaRPr lang="ja-JP" altLang="en-US" sz="2800">
              <a:latin typeface="Calibri" panose="020F0502020204030204" pitchFamily="34" charset="0"/>
            </a:endParaRPr>
          </a:p>
          <a:p>
            <a:pPr algn="ctr" eaLnBrk="1" hangingPunct="1">
              <a:buFontTx/>
              <a:buNone/>
            </a:pPr>
            <a:endParaRPr lang="en-US" altLang="ja-JP">
              <a:solidFill>
                <a:srgbClr val="7030A0"/>
              </a:solidFill>
              <a:latin typeface="Calibri" panose="020F0502020204030204" pitchFamily="34" charset="0"/>
            </a:endParaRPr>
          </a:p>
        </p:txBody>
      </p:sp>
      <p:sp>
        <p:nvSpPr>
          <p:cNvPr id="7" name="テキスト ボックス 3">
            <a:extLst>
              <a:ext uri="{FF2B5EF4-FFF2-40B4-BE49-F238E27FC236}">
                <a16:creationId xmlns:a16="http://schemas.microsoft.com/office/drawing/2014/main" id="{B3CCE2B4-46A0-FF47-C79B-70B47BDA38CA}"/>
              </a:ext>
            </a:extLst>
          </p:cNvPr>
          <p:cNvSpPr txBox="1">
            <a:spLocks noChangeArrowheads="1"/>
          </p:cNvSpPr>
          <p:nvPr/>
        </p:nvSpPr>
        <p:spPr bwMode="auto">
          <a:xfrm>
            <a:off x="7696168" y="6334780"/>
            <a:ext cx="1447832" cy="523220"/>
          </a:xfrm>
          <a:prstGeom prst="rect">
            <a:avLst/>
          </a:prstGeom>
          <a:noFill/>
          <a:ln w="9525">
            <a:noFill/>
            <a:miter lim="800000"/>
            <a:headEnd/>
            <a:tailEnd/>
          </a:ln>
        </p:spPr>
        <p:txBody>
          <a:bodyPr wrap="none">
            <a:spAutoFit/>
          </a:bodyPr>
          <a:lstStyle/>
          <a:p>
            <a:pPr algn="ctr" eaLnBrk="1" hangingPunct="1">
              <a:defRPr/>
            </a:pPr>
            <a:r>
              <a:rPr lang="en-US" altLang="ja-JP" sz="1400" dirty="0">
                <a:latin typeface="BIZ UDPゴシック" panose="020B0400000000000000" pitchFamily="50" charset="-128"/>
                <a:ea typeface="BIZ UDPゴシック" panose="020B0400000000000000" pitchFamily="50" charset="-128"/>
              </a:rPr>
              <a:t>2022</a:t>
            </a:r>
            <a:r>
              <a:rPr lang="ja-JP" altLang="en-US" sz="1400" dirty="0">
                <a:latin typeface="BIZ UDPゴシック" panose="020B0400000000000000" pitchFamily="50" charset="-128"/>
                <a:ea typeface="BIZ UDPゴシック" panose="020B0400000000000000" pitchFamily="50" charset="-128"/>
              </a:rPr>
              <a:t>年更新版</a:t>
            </a:r>
            <a:endParaRPr lang="en-US" altLang="ja-JP" sz="1400" dirty="0">
              <a:latin typeface="BIZ UDPゴシック" panose="020B0400000000000000" pitchFamily="50" charset="-128"/>
              <a:ea typeface="BIZ UDPゴシック" panose="020B0400000000000000" pitchFamily="50" charset="-128"/>
            </a:endParaRPr>
          </a:p>
          <a:p>
            <a:pPr algn="ctr" eaLnBrk="1" hangingPunct="1">
              <a:defRPr/>
            </a:pPr>
            <a:r>
              <a:rPr lang="en-US" altLang="ja-JP" sz="1400" dirty="0">
                <a:latin typeface="BIZ UDPゴシック" panose="020B0400000000000000" pitchFamily="50" charset="-128"/>
                <a:ea typeface="BIZ UDPゴシック" panose="020B0400000000000000" pitchFamily="50" charset="-128"/>
              </a:rPr>
              <a:t>(ver.1.2.0)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a:extLst>
              <a:ext uri="{FF2B5EF4-FFF2-40B4-BE49-F238E27FC236}">
                <a16:creationId xmlns:a16="http://schemas.microsoft.com/office/drawing/2014/main" id="{B14ED878-79B2-41B3-B39F-D7C170B7F9B1}"/>
              </a:ext>
            </a:extLst>
          </p:cNvPr>
          <p:cNvSpPr txBox="1">
            <a:spLocks noChangeArrowheads="1"/>
          </p:cNvSpPr>
          <p:nvPr/>
        </p:nvSpPr>
        <p:spPr bwMode="auto">
          <a:xfrm>
            <a:off x="381000" y="228600"/>
            <a:ext cx="4108450" cy="584200"/>
          </a:xfrm>
          <a:prstGeom prst="rect">
            <a:avLst/>
          </a:prstGeom>
          <a:noFill/>
          <a:ln w="9525">
            <a:noFill/>
            <a:miter lim="800000"/>
            <a:headEnd/>
            <a:tailEnd/>
          </a:ln>
        </p:spPr>
        <p:txBody>
          <a:bodyPr wrap="none">
            <a:spAutoFit/>
          </a:bodyPr>
          <a:lstStyle/>
          <a:p>
            <a:pPr eaLnBrk="1" hangingPunct="1">
              <a:defRPr/>
            </a:pPr>
            <a:r>
              <a:rPr lang="ja-JP" altLang="en-US" sz="3200" dirty="0">
                <a:latin typeface="Arial" charset="0"/>
                <a:ea typeface="ＭＳ Ｐゴシック" charset="-128"/>
              </a:rPr>
              <a:t>マニュアル式除細動器</a:t>
            </a:r>
            <a:endParaRPr lang="ja-JP" altLang="en-US" sz="3200" dirty="0">
              <a:latin typeface="+mn-ea"/>
              <a:ea typeface="+mn-ea"/>
            </a:endParaRPr>
          </a:p>
        </p:txBody>
      </p:sp>
      <p:sp>
        <p:nvSpPr>
          <p:cNvPr id="8" name="Text Box 7">
            <a:extLst>
              <a:ext uri="{FF2B5EF4-FFF2-40B4-BE49-F238E27FC236}">
                <a16:creationId xmlns:a16="http://schemas.microsoft.com/office/drawing/2014/main" id="{FA0081E2-E52D-4760-B905-A92EA657ECD8}"/>
              </a:ext>
            </a:extLst>
          </p:cNvPr>
          <p:cNvSpPr txBox="1">
            <a:spLocks noChangeArrowheads="1"/>
          </p:cNvSpPr>
          <p:nvPr/>
        </p:nvSpPr>
        <p:spPr bwMode="auto">
          <a:xfrm>
            <a:off x="304800" y="1143000"/>
            <a:ext cx="8534400" cy="5262563"/>
          </a:xfrm>
          <a:prstGeom prst="rect">
            <a:avLst/>
          </a:prstGeom>
          <a:noFill/>
          <a:ln w="9525">
            <a:noFill/>
            <a:miter lim="800000"/>
            <a:headEnd/>
            <a:tailEnd/>
          </a:ln>
        </p:spPr>
        <p:txBody>
          <a:bodyPr>
            <a:spAutoFit/>
          </a:bodyPr>
          <a:lstStyle/>
          <a:p>
            <a:pPr eaLnBrk="1" hangingPunct="1">
              <a:defRPr/>
            </a:pPr>
            <a:r>
              <a:rPr lang="ja-JP" altLang="en-US" dirty="0">
                <a:latin typeface="+mn-ea"/>
                <a:ea typeface="+mn-ea"/>
              </a:rPr>
              <a:t>□ マニュアル式除細動器を</a:t>
            </a:r>
            <a:r>
              <a:rPr lang="ja-JP" altLang="en-US" dirty="0">
                <a:solidFill>
                  <a:srgbClr val="FF0000"/>
                </a:solidFill>
                <a:latin typeface="+mn-ea"/>
                <a:ea typeface="+mn-ea"/>
              </a:rPr>
              <a:t>確実に</a:t>
            </a:r>
            <a:r>
              <a:rPr lang="ja-JP" altLang="en-US" dirty="0">
                <a:latin typeface="+mn-ea"/>
                <a:ea typeface="+mn-ea"/>
              </a:rPr>
              <a:t>使用できる。</a:t>
            </a:r>
          </a:p>
          <a:p>
            <a:pPr eaLnBrk="1" hangingPunct="1">
              <a:defRPr/>
            </a:pPr>
            <a:r>
              <a:rPr lang="ja-JP" altLang="en-US" dirty="0">
                <a:latin typeface="+mn-ea"/>
                <a:ea typeface="+mn-ea"/>
              </a:rPr>
              <a:t>　　</a:t>
            </a:r>
            <a:r>
              <a:rPr lang="ja-JP" altLang="en-US" dirty="0">
                <a:solidFill>
                  <a:srgbClr val="FF0000"/>
                </a:solidFill>
                <a:latin typeface="+mn-ea"/>
                <a:ea typeface="+mn-ea"/>
              </a:rPr>
              <a:t>心電図診断の宣言</a:t>
            </a:r>
            <a:endParaRPr lang="en-US" altLang="ja-JP" dirty="0">
              <a:solidFill>
                <a:srgbClr val="FF0000"/>
              </a:solidFill>
              <a:latin typeface="+mn-ea"/>
              <a:ea typeface="+mn-ea"/>
            </a:endParaRPr>
          </a:p>
          <a:p>
            <a:pPr eaLnBrk="1" hangingPunct="1">
              <a:defRPr/>
            </a:pPr>
            <a:endParaRPr lang="en-US" altLang="ja-JP" dirty="0">
              <a:latin typeface="+mn-ea"/>
              <a:ea typeface="+mn-ea"/>
            </a:endParaRPr>
          </a:p>
          <a:p>
            <a:pPr eaLnBrk="1" hangingPunct="1">
              <a:defRPr/>
            </a:pPr>
            <a:r>
              <a:rPr lang="ja-JP" altLang="en-US" dirty="0">
                <a:latin typeface="+mn-ea"/>
                <a:ea typeface="+mn-ea"/>
              </a:rPr>
              <a:t>□ 除細動を</a:t>
            </a:r>
            <a:r>
              <a:rPr lang="ja-JP" altLang="en-US" dirty="0">
                <a:solidFill>
                  <a:srgbClr val="FF0000"/>
                </a:solidFill>
                <a:latin typeface="+mn-ea"/>
                <a:ea typeface="+mn-ea"/>
              </a:rPr>
              <a:t>安全に</a:t>
            </a:r>
            <a:r>
              <a:rPr lang="ja-JP" altLang="en-US" dirty="0">
                <a:latin typeface="+mn-ea"/>
                <a:ea typeface="+mn-ea"/>
              </a:rPr>
              <a:t>施行できる。</a:t>
            </a:r>
            <a:endParaRPr lang="en-US" altLang="ja-JP" dirty="0">
              <a:latin typeface="+mn-ea"/>
              <a:ea typeface="+mn-ea"/>
            </a:endParaRPr>
          </a:p>
          <a:p>
            <a:pPr eaLnBrk="1" hangingPunct="1">
              <a:defRPr/>
            </a:pPr>
            <a:r>
              <a:rPr lang="ja-JP" altLang="en-US" dirty="0">
                <a:latin typeface="+mn-ea"/>
                <a:ea typeface="+mn-ea"/>
              </a:rPr>
              <a:t>　　</a:t>
            </a:r>
            <a:r>
              <a:rPr lang="ja-JP" altLang="en-US" dirty="0">
                <a:latin typeface="Arial" charset="0"/>
                <a:ea typeface="ＭＳ Ｐゴシック" charset="-128"/>
              </a:rPr>
              <a:t>充電の直前に離れるように</a:t>
            </a:r>
            <a:r>
              <a:rPr lang="ja-JP" altLang="en-US" dirty="0">
                <a:solidFill>
                  <a:srgbClr val="FF0000"/>
                </a:solidFill>
                <a:latin typeface="Arial" charset="0"/>
                <a:ea typeface="ＭＳ Ｐゴシック" charset="-128"/>
              </a:rPr>
              <a:t>声を出して指示</a:t>
            </a:r>
            <a:endParaRPr lang="en-US" altLang="ja-JP" dirty="0">
              <a:solidFill>
                <a:srgbClr val="FF0000"/>
              </a:solidFill>
              <a:latin typeface="Arial" charset="0"/>
              <a:ea typeface="ＭＳ Ｐゴシック" charset="-128"/>
            </a:endParaRPr>
          </a:p>
          <a:p>
            <a:pPr eaLnBrk="1" hangingPunct="1">
              <a:defRPr/>
            </a:pPr>
            <a:r>
              <a:rPr lang="ja-JP" altLang="en-US" dirty="0">
                <a:latin typeface="Arial" charset="0"/>
                <a:ea typeface="ＭＳ Ｐゴシック" charset="-128"/>
              </a:rPr>
              <a:t>　　　　</a:t>
            </a:r>
            <a:r>
              <a:rPr lang="ja-JP" altLang="en-US" dirty="0">
                <a:solidFill>
                  <a:srgbClr val="0070C0"/>
                </a:solidFill>
                <a:latin typeface="Arial" charset="0"/>
                <a:ea typeface="ＭＳ Ｐゴシック" charset="-128"/>
              </a:rPr>
              <a:t>「充電するので離れてください」</a:t>
            </a:r>
            <a:endParaRPr lang="en-US" altLang="ja-JP" dirty="0">
              <a:solidFill>
                <a:srgbClr val="0070C0"/>
              </a:solidFill>
              <a:latin typeface="Arial" charset="0"/>
              <a:ea typeface="ＭＳ Ｐゴシック" charset="-128"/>
            </a:endParaRPr>
          </a:p>
          <a:p>
            <a:pPr eaLnBrk="1" hangingPunct="1">
              <a:defRPr/>
            </a:pPr>
            <a:r>
              <a:rPr lang="ja-JP" altLang="en-US" dirty="0">
                <a:latin typeface="Arial" charset="0"/>
                <a:ea typeface="ＭＳ Ｐゴシック" charset="-128"/>
              </a:rPr>
              <a:t>　　パドルを胸壁（右前胸部と左側胸部）に密着させ、</a:t>
            </a:r>
            <a:endParaRPr lang="en-US" altLang="ja-JP" dirty="0">
              <a:latin typeface="+mn-ea"/>
              <a:ea typeface="+mn-ea"/>
            </a:endParaRPr>
          </a:p>
          <a:p>
            <a:pPr eaLnBrk="1" hangingPunct="1">
              <a:defRPr/>
            </a:pPr>
            <a:r>
              <a:rPr lang="ja-JP" altLang="en-US" dirty="0">
                <a:latin typeface="Arial" charset="0"/>
                <a:ea typeface="ＭＳ Ｐゴシック" charset="-128"/>
              </a:rPr>
              <a:t>　　充電しながら周囲の安全を</a:t>
            </a:r>
            <a:r>
              <a:rPr lang="ja-JP" altLang="en-US" dirty="0">
                <a:solidFill>
                  <a:srgbClr val="FF0000"/>
                </a:solidFill>
                <a:latin typeface="Arial" charset="0"/>
                <a:ea typeface="ＭＳ Ｐゴシック" charset="-128"/>
              </a:rPr>
              <a:t>声を出して、目で確認</a:t>
            </a:r>
            <a:endParaRPr lang="en-US" altLang="ja-JP" dirty="0">
              <a:solidFill>
                <a:srgbClr val="FF0000"/>
              </a:solidFill>
              <a:latin typeface="Arial" charset="0"/>
              <a:ea typeface="ＭＳ Ｐゴシック" charset="-128"/>
            </a:endParaRPr>
          </a:p>
          <a:p>
            <a:pPr eaLnBrk="1" hangingPunct="1">
              <a:defRPr/>
            </a:pPr>
            <a:r>
              <a:rPr lang="ja-JP" altLang="en-US" dirty="0">
                <a:latin typeface="Arial" charset="0"/>
                <a:ea typeface="ＭＳ Ｐゴシック" charset="-128"/>
              </a:rPr>
              <a:t>　　　　</a:t>
            </a:r>
            <a:r>
              <a:rPr lang="ja-JP" altLang="en-US" dirty="0">
                <a:solidFill>
                  <a:srgbClr val="0070C0"/>
                </a:solidFill>
                <a:latin typeface="Arial" charset="0"/>
                <a:ea typeface="ＭＳ Ｐゴシック" charset="-128"/>
              </a:rPr>
              <a:t>「私は離れています。あなたも離れています。</a:t>
            </a:r>
            <a:endParaRPr lang="en-US" altLang="ja-JP" dirty="0">
              <a:solidFill>
                <a:srgbClr val="0070C0"/>
              </a:solidFill>
              <a:latin typeface="Arial" charset="0"/>
              <a:ea typeface="ＭＳ Ｐゴシック" charset="-128"/>
            </a:endParaRPr>
          </a:p>
          <a:p>
            <a:pPr eaLnBrk="1" hangingPunct="1">
              <a:defRPr/>
            </a:pPr>
            <a:r>
              <a:rPr lang="ja-JP" altLang="en-US" dirty="0">
                <a:solidFill>
                  <a:srgbClr val="0070C0"/>
                </a:solidFill>
                <a:latin typeface="Arial" charset="0"/>
                <a:ea typeface="ＭＳ Ｐゴシック" charset="-128"/>
              </a:rPr>
              <a:t>　　　　　みんな離れています。酸素も離れています。」</a:t>
            </a:r>
            <a:endParaRPr lang="en-US" altLang="ja-JP" dirty="0">
              <a:solidFill>
                <a:srgbClr val="0070C0"/>
              </a:solidFill>
              <a:latin typeface="Arial" charset="0"/>
              <a:ea typeface="ＭＳ Ｐゴシック" charset="-128"/>
            </a:endParaRPr>
          </a:p>
          <a:p>
            <a:pPr eaLnBrk="1" hangingPunct="1">
              <a:defRPr/>
            </a:pPr>
            <a:endParaRPr lang="en-US" altLang="ja-JP" dirty="0">
              <a:solidFill>
                <a:srgbClr val="0070C0"/>
              </a:solidFill>
              <a:latin typeface="Arial" charset="0"/>
              <a:ea typeface="ＭＳ Ｐゴシック" charset="-128"/>
            </a:endParaRPr>
          </a:p>
          <a:p>
            <a:pPr eaLnBrk="1" hangingPunct="1">
              <a:defRPr/>
            </a:pPr>
            <a:r>
              <a:rPr lang="ja-JP" altLang="en-US" dirty="0">
                <a:solidFill>
                  <a:srgbClr val="FF3399"/>
                </a:solidFill>
                <a:latin typeface="Arial" charset="0"/>
                <a:ea typeface="ＭＳ Ｐゴシック" charset="-128"/>
              </a:rPr>
              <a:t>◎胸骨圧迫中断を最小限に（</a:t>
            </a:r>
            <a:r>
              <a:rPr lang="en-US" altLang="ja-JP" dirty="0">
                <a:solidFill>
                  <a:srgbClr val="FF3399"/>
                </a:solidFill>
                <a:latin typeface="Arial" charset="0"/>
                <a:ea typeface="ＭＳ Ｐゴシック" charset="-128"/>
              </a:rPr>
              <a:t>10 </a:t>
            </a:r>
            <a:r>
              <a:rPr lang="ja-JP" altLang="en-US" dirty="0">
                <a:solidFill>
                  <a:srgbClr val="FF3399"/>
                </a:solidFill>
                <a:latin typeface="Arial" charset="0"/>
                <a:ea typeface="ＭＳ Ｐゴシック" charset="-128"/>
              </a:rPr>
              <a:t>秒以内）</a:t>
            </a:r>
            <a:endParaRPr lang="ja-JP" altLang="en-US" dirty="0">
              <a:solidFill>
                <a:srgbClr val="FF3399"/>
              </a:solidFill>
              <a:latin typeface="+mn-ea"/>
              <a:ea typeface="+mn-ea"/>
            </a:endParaRPr>
          </a:p>
        </p:txBody>
      </p:sp>
      <p:sp>
        <p:nvSpPr>
          <p:cNvPr id="20484" name="テキスト ボックス 4">
            <a:extLst>
              <a:ext uri="{FF2B5EF4-FFF2-40B4-BE49-F238E27FC236}">
                <a16:creationId xmlns:a16="http://schemas.microsoft.com/office/drawing/2014/main" id="{25511589-427F-4B40-9CA0-A14767E83DA1}"/>
              </a:ext>
            </a:extLst>
          </p:cNvPr>
          <p:cNvSpPr txBox="1">
            <a:spLocks noChangeArrowheads="1"/>
          </p:cNvSpPr>
          <p:nvPr/>
        </p:nvSpPr>
        <p:spPr bwMode="auto">
          <a:xfrm>
            <a:off x="6202363" y="6477000"/>
            <a:ext cx="2962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0070C0"/>
                </a:solidFill>
                <a:latin typeface="ＭＳ Ｐゴシック" panose="020B0600070205080204" pitchFamily="50" charset="-128"/>
              </a:rPr>
              <a:t>ICLS</a:t>
            </a:r>
            <a:r>
              <a:rPr lang="ja-JP" altLang="en-US" sz="1400" dirty="0">
                <a:solidFill>
                  <a:srgbClr val="0070C0"/>
                </a:solidFill>
                <a:latin typeface="ＭＳ Ｐゴシック" panose="020B0600070205080204" pitchFamily="50" charset="-128"/>
              </a:rPr>
              <a:t>コースガイドブック第</a:t>
            </a:r>
            <a:r>
              <a:rPr lang="en-US" altLang="ja-JP" sz="1400" dirty="0">
                <a:solidFill>
                  <a:srgbClr val="0070C0"/>
                </a:solidFill>
                <a:latin typeface="ＭＳ Ｐゴシック" panose="020B0600070205080204" pitchFamily="50" charset="-128"/>
              </a:rPr>
              <a:t>3</a:t>
            </a:r>
            <a:r>
              <a:rPr lang="ja-JP" altLang="en-US" sz="1400" dirty="0">
                <a:solidFill>
                  <a:srgbClr val="0070C0"/>
                </a:solidFill>
                <a:latin typeface="ＭＳ Ｐゴシック" panose="020B0600070205080204" pitchFamily="50" charset="-128"/>
              </a:rPr>
              <a:t>版 </a:t>
            </a:r>
            <a:r>
              <a:rPr lang="en-US" altLang="ja-JP" sz="1400" dirty="0">
                <a:solidFill>
                  <a:srgbClr val="0070C0"/>
                </a:solidFill>
                <a:latin typeface="ＭＳ Ｐゴシック" panose="020B0600070205080204" pitchFamily="50" charset="-128"/>
              </a:rPr>
              <a:t>p74-83</a:t>
            </a:r>
            <a:endParaRPr lang="ja-JP" altLang="en-US" sz="1400" dirty="0">
              <a:solidFill>
                <a:srgbClr val="0070C0"/>
              </a:solidFill>
              <a:latin typeface="ＭＳ Ｐゴシック" panose="020B0600070205080204"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a:extLst>
              <a:ext uri="{FF2B5EF4-FFF2-40B4-BE49-F238E27FC236}">
                <a16:creationId xmlns:a16="http://schemas.microsoft.com/office/drawing/2014/main" id="{9C0506D7-9902-4782-A6E9-466E396D3C4B}"/>
              </a:ext>
            </a:extLst>
          </p:cNvPr>
          <p:cNvSpPr txBox="1">
            <a:spLocks noChangeArrowheads="1"/>
          </p:cNvSpPr>
          <p:nvPr/>
        </p:nvSpPr>
        <p:spPr bwMode="auto">
          <a:xfrm>
            <a:off x="381000" y="228600"/>
            <a:ext cx="4745038" cy="584200"/>
          </a:xfrm>
          <a:prstGeom prst="rect">
            <a:avLst/>
          </a:prstGeom>
          <a:noFill/>
          <a:ln w="9525">
            <a:noFill/>
            <a:miter lim="800000"/>
            <a:headEnd/>
            <a:tailEnd/>
          </a:ln>
        </p:spPr>
        <p:txBody>
          <a:bodyPr wrap="none">
            <a:spAutoFit/>
          </a:bodyPr>
          <a:lstStyle/>
          <a:p>
            <a:pPr eaLnBrk="1" hangingPunct="1">
              <a:defRPr/>
            </a:pPr>
            <a:r>
              <a:rPr lang="ja-JP" altLang="en-US" sz="3200" dirty="0">
                <a:latin typeface="+mn-ea"/>
                <a:ea typeface="+mn-ea"/>
              </a:rPr>
              <a:t>気道管理と除細動　まとめ</a:t>
            </a:r>
          </a:p>
        </p:txBody>
      </p:sp>
      <p:sp>
        <p:nvSpPr>
          <p:cNvPr id="22531" name="Text Box 7">
            <a:extLst>
              <a:ext uri="{FF2B5EF4-FFF2-40B4-BE49-F238E27FC236}">
                <a16:creationId xmlns:a16="http://schemas.microsoft.com/office/drawing/2014/main" id="{B2B45634-7438-4162-954C-A82F599A8974}"/>
              </a:ext>
            </a:extLst>
          </p:cNvPr>
          <p:cNvSpPr txBox="1">
            <a:spLocks noChangeArrowheads="1"/>
          </p:cNvSpPr>
          <p:nvPr/>
        </p:nvSpPr>
        <p:spPr bwMode="auto">
          <a:xfrm>
            <a:off x="152400" y="1111250"/>
            <a:ext cx="89154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47675" indent="-44767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dirty="0">
                <a:solidFill>
                  <a:srgbClr val="FF3399"/>
                </a:solidFill>
                <a:latin typeface="ＭＳ Ｐゴシック" panose="020B0600070205080204" pitchFamily="50" charset="-128"/>
              </a:rPr>
              <a:t>二次</a:t>
            </a:r>
            <a:r>
              <a:rPr lang="en-US" altLang="ja-JP" sz="2800" dirty="0">
                <a:solidFill>
                  <a:srgbClr val="FF3399"/>
                </a:solidFill>
                <a:latin typeface="ＭＳ Ｐゴシック" panose="020B0600070205080204" pitchFamily="50" charset="-128"/>
              </a:rPr>
              <a:t>ABCD </a:t>
            </a:r>
            <a:r>
              <a:rPr lang="ja-JP" altLang="en-US" sz="2800" dirty="0">
                <a:solidFill>
                  <a:srgbClr val="FF3399"/>
                </a:solidFill>
                <a:latin typeface="ＭＳ Ｐゴシック" panose="020B0600070205080204" pitchFamily="50" charset="-128"/>
              </a:rPr>
              <a:t>評価の</a:t>
            </a:r>
            <a:r>
              <a:rPr lang="en-US" altLang="ja-JP" sz="2800" dirty="0">
                <a:solidFill>
                  <a:srgbClr val="FF3399"/>
                </a:solidFill>
                <a:latin typeface="ＭＳ Ｐゴシック" panose="020B0600070205080204" pitchFamily="50" charset="-128"/>
              </a:rPr>
              <a:t>ABC</a:t>
            </a:r>
          </a:p>
          <a:p>
            <a:pPr eaLnBrk="1" hangingPunct="1">
              <a:spcBef>
                <a:spcPct val="0"/>
              </a:spcBef>
              <a:buFontTx/>
              <a:buNone/>
            </a:pPr>
            <a:endParaRPr lang="ja-JP" altLang="en-US" sz="2800" dirty="0">
              <a:solidFill>
                <a:srgbClr val="00B050"/>
              </a:solidFill>
              <a:latin typeface="ＭＳ Ｐゴシック" panose="020B0600070205080204" pitchFamily="50" charset="-128"/>
            </a:endParaRPr>
          </a:p>
          <a:p>
            <a:pPr eaLnBrk="1" hangingPunct="1">
              <a:spcBef>
                <a:spcPct val="0"/>
              </a:spcBef>
              <a:buFontTx/>
              <a:buNone/>
            </a:pPr>
            <a:r>
              <a:rPr lang="en-US" altLang="ja-JP" sz="2800" dirty="0">
                <a:latin typeface="ＭＳ Ｐゴシック" panose="020B0600070205080204" pitchFamily="50" charset="-128"/>
              </a:rPr>
              <a:t>A. </a:t>
            </a:r>
            <a:r>
              <a:rPr lang="ja-JP" altLang="en-US" sz="2800" dirty="0">
                <a:solidFill>
                  <a:srgbClr val="FF3399"/>
                </a:solidFill>
                <a:latin typeface="ＭＳ Ｐゴシック" panose="020B0600070205080204" pitchFamily="50" charset="-128"/>
              </a:rPr>
              <a:t>気 道</a:t>
            </a:r>
            <a:r>
              <a:rPr lang="ja-JP" altLang="en-US" sz="2800" dirty="0">
                <a:latin typeface="ＭＳ Ｐゴシック" panose="020B0600070205080204" pitchFamily="50" charset="-128"/>
              </a:rPr>
              <a:t>： </a:t>
            </a:r>
            <a:r>
              <a:rPr lang="ja-JP" altLang="en-US" sz="2800" dirty="0">
                <a:solidFill>
                  <a:srgbClr val="0070C0"/>
                </a:solidFill>
                <a:latin typeface="ＭＳ Ｐゴシック" panose="020B0600070205080204" pitchFamily="50" charset="-128"/>
              </a:rPr>
              <a:t>器具を用いた気道確保（エアウエイ、気管挿管）</a:t>
            </a:r>
            <a:endParaRPr lang="en-US" altLang="ja-JP" sz="2800" dirty="0">
              <a:solidFill>
                <a:srgbClr val="0070C0"/>
              </a:solidFill>
              <a:latin typeface="ＭＳ Ｐゴシック" panose="020B0600070205080204" pitchFamily="50" charset="-128"/>
            </a:endParaRPr>
          </a:p>
          <a:p>
            <a:pPr eaLnBrk="1" hangingPunct="1">
              <a:spcBef>
                <a:spcPct val="0"/>
              </a:spcBef>
              <a:buFontTx/>
              <a:buNone/>
            </a:pPr>
            <a:endParaRPr lang="en-US" altLang="ja-JP" sz="2800" dirty="0">
              <a:latin typeface="ＭＳ Ｐゴシック" panose="020B0600070205080204" pitchFamily="50" charset="-128"/>
            </a:endParaRPr>
          </a:p>
          <a:p>
            <a:pPr eaLnBrk="1" hangingPunct="1">
              <a:spcBef>
                <a:spcPct val="0"/>
              </a:spcBef>
              <a:buFontTx/>
              <a:buNone/>
            </a:pPr>
            <a:r>
              <a:rPr lang="en-US" altLang="ja-JP" sz="2800" dirty="0">
                <a:latin typeface="ＭＳ Ｐゴシック" panose="020B0600070205080204" pitchFamily="50" charset="-128"/>
              </a:rPr>
              <a:t>B. </a:t>
            </a:r>
            <a:r>
              <a:rPr lang="ja-JP" altLang="en-US" sz="2800" dirty="0">
                <a:solidFill>
                  <a:srgbClr val="FF3399"/>
                </a:solidFill>
                <a:latin typeface="ＭＳ Ｐゴシック" panose="020B0600070205080204" pitchFamily="50" charset="-128"/>
              </a:rPr>
              <a:t>呼 吸</a:t>
            </a:r>
            <a:r>
              <a:rPr lang="ja-JP" altLang="en-US" sz="2800" dirty="0">
                <a:latin typeface="ＭＳ Ｐゴシック" panose="020B0600070205080204" pitchFamily="50" charset="-128"/>
              </a:rPr>
              <a:t>： 酸素マスクや</a:t>
            </a:r>
            <a:r>
              <a:rPr lang="en-US" altLang="ja-JP" sz="2800" dirty="0">
                <a:latin typeface="ＭＳ Ｐゴシック" panose="020B0600070205080204" pitchFamily="50" charset="-128"/>
              </a:rPr>
              <a:t>BVM </a:t>
            </a:r>
            <a:r>
              <a:rPr lang="ja-JP" altLang="en-US" sz="2800" dirty="0">
                <a:latin typeface="ＭＳ Ｐゴシック" panose="020B0600070205080204" pitchFamily="50" charset="-128"/>
              </a:rPr>
              <a:t>におけるリザーバの意義　　</a:t>
            </a:r>
            <a:endParaRPr lang="en-US" altLang="ja-JP" sz="2800" dirty="0">
              <a:latin typeface="ＭＳ Ｐゴシック" panose="020B0600070205080204" pitchFamily="50" charset="-128"/>
            </a:endParaRPr>
          </a:p>
          <a:p>
            <a:pPr eaLnBrk="1" hangingPunct="1">
              <a:spcBef>
                <a:spcPct val="0"/>
              </a:spcBef>
              <a:buFontTx/>
              <a:buNone/>
            </a:pPr>
            <a:r>
              <a:rPr lang="ja-JP" altLang="en-US" sz="2800" dirty="0">
                <a:latin typeface="ＭＳ Ｐゴシック" panose="020B0600070205080204" pitchFamily="50" charset="-128"/>
              </a:rPr>
              <a:t>　　　　　　</a:t>
            </a:r>
            <a:r>
              <a:rPr lang="ja-JP" altLang="en-US" sz="2800" dirty="0">
                <a:solidFill>
                  <a:srgbClr val="0070C0"/>
                </a:solidFill>
                <a:latin typeface="ＭＳ Ｐゴシック" panose="020B0600070205080204" pitchFamily="50" charset="-128"/>
              </a:rPr>
              <a:t>気管挿管後の確認方法、気管挿管後の換気</a:t>
            </a:r>
          </a:p>
          <a:p>
            <a:pPr eaLnBrk="1" hangingPunct="1">
              <a:spcBef>
                <a:spcPct val="0"/>
              </a:spcBef>
              <a:buFontTx/>
              <a:buNone/>
            </a:pPr>
            <a:endParaRPr lang="en-US" altLang="ja-JP" sz="2800" dirty="0">
              <a:latin typeface="ＭＳ Ｐゴシック" panose="020B0600070205080204" pitchFamily="50" charset="-128"/>
            </a:endParaRPr>
          </a:p>
          <a:p>
            <a:pPr eaLnBrk="1" hangingPunct="1">
              <a:spcBef>
                <a:spcPct val="0"/>
              </a:spcBef>
              <a:buFontTx/>
              <a:buNone/>
            </a:pPr>
            <a:r>
              <a:rPr lang="en-US" altLang="ja-JP" sz="2800" dirty="0">
                <a:latin typeface="ＭＳ Ｐゴシック" panose="020B0600070205080204" pitchFamily="50" charset="-128"/>
              </a:rPr>
              <a:t>C. </a:t>
            </a:r>
            <a:r>
              <a:rPr lang="ja-JP" altLang="en-US" sz="2800" dirty="0">
                <a:solidFill>
                  <a:srgbClr val="FF3399"/>
                </a:solidFill>
                <a:latin typeface="ＭＳ Ｐゴシック" panose="020B0600070205080204" pitchFamily="50" charset="-128"/>
              </a:rPr>
              <a:t>循 環</a:t>
            </a:r>
            <a:r>
              <a:rPr lang="ja-JP" altLang="en-US" sz="2800" dirty="0">
                <a:latin typeface="ＭＳ Ｐゴシック" panose="020B0600070205080204" pitchFamily="50" charset="-128"/>
              </a:rPr>
              <a:t>： </a:t>
            </a:r>
            <a:r>
              <a:rPr lang="ja-JP" altLang="en-US" sz="2800" dirty="0">
                <a:solidFill>
                  <a:srgbClr val="0070C0"/>
                </a:solidFill>
                <a:latin typeface="ＭＳ Ｐゴシック" panose="020B0600070205080204" pitchFamily="50" charset="-128"/>
              </a:rPr>
              <a:t>心停止におけるモニタ波形判読</a:t>
            </a:r>
            <a:endParaRPr lang="en-US" altLang="ja-JP" sz="2800" dirty="0">
              <a:solidFill>
                <a:srgbClr val="0070C0"/>
              </a:solidFill>
              <a:latin typeface="ＭＳ Ｐゴシック" panose="020B0600070205080204" pitchFamily="50" charset="-128"/>
            </a:endParaRPr>
          </a:p>
          <a:p>
            <a:pPr eaLnBrk="1" hangingPunct="1">
              <a:spcBef>
                <a:spcPct val="0"/>
              </a:spcBef>
              <a:buFontTx/>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VF/pulseless</a:t>
            </a: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VT/ PEA/ Asystole</a:t>
            </a:r>
            <a:r>
              <a:rPr lang="ja-JP" altLang="en-US" sz="2800" dirty="0">
                <a:latin typeface="ＭＳ Ｐゴシック" panose="020B0600070205080204" pitchFamily="50" charset="-128"/>
              </a:rPr>
              <a:t>）</a:t>
            </a:r>
          </a:p>
          <a:p>
            <a:pPr eaLnBrk="1" hangingPunct="1">
              <a:spcBef>
                <a:spcPct val="0"/>
              </a:spcBef>
              <a:buFontTx/>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Asystole </a:t>
            </a:r>
            <a:r>
              <a:rPr lang="ja-JP" altLang="en-US" sz="2800" dirty="0">
                <a:latin typeface="ＭＳ Ｐゴシック" panose="020B0600070205080204" pitchFamily="50" charset="-128"/>
              </a:rPr>
              <a:t>の判定</a:t>
            </a:r>
            <a:r>
              <a:rPr lang="en-US" altLang="ja-JP" sz="2800" dirty="0">
                <a:latin typeface="ＭＳ Ｐゴシック" panose="020B0600070205080204" pitchFamily="50" charset="-128"/>
              </a:rPr>
              <a:t>/</a:t>
            </a:r>
            <a:r>
              <a:rPr lang="ja-JP" altLang="en-US" sz="2800" dirty="0">
                <a:solidFill>
                  <a:srgbClr val="0070C0"/>
                </a:solidFill>
                <a:latin typeface="ＭＳ Ｐゴシック" panose="020B0600070205080204" pitchFamily="50" charset="-128"/>
              </a:rPr>
              <a:t>潜在性</a:t>
            </a:r>
            <a:r>
              <a:rPr lang="en-US" altLang="ja-JP" sz="2800" dirty="0">
                <a:solidFill>
                  <a:srgbClr val="0070C0"/>
                </a:solidFill>
                <a:latin typeface="ＭＳ Ｐゴシック" panose="020B0600070205080204" pitchFamily="50" charset="-128"/>
              </a:rPr>
              <a:t>VF</a:t>
            </a:r>
            <a:r>
              <a:rPr lang="ja-JP" altLang="en-US" sz="2800" dirty="0">
                <a:solidFill>
                  <a:srgbClr val="0070C0"/>
                </a:solidFill>
                <a:latin typeface="ＭＳ Ｐゴシック" panose="020B0600070205080204" pitchFamily="50" charset="-128"/>
              </a:rPr>
              <a:t>の除外</a:t>
            </a:r>
            <a:endParaRPr lang="en-US" altLang="ja-JP" sz="2800" dirty="0">
              <a:solidFill>
                <a:srgbClr val="0070C0"/>
              </a:solidFill>
              <a:latin typeface="ＭＳ Ｐゴシック" panose="020B0600070205080204" pitchFamily="50" charset="-128"/>
            </a:endParaRPr>
          </a:p>
          <a:p>
            <a:pPr eaLnBrk="1" hangingPunct="1">
              <a:spcBef>
                <a:spcPct val="0"/>
              </a:spcBef>
              <a:buFontTx/>
              <a:buNone/>
            </a:pPr>
            <a:r>
              <a:rPr lang="ja-JP" altLang="en-US" sz="2800" dirty="0">
                <a:latin typeface="ＭＳ Ｐゴシック" panose="020B0600070205080204" pitchFamily="50" charset="-128"/>
              </a:rPr>
              <a:t>　　　　　　</a:t>
            </a:r>
            <a:r>
              <a:rPr lang="ja-JP" altLang="en-US" sz="2800" dirty="0">
                <a:solidFill>
                  <a:srgbClr val="9900CC"/>
                </a:solidFill>
                <a:latin typeface="ＭＳ Ｐゴシック" panose="020B0600070205080204" pitchFamily="50" charset="-128"/>
              </a:rPr>
              <a:t>マニュアル式除細動器の安全な使用</a:t>
            </a:r>
            <a:endParaRPr lang="en-US" altLang="ja-JP" sz="1600" dirty="0">
              <a:latin typeface="ＭＳ Ｐゴシック" panose="020B0600070205080204" pitchFamily="50" charset="-128"/>
            </a:endParaRPr>
          </a:p>
        </p:txBody>
      </p:sp>
      <p:sp>
        <p:nvSpPr>
          <p:cNvPr id="22532" name="テキスト ボックス 3">
            <a:extLst>
              <a:ext uri="{FF2B5EF4-FFF2-40B4-BE49-F238E27FC236}">
                <a16:creationId xmlns:a16="http://schemas.microsoft.com/office/drawing/2014/main" id="{C07C1D3F-F736-4E84-A8B7-95BEE99261E2}"/>
              </a:ext>
            </a:extLst>
          </p:cNvPr>
          <p:cNvSpPr txBox="1">
            <a:spLocks noChangeArrowheads="1"/>
          </p:cNvSpPr>
          <p:nvPr/>
        </p:nvSpPr>
        <p:spPr bwMode="auto">
          <a:xfrm>
            <a:off x="7673975" y="6532563"/>
            <a:ext cx="1503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0070C0"/>
                </a:solidFill>
                <a:latin typeface="ＭＳ Ｐゴシック" panose="020B0600070205080204" pitchFamily="50" charset="-128"/>
              </a:rPr>
              <a:t>学習の手引き </a:t>
            </a:r>
            <a:r>
              <a:rPr lang="en-US" altLang="zh-TW" sz="1400">
                <a:solidFill>
                  <a:srgbClr val="0070C0"/>
                </a:solidFill>
                <a:latin typeface="ＭＳ Ｐゴシック" panose="020B0600070205080204" pitchFamily="50" charset="-128"/>
              </a:rPr>
              <a:t>p</a:t>
            </a:r>
            <a:r>
              <a:rPr lang="en-US" altLang="ja-JP" sz="1400">
                <a:solidFill>
                  <a:srgbClr val="0070C0"/>
                </a:solidFill>
                <a:latin typeface="ＭＳ Ｐゴシック" panose="020B0600070205080204" pitchFamily="50" charset="-128"/>
              </a:rPr>
              <a:t>4</a:t>
            </a:r>
            <a:endParaRPr lang="ja-JP" altLang="en-US" sz="1400">
              <a:solidFill>
                <a:srgbClr val="0070C0"/>
              </a:solidFill>
              <a:latin typeface="ＭＳ Ｐゴシック" panose="020B060007020508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a:extLst>
              <a:ext uri="{FF2B5EF4-FFF2-40B4-BE49-F238E27FC236}">
                <a16:creationId xmlns:a16="http://schemas.microsoft.com/office/drawing/2014/main" id="{7782A211-21F4-4C5E-BCD6-677230A88654}"/>
              </a:ext>
            </a:extLst>
          </p:cNvPr>
          <p:cNvSpPr txBox="1">
            <a:spLocks noChangeArrowheads="1"/>
          </p:cNvSpPr>
          <p:nvPr/>
        </p:nvSpPr>
        <p:spPr bwMode="auto">
          <a:xfrm>
            <a:off x="381000" y="228600"/>
            <a:ext cx="3795713" cy="584200"/>
          </a:xfrm>
          <a:prstGeom prst="rect">
            <a:avLst/>
          </a:prstGeom>
          <a:noFill/>
          <a:ln w="9525">
            <a:noFill/>
            <a:miter lim="800000"/>
            <a:headEnd/>
            <a:tailEnd/>
          </a:ln>
        </p:spPr>
        <p:txBody>
          <a:bodyPr wrap="none">
            <a:spAutoFit/>
          </a:bodyPr>
          <a:lstStyle/>
          <a:p>
            <a:pPr eaLnBrk="1" hangingPunct="1">
              <a:defRPr/>
            </a:pPr>
            <a:r>
              <a:rPr lang="ja-JP" altLang="en-US" sz="3200" dirty="0">
                <a:latin typeface="+mn-ea"/>
                <a:ea typeface="+mn-ea"/>
              </a:rPr>
              <a:t>気管挿管と気道管理</a:t>
            </a:r>
          </a:p>
        </p:txBody>
      </p:sp>
      <p:sp>
        <p:nvSpPr>
          <p:cNvPr id="5123" name="Text Box 7">
            <a:extLst>
              <a:ext uri="{FF2B5EF4-FFF2-40B4-BE49-F238E27FC236}">
                <a16:creationId xmlns:a16="http://schemas.microsoft.com/office/drawing/2014/main" id="{6EF2CEE1-636E-4E9B-AD6C-3FE7D5428587}"/>
              </a:ext>
            </a:extLst>
          </p:cNvPr>
          <p:cNvSpPr txBox="1">
            <a:spLocks noChangeArrowheads="1"/>
          </p:cNvSpPr>
          <p:nvPr/>
        </p:nvSpPr>
        <p:spPr bwMode="auto">
          <a:xfrm>
            <a:off x="6243638" y="304800"/>
            <a:ext cx="25193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latin typeface="ＭＳ Ｐゴシック" panose="020B0600070205080204" pitchFamily="50" charset="-128"/>
              </a:rPr>
              <a:t>9</a:t>
            </a:r>
            <a:r>
              <a:rPr lang="ja-JP" altLang="en-US" sz="2000">
                <a:latin typeface="ＭＳ Ｐゴシック" panose="020B0600070205080204" pitchFamily="50" charset="-128"/>
              </a:rPr>
              <a:t>：</a:t>
            </a:r>
            <a:r>
              <a:rPr lang="en-US" altLang="ja-JP" sz="2000">
                <a:latin typeface="ＭＳ Ｐゴシック" panose="020B0600070205080204" pitchFamily="50" charset="-128"/>
              </a:rPr>
              <a:t>55</a:t>
            </a:r>
            <a:r>
              <a:rPr lang="ja-JP" altLang="en-US" sz="2000">
                <a:latin typeface="ＭＳ Ｐゴシック" panose="020B0600070205080204" pitchFamily="50" charset="-128"/>
              </a:rPr>
              <a:t>～</a:t>
            </a:r>
            <a:r>
              <a:rPr lang="en-US" altLang="ja-JP" sz="2000">
                <a:latin typeface="ＭＳ Ｐゴシック" panose="020B0600070205080204" pitchFamily="50" charset="-128"/>
              </a:rPr>
              <a:t>10</a:t>
            </a:r>
            <a:r>
              <a:rPr lang="ja-JP" altLang="en-US" sz="2000">
                <a:latin typeface="ＭＳ Ｐゴシック" panose="020B0600070205080204" pitchFamily="50" charset="-128"/>
              </a:rPr>
              <a:t>：</a:t>
            </a:r>
            <a:r>
              <a:rPr lang="en-US" altLang="ja-JP" sz="2000">
                <a:latin typeface="ＭＳ Ｐゴシック" panose="020B0600070205080204" pitchFamily="50" charset="-128"/>
              </a:rPr>
              <a:t>30</a:t>
            </a:r>
            <a:r>
              <a:rPr lang="ja-JP" altLang="en-US" sz="2000">
                <a:latin typeface="ＭＳ Ｐゴシック" panose="020B0600070205080204" pitchFamily="50" charset="-128"/>
              </a:rPr>
              <a:t>～</a:t>
            </a:r>
            <a:r>
              <a:rPr lang="en-US" altLang="ja-JP" sz="2000">
                <a:latin typeface="ＭＳ Ｐゴシック" panose="020B0600070205080204" pitchFamily="50" charset="-128"/>
              </a:rPr>
              <a:t>11</a:t>
            </a:r>
            <a:r>
              <a:rPr lang="ja-JP" altLang="en-US" sz="2000">
                <a:latin typeface="ＭＳ Ｐゴシック" panose="020B0600070205080204" pitchFamily="50" charset="-128"/>
              </a:rPr>
              <a:t>：</a:t>
            </a:r>
            <a:r>
              <a:rPr lang="en-US" altLang="ja-JP" sz="2000">
                <a:latin typeface="ＭＳ Ｐゴシック" panose="020B0600070205080204" pitchFamily="50" charset="-128"/>
              </a:rPr>
              <a:t>05</a:t>
            </a:r>
            <a:endParaRPr lang="ja-JP" altLang="en-US" sz="2000">
              <a:latin typeface="ＭＳ Ｐゴシック" panose="020B0600070205080204" pitchFamily="50" charset="-128"/>
            </a:endParaRPr>
          </a:p>
        </p:txBody>
      </p:sp>
      <p:sp>
        <p:nvSpPr>
          <p:cNvPr id="5124" name="Text Box 7">
            <a:extLst>
              <a:ext uri="{FF2B5EF4-FFF2-40B4-BE49-F238E27FC236}">
                <a16:creationId xmlns:a16="http://schemas.microsoft.com/office/drawing/2014/main" id="{2ACF7873-2123-4E98-8552-BB3ACB668214}"/>
              </a:ext>
            </a:extLst>
          </p:cNvPr>
          <p:cNvSpPr txBox="1">
            <a:spLocks noChangeArrowheads="1"/>
          </p:cNvSpPr>
          <p:nvPr/>
        </p:nvSpPr>
        <p:spPr bwMode="auto">
          <a:xfrm>
            <a:off x="488950" y="1143000"/>
            <a:ext cx="8534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dirty="0">
                <a:latin typeface="ＭＳ Ｐゴシック" panose="020B0600070205080204" pitchFamily="50" charset="-128"/>
              </a:rPr>
              <a:t>この時間に修得すべきこと</a:t>
            </a:r>
            <a:endParaRPr lang="en-US" altLang="ja-JP" sz="2400" dirty="0">
              <a:latin typeface="ＭＳ Ｐゴシック" panose="020B0600070205080204" pitchFamily="50" charset="-128"/>
            </a:endParaRPr>
          </a:p>
          <a:p>
            <a:pPr eaLnBrk="1" hangingPunct="1">
              <a:spcBef>
                <a:spcPct val="0"/>
              </a:spcBef>
              <a:buFontTx/>
              <a:buNone/>
            </a:pPr>
            <a:r>
              <a:rPr lang="ja-JP" altLang="en-US" sz="2400" dirty="0">
                <a:solidFill>
                  <a:srgbClr val="FF3399"/>
                </a:solidFill>
                <a:latin typeface="ＭＳ Ｐゴシック" panose="020B0600070205080204" pitchFamily="50" charset="-128"/>
              </a:rPr>
              <a:t>二次</a:t>
            </a:r>
            <a:r>
              <a:rPr lang="en-US" altLang="ja-JP" sz="2400" dirty="0">
                <a:solidFill>
                  <a:srgbClr val="FF3399"/>
                </a:solidFill>
                <a:latin typeface="ＭＳ Ｐゴシック" panose="020B0600070205080204" pitchFamily="50" charset="-128"/>
              </a:rPr>
              <a:t>ABCD </a:t>
            </a:r>
            <a:r>
              <a:rPr lang="ja-JP" altLang="en-US" sz="2400" dirty="0">
                <a:solidFill>
                  <a:srgbClr val="FF3399"/>
                </a:solidFill>
                <a:latin typeface="ＭＳ Ｐゴシック" panose="020B0600070205080204" pitchFamily="50" charset="-128"/>
              </a:rPr>
              <a:t>評価のうち</a:t>
            </a:r>
            <a:r>
              <a:rPr lang="en-US" altLang="ja-JP" sz="2400" dirty="0">
                <a:solidFill>
                  <a:srgbClr val="FF3399"/>
                </a:solidFill>
                <a:latin typeface="ＭＳ Ｐゴシック" panose="020B0600070205080204" pitchFamily="50" charset="-128"/>
              </a:rPr>
              <a:t>AB</a:t>
            </a:r>
          </a:p>
          <a:p>
            <a:pPr eaLnBrk="1" hangingPunct="1">
              <a:spcBef>
                <a:spcPct val="0"/>
              </a:spcBef>
              <a:buFontTx/>
              <a:buNone/>
            </a:pPr>
            <a:endParaRPr lang="en-US" altLang="ja-JP" sz="2400" dirty="0">
              <a:latin typeface="ＭＳ Ｐゴシック" panose="020B0600070205080204" pitchFamily="50" charset="-128"/>
            </a:endParaRPr>
          </a:p>
          <a:p>
            <a:pPr eaLnBrk="1" hangingPunct="1">
              <a:spcBef>
                <a:spcPct val="0"/>
              </a:spcBef>
              <a:buFontTx/>
              <a:buNone/>
            </a:pPr>
            <a:r>
              <a:rPr lang="ja-JP" altLang="en-US" sz="2400" dirty="0">
                <a:latin typeface="ＭＳ Ｐゴシック" panose="020B0600070205080204" pitchFamily="50" charset="-128"/>
              </a:rPr>
              <a:t>■ </a:t>
            </a:r>
            <a:r>
              <a:rPr lang="ja-JP" altLang="en-US" sz="2400" dirty="0">
                <a:solidFill>
                  <a:srgbClr val="9900CC"/>
                </a:solidFill>
                <a:latin typeface="ＭＳ Ｐゴシック" panose="020B0600070205080204" pitchFamily="50" charset="-128"/>
              </a:rPr>
              <a:t>気道異物除去 </a:t>
            </a:r>
            <a:r>
              <a:rPr lang="en-US" altLang="ja-JP" sz="2400" dirty="0">
                <a:solidFill>
                  <a:srgbClr val="9900CC"/>
                </a:solidFill>
                <a:latin typeface="ＭＳ Ｐゴシック" panose="020B0600070205080204" pitchFamily="50" charset="-128"/>
              </a:rPr>
              <a:t>(</a:t>
            </a:r>
            <a:r>
              <a:rPr lang="ja-JP" altLang="en-US" sz="2400" dirty="0">
                <a:solidFill>
                  <a:srgbClr val="9900CC"/>
                </a:solidFill>
                <a:latin typeface="ＭＳ Ｐゴシック" panose="020B0600070205080204" pitchFamily="50" charset="-128"/>
              </a:rPr>
              <a:t>背部叩打法、腹部突き上げ法</a:t>
            </a:r>
            <a:r>
              <a:rPr lang="en-US" altLang="ja-JP" sz="2400" dirty="0">
                <a:solidFill>
                  <a:srgbClr val="9900CC"/>
                </a:solidFill>
                <a:latin typeface="ＭＳ Ｐゴシック" panose="020B0600070205080204" pitchFamily="50" charset="-128"/>
              </a:rPr>
              <a:t>) </a:t>
            </a:r>
            <a:r>
              <a:rPr lang="ja-JP" altLang="en-US" sz="2400" dirty="0">
                <a:latin typeface="ＭＳ Ｐゴシック" panose="020B0600070205080204" pitchFamily="50" charset="-128"/>
              </a:rPr>
              <a:t>を理解する。</a:t>
            </a:r>
          </a:p>
          <a:p>
            <a:pPr eaLnBrk="1" hangingPunct="1">
              <a:spcBef>
                <a:spcPct val="0"/>
              </a:spcBef>
              <a:buFontTx/>
              <a:buNone/>
            </a:pPr>
            <a:endParaRPr lang="en-US" altLang="ja-JP" sz="2400" dirty="0">
              <a:latin typeface="ＭＳ Ｐゴシック" panose="020B0600070205080204" pitchFamily="50" charset="-128"/>
            </a:endParaRPr>
          </a:p>
          <a:p>
            <a:pPr eaLnBrk="1" hangingPunct="1">
              <a:spcBef>
                <a:spcPct val="0"/>
              </a:spcBef>
              <a:buFontTx/>
              <a:buNone/>
            </a:pPr>
            <a:endParaRPr lang="en-US" altLang="ja-JP" sz="2400" dirty="0">
              <a:latin typeface="ＭＳ Ｐゴシック" panose="020B0600070205080204" pitchFamily="50" charset="-128"/>
            </a:endParaRPr>
          </a:p>
          <a:p>
            <a:pPr eaLnBrk="1" hangingPunct="1">
              <a:spcBef>
                <a:spcPct val="0"/>
              </a:spcBef>
              <a:buFontTx/>
              <a:buNone/>
            </a:pPr>
            <a:r>
              <a:rPr lang="ja-JP" altLang="en-US" sz="2400" dirty="0">
                <a:latin typeface="ＭＳ Ｐゴシック" panose="020B0600070205080204" pitchFamily="50" charset="-128"/>
              </a:rPr>
              <a:t>■ </a:t>
            </a:r>
            <a:r>
              <a:rPr lang="ja-JP" altLang="en-US" sz="2400" dirty="0">
                <a:solidFill>
                  <a:srgbClr val="9900CC"/>
                </a:solidFill>
                <a:latin typeface="ＭＳ Ｐゴシック" panose="020B0600070205080204" pitchFamily="50" charset="-128"/>
              </a:rPr>
              <a:t>エアウェイ</a:t>
            </a:r>
            <a:r>
              <a:rPr lang="ja-JP" altLang="en-US" sz="2400" dirty="0">
                <a:latin typeface="ＭＳ Ｐゴシック" panose="020B0600070205080204" pitchFamily="50" charset="-128"/>
              </a:rPr>
              <a:t>を有効に使用できる。</a:t>
            </a:r>
          </a:p>
          <a:p>
            <a:pPr eaLnBrk="1" hangingPunct="1">
              <a:spcBef>
                <a:spcPct val="0"/>
              </a:spcBef>
              <a:buFontTx/>
              <a:buNone/>
            </a:pPr>
            <a:endParaRPr lang="en-US" altLang="ja-JP" sz="2400" dirty="0">
              <a:latin typeface="ＭＳ Ｐゴシック" panose="020B0600070205080204" pitchFamily="50" charset="-128"/>
            </a:endParaRPr>
          </a:p>
          <a:p>
            <a:pPr eaLnBrk="1" hangingPunct="1">
              <a:spcBef>
                <a:spcPct val="0"/>
              </a:spcBef>
              <a:buFontTx/>
              <a:buNone/>
            </a:pPr>
            <a:endParaRPr lang="en-US" altLang="ja-JP" sz="2400" dirty="0">
              <a:latin typeface="ＭＳ Ｐゴシック" panose="020B0600070205080204" pitchFamily="50" charset="-128"/>
            </a:endParaRPr>
          </a:p>
          <a:p>
            <a:pPr eaLnBrk="1" hangingPunct="1">
              <a:spcBef>
                <a:spcPct val="0"/>
              </a:spcBef>
              <a:buFontTx/>
              <a:buNone/>
            </a:pPr>
            <a:r>
              <a:rPr lang="ja-JP" altLang="en-US" sz="2400" dirty="0">
                <a:latin typeface="ＭＳ Ｐゴシック" panose="020B0600070205080204" pitchFamily="50" charset="-128"/>
              </a:rPr>
              <a:t>■ </a:t>
            </a:r>
            <a:r>
              <a:rPr lang="ja-JP" altLang="en-US" sz="2400" dirty="0">
                <a:solidFill>
                  <a:srgbClr val="9900CC"/>
                </a:solidFill>
                <a:latin typeface="ＭＳ Ｐゴシック" panose="020B0600070205080204" pitchFamily="50" charset="-128"/>
              </a:rPr>
              <a:t>気管挿管</a:t>
            </a:r>
            <a:r>
              <a:rPr lang="ja-JP" altLang="en-US" sz="2400" dirty="0">
                <a:latin typeface="ＭＳ Ｐゴシック" panose="020B0600070205080204" pitchFamily="50" charset="-128"/>
              </a:rPr>
              <a:t>を適切に施行できる。</a:t>
            </a:r>
            <a:endParaRPr lang="en-US" altLang="ja-JP" sz="2400" dirty="0">
              <a:latin typeface="ＭＳ Ｐゴシック" panose="020B0600070205080204" pitchFamily="50" charset="-128"/>
            </a:endParaRPr>
          </a:p>
          <a:p>
            <a:pPr eaLnBrk="1" hangingPunct="1">
              <a:spcBef>
                <a:spcPct val="0"/>
              </a:spcBef>
              <a:buFontTx/>
              <a:buNone/>
            </a:pPr>
            <a:endParaRPr lang="en-US" altLang="ja-JP" sz="2400" dirty="0">
              <a:latin typeface="ＭＳ Ｐゴシック" panose="020B0600070205080204" pitchFamily="50" charset="-128"/>
            </a:endParaRPr>
          </a:p>
          <a:p>
            <a:pPr eaLnBrk="1" hangingPunct="1">
              <a:spcBef>
                <a:spcPct val="0"/>
              </a:spcBef>
              <a:buFontTx/>
              <a:buNone/>
            </a:pPr>
            <a:endParaRPr lang="en-US" altLang="ja-JP" sz="2400" dirty="0">
              <a:latin typeface="ＭＳ Ｐゴシック" panose="020B0600070205080204" pitchFamily="50" charset="-128"/>
            </a:endParaRPr>
          </a:p>
          <a:p>
            <a:pPr eaLnBrk="1" hangingPunct="1">
              <a:spcBef>
                <a:spcPct val="0"/>
              </a:spcBef>
              <a:buFontTx/>
              <a:buNone/>
            </a:pPr>
            <a:r>
              <a:rPr lang="ja-JP" altLang="en-US" sz="2400" dirty="0">
                <a:latin typeface="ＭＳ Ｐゴシック" panose="020B0600070205080204" pitchFamily="50" charset="-128"/>
              </a:rPr>
              <a:t>■ </a:t>
            </a:r>
            <a:r>
              <a:rPr lang="ja-JP" altLang="en-US" sz="2400" dirty="0">
                <a:solidFill>
                  <a:srgbClr val="9900CC"/>
                </a:solidFill>
                <a:latin typeface="ＭＳ Ｐゴシック" panose="020B0600070205080204" pitchFamily="50" charset="-128"/>
              </a:rPr>
              <a:t>酸素投与法</a:t>
            </a:r>
            <a:r>
              <a:rPr lang="ja-JP" altLang="en-US" sz="2400" dirty="0">
                <a:latin typeface="ＭＳ Ｐゴシック" panose="020B0600070205080204" pitchFamily="50" charset="-128"/>
              </a:rPr>
              <a:t>について理解する。</a:t>
            </a:r>
          </a:p>
          <a:p>
            <a:pPr eaLnBrk="1" hangingPunct="1">
              <a:spcBef>
                <a:spcPct val="0"/>
              </a:spcBef>
              <a:buFontTx/>
              <a:buNone/>
            </a:pPr>
            <a:endParaRPr lang="ja-JP" altLang="en-US" sz="2400" dirty="0">
              <a:latin typeface="ＭＳ Ｐゴシック" panose="020B0600070205080204" pitchFamily="50" charset="-128"/>
            </a:endParaRPr>
          </a:p>
          <a:p>
            <a:pPr eaLnBrk="1" hangingPunct="1">
              <a:spcBef>
                <a:spcPct val="0"/>
              </a:spcBef>
              <a:buFontTx/>
              <a:buNone/>
            </a:pPr>
            <a:endParaRPr lang="en-US" altLang="ja-JP" sz="2400" dirty="0">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5879F010-A2BF-43DD-A505-49454DEFA2B9}"/>
              </a:ext>
            </a:extLst>
          </p:cNvPr>
          <p:cNvSpPr txBox="1"/>
          <p:nvPr/>
        </p:nvSpPr>
        <p:spPr>
          <a:xfrm>
            <a:off x="3485045" y="2744711"/>
            <a:ext cx="5170005" cy="276999"/>
          </a:xfrm>
          <a:prstGeom prst="rect">
            <a:avLst/>
          </a:prstGeom>
          <a:noFill/>
          <a:ln>
            <a:solidFill>
              <a:schemeClr val="accent3">
                <a:lumMod val="85000"/>
              </a:schemeClr>
            </a:solidFill>
          </a:ln>
        </p:spPr>
        <p:txBody>
          <a:bodyPr wrap="none" anchor="ctr">
            <a:spAutoFit/>
          </a:bodyPr>
          <a:lstStyle/>
          <a:p>
            <a:pPr>
              <a:defRPr/>
            </a:pP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ICLS</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コースガイドブック第</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5</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版 </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p65-67 </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p63, 349</a:t>
            </a:r>
          </a:p>
        </p:txBody>
      </p:sp>
      <p:sp>
        <p:nvSpPr>
          <p:cNvPr id="11" name="テキスト ボックス 10">
            <a:extLst>
              <a:ext uri="{FF2B5EF4-FFF2-40B4-BE49-F238E27FC236}">
                <a16:creationId xmlns:a16="http://schemas.microsoft.com/office/drawing/2014/main" id="{EE1A63A6-D647-46ED-B48A-5A9DD6EC4E1A}"/>
              </a:ext>
            </a:extLst>
          </p:cNvPr>
          <p:cNvSpPr txBox="1"/>
          <p:nvPr/>
        </p:nvSpPr>
        <p:spPr>
          <a:xfrm>
            <a:off x="3786665" y="3836291"/>
            <a:ext cx="4870244" cy="276999"/>
          </a:xfrm>
          <a:prstGeom prst="rect">
            <a:avLst/>
          </a:prstGeom>
          <a:noFill/>
          <a:ln>
            <a:solidFill>
              <a:schemeClr val="accent3">
                <a:lumMod val="85000"/>
              </a:schemeClr>
            </a:solidFill>
          </a:ln>
        </p:spPr>
        <p:txBody>
          <a:bodyPr wrap="none" anchor="ctr">
            <a:spAutoFit/>
          </a:bodyPr>
          <a:lstStyle/>
          <a:p>
            <a:pPr>
              <a:defRPr/>
            </a:pP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ICLS</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コースガイドブック第</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5</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版 </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p77-80 </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p350</a:t>
            </a:r>
          </a:p>
        </p:txBody>
      </p:sp>
      <p:sp>
        <p:nvSpPr>
          <p:cNvPr id="12" name="テキスト ボックス 11">
            <a:extLst>
              <a:ext uri="{FF2B5EF4-FFF2-40B4-BE49-F238E27FC236}">
                <a16:creationId xmlns:a16="http://schemas.microsoft.com/office/drawing/2014/main" id="{9CE48EAD-DCC3-4899-8A78-CAF1C615542D}"/>
              </a:ext>
            </a:extLst>
          </p:cNvPr>
          <p:cNvSpPr txBox="1"/>
          <p:nvPr/>
        </p:nvSpPr>
        <p:spPr>
          <a:xfrm>
            <a:off x="3784806" y="4927871"/>
            <a:ext cx="4870244" cy="276999"/>
          </a:xfrm>
          <a:prstGeom prst="rect">
            <a:avLst/>
          </a:prstGeom>
          <a:noFill/>
          <a:ln>
            <a:solidFill>
              <a:schemeClr val="accent3">
                <a:lumMod val="85000"/>
              </a:schemeClr>
            </a:solidFill>
          </a:ln>
        </p:spPr>
        <p:txBody>
          <a:bodyPr wrap="square" anchor="ctr">
            <a:spAutoFit/>
          </a:bodyPr>
          <a:lstStyle/>
          <a:p>
            <a:pPr algn="r">
              <a:defRPr/>
            </a:pP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ICLS</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コースガイドブック第</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5</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版 </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p81-85 </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p350</a:t>
            </a:r>
          </a:p>
        </p:txBody>
      </p:sp>
      <p:sp>
        <p:nvSpPr>
          <p:cNvPr id="13" name="テキスト ボックス 12">
            <a:extLst>
              <a:ext uri="{FF2B5EF4-FFF2-40B4-BE49-F238E27FC236}">
                <a16:creationId xmlns:a16="http://schemas.microsoft.com/office/drawing/2014/main" id="{CBEBBE7D-07ED-41C3-A593-E276ACF4B54A}"/>
              </a:ext>
            </a:extLst>
          </p:cNvPr>
          <p:cNvSpPr txBox="1"/>
          <p:nvPr/>
        </p:nvSpPr>
        <p:spPr>
          <a:xfrm>
            <a:off x="5850106" y="5946069"/>
            <a:ext cx="2806803" cy="276999"/>
          </a:xfrm>
          <a:prstGeom prst="rect">
            <a:avLst/>
          </a:prstGeom>
          <a:noFill/>
          <a:ln>
            <a:solidFill>
              <a:schemeClr val="accent3">
                <a:lumMod val="85000"/>
              </a:schemeClr>
            </a:solidFill>
          </a:ln>
        </p:spPr>
        <p:txBody>
          <a:bodyPr wrap="square" anchor="ctr">
            <a:spAutoFit/>
          </a:bodyPr>
          <a:lstStyle/>
          <a:p>
            <a:pPr algn="r">
              <a:defRPr/>
            </a:pP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ICLS</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コースガイドブック第</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5</a:t>
            </a: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版 </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p68-71</a:t>
            </a:r>
          </a:p>
        </p:txBody>
      </p:sp>
      <p:sp>
        <p:nvSpPr>
          <p:cNvPr id="14" name="テキスト ボックス 13">
            <a:extLst>
              <a:ext uri="{FF2B5EF4-FFF2-40B4-BE49-F238E27FC236}">
                <a16:creationId xmlns:a16="http://schemas.microsoft.com/office/drawing/2014/main" id="{8CFCE5D0-DE9C-4181-8669-919EB9090DBB}"/>
              </a:ext>
            </a:extLst>
          </p:cNvPr>
          <p:cNvSpPr txBox="1"/>
          <p:nvPr/>
        </p:nvSpPr>
        <p:spPr>
          <a:xfrm>
            <a:off x="7245041" y="6553200"/>
            <a:ext cx="1410009" cy="276999"/>
          </a:xfrm>
          <a:prstGeom prst="rect">
            <a:avLst/>
          </a:prstGeom>
          <a:noFill/>
          <a:ln>
            <a:solidFill>
              <a:schemeClr val="accent3">
                <a:lumMod val="85000"/>
              </a:schemeClr>
            </a:solidFill>
          </a:ln>
        </p:spPr>
        <p:txBody>
          <a:bodyPr wrap="square" anchor="ctr">
            <a:spAutoFit/>
          </a:bodyPr>
          <a:lstStyle/>
          <a:p>
            <a:pPr algn="r">
              <a:defRPr/>
            </a:pP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学習の手引き　</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p4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3CF67E2-9161-4FCF-8624-DA407C45B96C}"/>
              </a:ext>
            </a:extLst>
          </p:cNvPr>
          <p:cNvPicPr>
            <a:picLocks noChangeAspect="1"/>
          </p:cNvPicPr>
          <p:nvPr/>
        </p:nvPicPr>
        <p:blipFill>
          <a:blip r:embed="rId3"/>
          <a:stretch>
            <a:fillRect/>
          </a:stretch>
        </p:blipFill>
        <p:spPr>
          <a:xfrm>
            <a:off x="155448" y="0"/>
            <a:ext cx="8833104" cy="6858000"/>
          </a:xfrm>
          <a:prstGeom prst="rect">
            <a:avLst/>
          </a:prstGeom>
        </p:spPr>
      </p:pic>
      <p:sp>
        <p:nvSpPr>
          <p:cNvPr id="4" name="テキスト ボックス 3">
            <a:extLst>
              <a:ext uri="{FF2B5EF4-FFF2-40B4-BE49-F238E27FC236}">
                <a16:creationId xmlns:a16="http://schemas.microsoft.com/office/drawing/2014/main" id="{BB97AC07-60D6-4507-95CB-E5FB8923F1C4}"/>
              </a:ext>
            </a:extLst>
          </p:cNvPr>
          <p:cNvSpPr txBox="1"/>
          <p:nvPr/>
        </p:nvSpPr>
        <p:spPr>
          <a:xfrm>
            <a:off x="6705600" y="6581001"/>
            <a:ext cx="2263761" cy="276999"/>
          </a:xfrm>
          <a:prstGeom prst="rect">
            <a:avLst/>
          </a:prstGeom>
          <a:noFill/>
          <a:ln>
            <a:solidFill>
              <a:schemeClr val="accent3">
                <a:lumMod val="85000"/>
              </a:schemeClr>
            </a:solidFill>
          </a:ln>
        </p:spPr>
        <p:txBody>
          <a:bodyPr wrap="none" anchor="ctr">
            <a:spAutoFit/>
          </a:bodyPr>
          <a:lstStyle/>
          <a:p>
            <a:pPr>
              <a:defRPr/>
            </a:pP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p349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9719E74-43FA-43DD-A167-8015F79D4D7F}"/>
              </a:ext>
            </a:extLst>
          </p:cNvPr>
          <p:cNvSpPr txBox="1"/>
          <p:nvPr/>
        </p:nvSpPr>
        <p:spPr>
          <a:xfrm>
            <a:off x="1625600" y="64656"/>
            <a:ext cx="5892800" cy="523220"/>
          </a:xfrm>
          <a:prstGeom prst="rect">
            <a:avLst/>
          </a:prstGeom>
          <a:noFill/>
        </p:spPr>
        <p:txBody>
          <a:bodyPr wrap="square" rtlCol="0">
            <a:spAutoFit/>
          </a:bodyPr>
          <a:lstStyle/>
          <a:p>
            <a:pPr algn="ctr"/>
            <a:r>
              <a:rPr kumimoji="1" lang="ja-JP" altLang="en-US" sz="2800" b="1" dirty="0">
                <a:latin typeface="ＭＳ Ｐゴシック" panose="020B0600070205080204" pitchFamily="50" charset="-128"/>
                <a:ea typeface="ＭＳ Ｐゴシック" panose="020B0600070205080204" pitchFamily="50" charset="-128"/>
              </a:rPr>
              <a:t>酸素投与法・量と</a:t>
            </a:r>
            <a:r>
              <a:rPr kumimoji="1" lang="en-US" altLang="ja-JP" sz="2800" b="1" dirty="0">
                <a:latin typeface="ＭＳ Ｐゴシック" panose="020B0600070205080204" pitchFamily="50" charset="-128"/>
                <a:ea typeface="ＭＳ Ｐゴシック" panose="020B0600070205080204" pitchFamily="50" charset="-128"/>
              </a:rPr>
              <a:t>FiO</a:t>
            </a:r>
            <a:r>
              <a:rPr kumimoji="1" lang="en-US" altLang="ja-JP" sz="2800" b="1" baseline="-25000" dirty="0">
                <a:latin typeface="ＭＳ Ｐゴシック" panose="020B0600070205080204" pitchFamily="50" charset="-128"/>
                <a:ea typeface="ＭＳ Ｐゴシック" panose="020B0600070205080204" pitchFamily="50" charset="-128"/>
              </a:rPr>
              <a:t>2</a:t>
            </a:r>
            <a:r>
              <a:rPr kumimoji="1" lang="ja-JP" altLang="en-US" sz="2800" b="1" dirty="0">
                <a:latin typeface="ＭＳ Ｐゴシック" panose="020B0600070205080204" pitchFamily="50" charset="-128"/>
                <a:ea typeface="ＭＳ Ｐゴシック" panose="020B0600070205080204" pitchFamily="50" charset="-128"/>
              </a:rPr>
              <a:t>の対応表</a:t>
            </a:r>
          </a:p>
        </p:txBody>
      </p:sp>
      <p:grpSp>
        <p:nvGrpSpPr>
          <p:cNvPr id="11" name="グループ化 10">
            <a:extLst>
              <a:ext uri="{FF2B5EF4-FFF2-40B4-BE49-F238E27FC236}">
                <a16:creationId xmlns:a16="http://schemas.microsoft.com/office/drawing/2014/main" id="{D65D313F-4E19-47B6-88AB-AC50F753525E}"/>
              </a:ext>
            </a:extLst>
          </p:cNvPr>
          <p:cNvGrpSpPr/>
          <p:nvPr/>
        </p:nvGrpSpPr>
        <p:grpSpPr>
          <a:xfrm>
            <a:off x="367145" y="642362"/>
            <a:ext cx="8409710" cy="1689373"/>
            <a:chOff x="367145" y="642362"/>
            <a:chExt cx="8409710" cy="1689373"/>
          </a:xfrm>
        </p:grpSpPr>
        <p:sp>
          <p:nvSpPr>
            <p:cNvPr id="6" name="テキスト ボックス 5">
              <a:extLst>
                <a:ext uri="{FF2B5EF4-FFF2-40B4-BE49-F238E27FC236}">
                  <a16:creationId xmlns:a16="http://schemas.microsoft.com/office/drawing/2014/main" id="{9F42DA27-AF5A-4B09-8283-8791BD54FD65}"/>
                </a:ext>
              </a:extLst>
            </p:cNvPr>
            <p:cNvSpPr txBox="1"/>
            <p:nvPr/>
          </p:nvSpPr>
          <p:spPr>
            <a:xfrm>
              <a:off x="367145" y="642362"/>
              <a:ext cx="8409710" cy="1689373"/>
            </a:xfrm>
            <a:prstGeom prst="rect">
              <a:avLst/>
            </a:prstGeom>
            <a:solidFill>
              <a:schemeClr val="accent5">
                <a:lumMod val="20000"/>
                <a:lumOff val="80000"/>
              </a:schemeClr>
            </a:solidFill>
          </p:spPr>
          <p:txBody>
            <a:bodyPr wrap="square">
              <a:spAutoFit/>
            </a:bodyPr>
            <a:lstStyle/>
            <a:p>
              <a:pPr algn="l">
                <a:lnSpc>
                  <a:spcPct val="150000"/>
                </a:lnSpc>
              </a:pPr>
              <a:r>
                <a:rPr lang="ja-JP" altLang="en-US" sz="1800" b="1" i="0" u="none" strike="noStrike" baseline="0" dirty="0">
                  <a:solidFill>
                    <a:srgbClr val="1C1C1B"/>
                  </a:solidFill>
                  <a:latin typeface="ＭＳ Ｐゴシック" panose="020B0600070205080204" pitchFamily="50" charset="-128"/>
                  <a:ea typeface="ＭＳ Ｐゴシック" panose="020B0600070205080204" pitchFamily="50" charset="-128"/>
                </a:rPr>
                <a:t>吸入酸素濃度　の目安</a:t>
              </a:r>
              <a:r>
                <a:rPr lang="ja-JP" altLang="en-US" sz="1800" i="0" u="none" strike="noStrike" baseline="0" dirty="0">
                  <a:solidFill>
                    <a:srgbClr val="1C1C1B"/>
                  </a:solidFill>
                  <a:latin typeface="ＭＳ Ｐゴシック" panose="020B0600070205080204" pitchFamily="50" charset="-128"/>
                  <a:ea typeface="ＭＳ Ｐゴシック" panose="020B0600070205080204" pitchFamily="50" charset="-128"/>
                </a:rPr>
                <a:t>（下図）</a:t>
              </a:r>
            </a:p>
            <a:p>
              <a:pPr marL="285750" indent="-285750" algn="l">
                <a:lnSpc>
                  <a:spcPct val="150000"/>
                </a:lnSpc>
                <a:buFont typeface="Arial" panose="020B0604020202020204" pitchFamily="34" charset="0"/>
                <a:buChar char="•"/>
              </a:pP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経鼻カニューレによる吸入酸素濃度（％）＝</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20</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＋酸素流量（</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L/</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分）</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×4</a:t>
              </a:r>
            </a:p>
            <a:p>
              <a:pPr marL="285750" indent="-285750" algn="l">
                <a:lnSpc>
                  <a:spcPct val="150000"/>
                </a:lnSpc>
                <a:buFont typeface="Arial" panose="020B0604020202020204" pitchFamily="34" charset="0"/>
                <a:buChar char="•"/>
              </a:pP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酸素マスクによる吸入酸素濃度（％）＝</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5</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8</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L/</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分）：</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40</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60</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％程度</a:t>
              </a:r>
            </a:p>
            <a:p>
              <a:pPr marL="285750" indent="-285750" algn="l">
                <a:lnSpc>
                  <a:spcPct val="150000"/>
                </a:lnSpc>
                <a:buFont typeface="Arial" panose="020B0604020202020204" pitchFamily="34" charset="0"/>
                <a:buChar char="•"/>
              </a:pP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リザーバー付き酸素マスクによる吸入酸素濃度（％）＝酸素流量（</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L/</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分）</a:t>
              </a:r>
              <a:r>
                <a:rPr lang="en-US" altLang="ja-JP" sz="1800" b="0" i="0" u="none" strike="noStrike" baseline="0" dirty="0">
                  <a:solidFill>
                    <a:srgbClr val="1C1C1B"/>
                  </a:solidFill>
                  <a:latin typeface="ＭＳ Ｐゴシック" panose="020B0600070205080204" pitchFamily="50" charset="-128"/>
                  <a:ea typeface="ＭＳ Ｐゴシック" panose="020B0600070205080204" pitchFamily="50" charset="-128"/>
                </a:rPr>
                <a:t>×10 </a:t>
              </a:r>
              <a:r>
                <a:rPr lang="ja-JP" altLang="en-US" sz="1800" b="0" i="0" u="none" strike="noStrike" baseline="0" dirty="0">
                  <a:solidFill>
                    <a:srgbClr val="1C1C1B"/>
                  </a:solidFill>
                  <a:latin typeface="ＭＳ Ｐゴシック" panose="020B0600070205080204" pitchFamily="50" charset="-128"/>
                  <a:ea typeface="ＭＳ Ｐゴシック" panose="020B0600070205080204" pitchFamily="50" charset="-128"/>
                </a:rPr>
                <a:t>程度</a:t>
              </a:r>
              <a:endParaRPr lang="ja-JP" altLang="en-US" dirty="0">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EC0A8D20-54B5-4E84-9072-6759DC191478}"/>
                </a:ext>
              </a:extLst>
            </p:cNvPr>
            <p:cNvSpPr txBox="1"/>
            <p:nvPr/>
          </p:nvSpPr>
          <p:spPr>
            <a:xfrm>
              <a:off x="1768763" y="707009"/>
              <a:ext cx="244764" cy="338554"/>
            </a:xfrm>
            <a:prstGeom prst="rect">
              <a:avLst/>
            </a:prstGeom>
            <a:noFill/>
          </p:spPr>
          <p:txBody>
            <a:bodyPr wrap="square">
              <a:spAutoFit/>
            </a:bodyPr>
            <a:lstStyle/>
            <a:p>
              <a:r>
                <a:rPr lang="ja-JP" altLang="en-US" sz="1600" b="0" i="0" u="none" strike="noStrike" baseline="0" dirty="0">
                  <a:solidFill>
                    <a:srgbClr val="1C1C1B"/>
                  </a:solidFill>
                  <a:latin typeface="ＭＳ Ｐゴシック" panose="020B0600070205080204" pitchFamily="50" charset="-128"/>
                  <a:ea typeface="ＭＳ Ｐゴシック" panose="020B0600070205080204" pitchFamily="50" charset="-128"/>
                </a:rPr>
                <a:t>*</a:t>
              </a:r>
              <a:endParaRPr lang="ja-JP" altLang="en-US" sz="1600" dirty="0"/>
            </a:p>
          </p:txBody>
        </p:sp>
      </p:grpSp>
      <p:pic>
        <p:nvPicPr>
          <p:cNvPr id="10" name="図 9">
            <a:extLst>
              <a:ext uri="{FF2B5EF4-FFF2-40B4-BE49-F238E27FC236}">
                <a16:creationId xmlns:a16="http://schemas.microsoft.com/office/drawing/2014/main" id="{D36BDB49-FAC7-424E-94DA-71AF642BA1CF}"/>
              </a:ext>
            </a:extLst>
          </p:cNvPr>
          <p:cNvPicPr>
            <a:picLocks noChangeAspect="1"/>
          </p:cNvPicPr>
          <p:nvPr/>
        </p:nvPicPr>
        <p:blipFill>
          <a:blip r:embed="rId2"/>
          <a:stretch>
            <a:fillRect/>
          </a:stretch>
        </p:blipFill>
        <p:spPr>
          <a:xfrm>
            <a:off x="1242885" y="2396382"/>
            <a:ext cx="6658229" cy="4193765"/>
          </a:xfrm>
          <a:prstGeom prst="rect">
            <a:avLst/>
          </a:prstGeom>
        </p:spPr>
      </p:pic>
      <p:grpSp>
        <p:nvGrpSpPr>
          <p:cNvPr id="14" name="グループ化 13">
            <a:extLst>
              <a:ext uri="{FF2B5EF4-FFF2-40B4-BE49-F238E27FC236}">
                <a16:creationId xmlns:a16="http://schemas.microsoft.com/office/drawing/2014/main" id="{266580E4-F9B1-43FA-A3BE-FE5DEFCD55C0}"/>
              </a:ext>
            </a:extLst>
          </p:cNvPr>
          <p:cNvGrpSpPr/>
          <p:nvPr/>
        </p:nvGrpSpPr>
        <p:grpSpPr>
          <a:xfrm>
            <a:off x="7820883" y="2230666"/>
            <a:ext cx="1646383" cy="338554"/>
            <a:chOff x="-214747" y="3679592"/>
            <a:chExt cx="1646383" cy="338554"/>
          </a:xfrm>
        </p:grpSpPr>
        <p:sp>
          <p:nvSpPr>
            <p:cNvPr id="12" name="テキスト ボックス 11">
              <a:extLst>
                <a:ext uri="{FF2B5EF4-FFF2-40B4-BE49-F238E27FC236}">
                  <a16:creationId xmlns:a16="http://schemas.microsoft.com/office/drawing/2014/main" id="{8E061C81-C05E-4B45-BAE2-C54322FAF5E5}"/>
                </a:ext>
              </a:extLst>
            </p:cNvPr>
            <p:cNvSpPr txBox="1"/>
            <p:nvPr/>
          </p:nvSpPr>
          <p:spPr>
            <a:xfrm>
              <a:off x="-214747" y="3679592"/>
              <a:ext cx="244764" cy="338554"/>
            </a:xfrm>
            <a:prstGeom prst="rect">
              <a:avLst/>
            </a:prstGeom>
            <a:noFill/>
          </p:spPr>
          <p:txBody>
            <a:bodyPr wrap="square">
              <a:spAutoFit/>
            </a:bodyPr>
            <a:lstStyle/>
            <a:p>
              <a:r>
                <a:rPr lang="ja-JP" altLang="en-US" sz="1600" b="0" i="0" u="none" strike="noStrike" baseline="0" dirty="0">
                  <a:solidFill>
                    <a:srgbClr val="1C1C1B"/>
                  </a:solidFill>
                  <a:latin typeface="ＭＳ Ｐゴシック" panose="020B0600070205080204" pitchFamily="50" charset="-128"/>
                  <a:ea typeface="ＭＳ Ｐゴシック" panose="020B0600070205080204" pitchFamily="50" charset="-128"/>
                </a:rPr>
                <a:t>*</a:t>
              </a:r>
              <a:endParaRPr lang="ja-JP" altLang="en-US" sz="1600" dirty="0"/>
            </a:p>
          </p:txBody>
        </p:sp>
        <p:sp>
          <p:nvSpPr>
            <p:cNvPr id="13" name="テキスト ボックス 12">
              <a:extLst>
                <a:ext uri="{FF2B5EF4-FFF2-40B4-BE49-F238E27FC236}">
                  <a16:creationId xmlns:a16="http://schemas.microsoft.com/office/drawing/2014/main" id="{40701B3C-BC3D-4EC0-B563-160669D9380F}"/>
                </a:ext>
              </a:extLst>
            </p:cNvPr>
            <p:cNvSpPr txBox="1"/>
            <p:nvPr/>
          </p:nvSpPr>
          <p:spPr>
            <a:xfrm>
              <a:off x="-92365" y="3731492"/>
              <a:ext cx="1524001" cy="276999"/>
            </a:xfrm>
            <a:prstGeom prst="rect">
              <a:avLst/>
            </a:prstGeom>
            <a:noFill/>
          </p:spPr>
          <p:txBody>
            <a:bodyPr wrap="square">
              <a:spAutoFit/>
            </a:bodyPr>
            <a:lstStyle/>
            <a:p>
              <a:r>
                <a:rPr lang="ja-JP" altLang="en-US" sz="1200" b="1" dirty="0">
                  <a:solidFill>
                    <a:srgbClr val="1C1C1B"/>
                  </a:solidFill>
                  <a:latin typeface="BIZ UDPゴシック" panose="020B0400000000000000" pitchFamily="50" charset="-128"/>
                  <a:ea typeface="BIZ UDPゴシック" panose="020B0400000000000000" pitchFamily="50" charset="-128"/>
                </a:rPr>
                <a:t>吸入気酸素濃度</a:t>
              </a:r>
              <a:endParaRPr lang="ja-JP" altLang="en-US" sz="1200" b="1" dirty="0">
                <a:latin typeface="BIZ UDPゴシック" panose="020B0400000000000000" pitchFamily="50" charset="-128"/>
                <a:ea typeface="BIZ UDPゴシック" panose="020B0400000000000000" pitchFamily="50" charset="-128"/>
              </a:endParaRPr>
            </a:p>
          </p:txBody>
        </p:sp>
      </p:grpSp>
      <p:grpSp>
        <p:nvGrpSpPr>
          <p:cNvPr id="15" name="グループ化 14">
            <a:extLst>
              <a:ext uri="{FF2B5EF4-FFF2-40B4-BE49-F238E27FC236}">
                <a16:creationId xmlns:a16="http://schemas.microsoft.com/office/drawing/2014/main" id="{B46E7631-3CCF-4E99-97A4-D1F1F71BB90A}"/>
              </a:ext>
            </a:extLst>
          </p:cNvPr>
          <p:cNvGrpSpPr/>
          <p:nvPr/>
        </p:nvGrpSpPr>
        <p:grpSpPr>
          <a:xfrm>
            <a:off x="5452615" y="6519446"/>
            <a:ext cx="1646383" cy="338554"/>
            <a:chOff x="-214747" y="3679592"/>
            <a:chExt cx="1646383" cy="338554"/>
          </a:xfrm>
        </p:grpSpPr>
        <p:sp>
          <p:nvSpPr>
            <p:cNvPr id="16" name="テキスト ボックス 15">
              <a:extLst>
                <a:ext uri="{FF2B5EF4-FFF2-40B4-BE49-F238E27FC236}">
                  <a16:creationId xmlns:a16="http://schemas.microsoft.com/office/drawing/2014/main" id="{3A88CFFF-C892-4BB0-B14F-6D1BD4FD8EFF}"/>
                </a:ext>
              </a:extLst>
            </p:cNvPr>
            <p:cNvSpPr txBox="1"/>
            <p:nvPr/>
          </p:nvSpPr>
          <p:spPr>
            <a:xfrm>
              <a:off x="-214747" y="3679592"/>
              <a:ext cx="244764" cy="338554"/>
            </a:xfrm>
            <a:prstGeom prst="rect">
              <a:avLst/>
            </a:prstGeom>
            <a:noFill/>
          </p:spPr>
          <p:txBody>
            <a:bodyPr wrap="square">
              <a:spAutoFit/>
            </a:bodyPr>
            <a:lstStyle/>
            <a:p>
              <a:r>
                <a:rPr lang="ja-JP" altLang="en-US" sz="1600" b="0" i="0" u="none" strike="noStrike" baseline="0" dirty="0">
                  <a:solidFill>
                    <a:srgbClr val="1C1C1B"/>
                  </a:solidFill>
                  <a:latin typeface="ＭＳ Ｐゴシック" panose="020B0600070205080204" pitchFamily="50" charset="-128"/>
                  <a:ea typeface="ＭＳ Ｐゴシック" panose="020B0600070205080204" pitchFamily="50" charset="-128"/>
                </a:rPr>
                <a:t>*</a:t>
              </a:r>
              <a:endParaRPr lang="ja-JP" altLang="en-US" sz="1600" dirty="0"/>
            </a:p>
          </p:txBody>
        </p:sp>
        <p:sp>
          <p:nvSpPr>
            <p:cNvPr id="17" name="テキスト ボックス 16">
              <a:extLst>
                <a:ext uri="{FF2B5EF4-FFF2-40B4-BE49-F238E27FC236}">
                  <a16:creationId xmlns:a16="http://schemas.microsoft.com/office/drawing/2014/main" id="{44427A82-0D7E-43BA-B615-EA5A06C29924}"/>
                </a:ext>
              </a:extLst>
            </p:cNvPr>
            <p:cNvSpPr txBox="1"/>
            <p:nvPr/>
          </p:nvSpPr>
          <p:spPr>
            <a:xfrm>
              <a:off x="-92365" y="3731492"/>
              <a:ext cx="1524001" cy="276999"/>
            </a:xfrm>
            <a:prstGeom prst="rect">
              <a:avLst/>
            </a:prstGeom>
            <a:noFill/>
          </p:spPr>
          <p:txBody>
            <a:bodyPr wrap="square">
              <a:spAutoFit/>
            </a:bodyPr>
            <a:lstStyle/>
            <a:p>
              <a:r>
                <a:rPr lang="ja-JP" altLang="en-US" sz="1200" b="1" dirty="0">
                  <a:solidFill>
                    <a:srgbClr val="1C1C1B"/>
                  </a:solidFill>
                  <a:latin typeface="BIZ UDPゴシック" panose="020B0400000000000000" pitchFamily="50" charset="-128"/>
                  <a:ea typeface="BIZ UDPゴシック" panose="020B0400000000000000" pitchFamily="50" charset="-128"/>
                </a:rPr>
                <a:t>吸入気酸素濃度</a:t>
              </a:r>
              <a:endParaRPr lang="ja-JP" altLang="en-US" sz="1200" b="1" dirty="0">
                <a:latin typeface="BIZ UDPゴシック" panose="020B0400000000000000" pitchFamily="50" charset="-128"/>
                <a:ea typeface="BIZ UDPゴシック" panose="020B0400000000000000" pitchFamily="50" charset="-128"/>
              </a:endParaRPr>
            </a:p>
          </p:txBody>
        </p:sp>
      </p:grpSp>
      <p:sp>
        <p:nvSpPr>
          <p:cNvPr id="18" name="テキスト ボックス 17">
            <a:extLst>
              <a:ext uri="{FF2B5EF4-FFF2-40B4-BE49-F238E27FC236}">
                <a16:creationId xmlns:a16="http://schemas.microsoft.com/office/drawing/2014/main" id="{1C5EF4D9-961B-4A62-A846-D056FF87BFBB}"/>
              </a:ext>
            </a:extLst>
          </p:cNvPr>
          <p:cNvSpPr txBox="1"/>
          <p:nvPr/>
        </p:nvSpPr>
        <p:spPr>
          <a:xfrm>
            <a:off x="6860736" y="6571345"/>
            <a:ext cx="2263761" cy="276999"/>
          </a:xfrm>
          <a:prstGeom prst="rect">
            <a:avLst/>
          </a:prstGeom>
          <a:noFill/>
          <a:ln>
            <a:solidFill>
              <a:schemeClr val="accent3">
                <a:lumMod val="85000"/>
              </a:schemeClr>
            </a:solidFill>
          </a:ln>
        </p:spPr>
        <p:txBody>
          <a:bodyPr wrap="none" anchor="ctr">
            <a:spAutoFit/>
          </a:bodyPr>
          <a:lstStyle/>
          <a:p>
            <a:pPr>
              <a:defRPr/>
            </a:pP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p351</a:t>
            </a:r>
          </a:p>
        </p:txBody>
      </p:sp>
    </p:spTree>
    <p:extLst>
      <p:ext uri="{BB962C8B-B14F-4D97-AF65-F5344CB8AC3E}">
        <p14:creationId xmlns:p14="http://schemas.microsoft.com/office/powerpoint/2010/main" val="1678032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C7DC232E-5BD5-4DCD-80E1-0C44B8496A61}"/>
              </a:ext>
            </a:extLst>
          </p:cNvPr>
          <p:cNvPicPr>
            <a:picLocks noChangeAspect="1"/>
          </p:cNvPicPr>
          <p:nvPr/>
        </p:nvPicPr>
        <p:blipFill>
          <a:blip r:embed="rId3"/>
          <a:stretch>
            <a:fillRect/>
          </a:stretch>
        </p:blipFill>
        <p:spPr>
          <a:xfrm>
            <a:off x="635151" y="0"/>
            <a:ext cx="7873698" cy="6581001"/>
          </a:xfrm>
          <a:prstGeom prst="rect">
            <a:avLst/>
          </a:prstGeom>
        </p:spPr>
      </p:pic>
      <p:sp>
        <p:nvSpPr>
          <p:cNvPr id="6" name="テキスト ボックス 5">
            <a:extLst>
              <a:ext uri="{FF2B5EF4-FFF2-40B4-BE49-F238E27FC236}">
                <a16:creationId xmlns:a16="http://schemas.microsoft.com/office/drawing/2014/main" id="{AEF93198-31B4-4549-B56B-721E14B19331}"/>
              </a:ext>
            </a:extLst>
          </p:cNvPr>
          <p:cNvSpPr txBox="1"/>
          <p:nvPr/>
        </p:nvSpPr>
        <p:spPr>
          <a:xfrm>
            <a:off x="6880239" y="6581001"/>
            <a:ext cx="2263761" cy="276999"/>
          </a:xfrm>
          <a:prstGeom prst="rect">
            <a:avLst/>
          </a:prstGeom>
          <a:noFill/>
          <a:ln>
            <a:solidFill>
              <a:schemeClr val="accent3">
                <a:lumMod val="85000"/>
              </a:schemeClr>
            </a:solidFill>
          </a:ln>
        </p:spPr>
        <p:txBody>
          <a:bodyPr wrap="none" anchor="ctr">
            <a:spAutoFit/>
          </a:bodyPr>
          <a:lstStyle/>
          <a:p>
            <a:pPr>
              <a:defRPr/>
            </a:pP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p350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B2E3AB3-630C-43BD-A8D1-7DCFB9E4F5F0}"/>
              </a:ext>
            </a:extLst>
          </p:cNvPr>
          <p:cNvSpPr txBox="1"/>
          <p:nvPr/>
        </p:nvSpPr>
        <p:spPr>
          <a:xfrm>
            <a:off x="6880239" y="6581001"/>
            <a:ext cx="2263761" cy="276999"/>
          </a:xfrm>
          <a:prstGeom prst="rect">
            <a:avLst/>
          </a:prstGeom>
          <a:noFill/>
          <a:ln>
            <a:solidFill>
              <a:schemeClr val="accent3">
                <a:lumMod val="85000"/>
              </a:schemeClr>
            </a:solidFill>
          </a:ln>
        </p:spPr>
        <p:txBody>
          <a:bodyPr wrap="none" anchor="ctr">
            <a:spAutoFit/>
          </a:bodyPr>
          <a:lstStyle/>
          <a:p>
            <a:pPr>
              <a:defRPr/>
            </a:pP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p350</a:t>
            </a:r>
          </a:p>
        </p:txBody>
      </p:sp>
      <p:pic>
        <p:nvPicPr>
          <p:cNvPr id="3" name="図 2">
            <a:extLst>
              <a:ext uri="{FF2B5EF4-FFF2-40B4-BE49-F238E27FC236}">
                <a16:creationId xmlns:a16="http://schemas.microsoft.com/office/drawing/2014/main" id="{0CFD7E93-B39B-419B-94CC-30B57F3D2516}"/>
              </a:ext>
            </a:extLst>
          </p:cNvPr>
          <p:cNvPicPr>
            <a:picLocks noChangeAspect="1"/>
          </p:cNvPicPr>
          <p:nvPr/>
        </p:nvPicPr>
        <p:blipFill>
          <a:blip r:embed="rId3"/>
          <a:stretch>
            <a:fillRect/>
          </a:stretch>
        </p:blipFill>
        <p:spPr>
          <a:xfrm>
            <a:off x="633144" y="8786"/>
            <a:ext cx="7877711" cy="657779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5F92D08-4F9D-4B3D-A19D-D3C181137A95}"/>
              </a:ext>
            </a:extLst>
          </p:cNvPr>
          <p:cNvSpPr txBox="1"/>
          <p:nvPr/>
        </p:nvSpPr>
        <p:spPr>
          <a:xfrm>
            <a:off x="6880239" y="6581001"/>
            <a:ext cx="2263761" cy="276999"/>
          </a:xfrm>
          <a:prstGeom prst="rect">
            <a:avLst/>
          </a:prstGeom>
          <a:noFill/>
          <a:ln>
            <a:solidFill>
              <a:schemeClr val="accent3">
                <a:lumMod val="85000"/>
              </a:schemeClr>
            </a:solidFill>
          </a:ln>
        </p:spPr>
        <p:txBody>
          <a:bodyPr wrap="none" anchor="ctr">
            <a:spAutoFit/>
          </a:bodyPr>
          <a:lstStyle/>
          <a:p>
            <a:pPr>
              <a:defRPr/>
            </a:pPr>
            <a:r>
              <a:rPr lang="ja-JP" altLang="en-US" sz="1200" dirty="0">
                <a:solidFill>
                  <a:srgbClr val="0070C0"/>
                </a:solidFill>
                <a:latin typeface="UD デジタル 教科書体 NK-R" panose="02020400000000000000" pitchFamily="18" charset="-128"/>
                <a:ea typeface="UD デジタル 教科書体 NK-R" panose="02020400000000000000" pitchFamily="18" charset="-128"/>
              </a:rPr>
              <a:t>内科救急診療指針</a:t>
            </a:r>
            <a:r>
              <a:rPr lang="en-US" altLang="ja-JP" sz="1200" dirty="0">
                <a:solidFill>
                  <a:srgbClr val="0070C0"/>
                </a:solidFill>
                <a:latin typeface="UD デジタル 教科書体 NK-R" panose="02020400000000000000" pitchFamily="18" charset="-128"/>
                <a:ea typeface="UD デジタル 教科書体 NK-R" panose="02020400000000000000" pitchFamily="18" charset="-128"/>
              </a:rPr>
              <a:t>2022 p349</a:t>
            </a:r>
          </a:p>
        </p:txBody>
      </p:sp>
      <p:pic>
        <p:nvPicPr>
          <p:cNvPr id="3" name="図 2">
            <a:extLst>
              <a:ext uri="{FF2B5EF4-FFF2-40B4-BE49-F238E27FC236}">
                <a16:creationId xmlns:a16="http://schemas.microsoft.com/office/drawing/2014/main" id="{C4FC6039-E695-4D06-989F-9CCE3A91C0A7}"/>
              </a:ext>
            </a:extLst>
          </p:cNvPr>
          <p:cNvPicPr>
            <a:picLocks noChangeAspect="1"/>
          </p:cNvPicPr>
          <p:nvPr/>
        </p:nvPicPr>
        <p:blipFill>
          <a:blip r:embed="rId3"/>
          <a:stretch>
            <a:fillRect/>
          </a:stretch>
        </p:blipFill>
        <p:spPr>
          <a:xfrm>
            <a:off x="371341" y="9673"/>
            <a:ext cx="8401318" cy="6571328"/>
          </a:xfrm>
          <a:prstGeom prst="rect">
            <a:avLst/>
          </a:prstGeom>
          <a:ln>
            <a:solidFill>
              <a:schemeClr val="accent3">
                <a:lumMod val="85000"/>
              </a:schemeClr>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2">
            <a:extLst>
              <a:ext uri="{FF2B5EF4-FFF2-40B4-BE49-F238E27FC236}">
                <a16:creationId xmlns:a16="http://schemas.microsoft.com/office/drawing/2014/main" id="{572FECC1-78E8-4BD4-AFD8-2E432375795B}"/>
              </a:ext>
            </a:extLst>
          </p:cNvPr>
          <p:cNvSpPr txBox="1">
            <a:spLocks noChangeArrowheads="1"/>
          </p:cNvSpPr>
          <p:nvPr/>
        </p:nvSpPr>
        <p:spPr bwMode="auto">
          <a:xfrm>
            <a:off x="542925" y="5410200"/>
            <a:ext cx="814387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150000"/>
              </a:lnSpc>
              <a:spcBef>
                <a:spcPct val="0"/>
              </a:spcBef>
              <a:buFontTx/>
              <a:buNone/>
            </a:pPr>
            <a:r>
              <a:rPr lang="ja-JP" altLang="en-US" sz="2000" dirty="0"/>
              <a:t>・気管チューブが気管に挿入されていない　⇒　呼気</a:t>
            </a:r>
            <a:r>
              <a:rPr lang="en-US" altLang="ja-JP" sz="2000" dirty="0"/>
              <a:t>CO</a:t>
            </a:r>
            <a:r>
              <a:rPr lang="en-US" altLang="ja-JP" sz="2000" baseline="-25000" dirty="0"/>
              <a:t>2</a:t>
            </a:r>
            <a:r>
              <a:rPr lang="ja-JP" altLang="en-US" sz="2000" dirty="0"/>
              <a:t>検出できない</a:t>
            </a:r>
            <a:endParaRPr lang="en-US" altLang="ja-JP" sz="2000" dirty="0"/>
          </a:p>
          <a:p>
            <a:pPr>
              <a:lnSpc>
                <a:spcPct val="150000"/>
              </a:lnSpc>
              <a:spcBef>
                <a:spcPct val="0"/>
              </a:spcBef>
              <a:buFontTx/>
              <a:buNone/>
            </a:pPr>
            <a:r>
              <a:rPr lang="ja-JP" altLang="en-US" sz="2000" dirty="0"/>
              <a:t>・</a:t>
            </a:r>
            <a:r>
              <a:rPr lang="ja-JP" altLang="en-US" sz="2000" dirty="0">
                <a:solidFill>
                  <a:srgbClr val="9900CC"/>
                </a:solidFill>
              </a:rPr>
              <a:t>気管チューブの位置確認法として推奨</a:t>
            </a:r>
            <a:endParaRPr lang="en-US" altLang="ja-JP" sz="2000" strike="sngStrike" dirty="0">
              <a:solidFill>
                <a:srgbClr val="FF0000"/>
              </a:solidFill>
            </a:endParaRPr>
          </a:p>
        </p:txBody>
      </p:sp>
      <p:sp>
        <p:nvSpPr>
          <p:cNvPr id="17411" name="テキスト ボックス 4">
            <a:extLst>
              <a:ext uri="{FF2B5EF4-FFF2-40B4-BE49-F238E27FC236}">
                <a16:creationId xmlns:a16="http://schemas.microsoft.com/office/drawing/2014/main" id="{F92BC0BB-5FE2-4D55-8019-4CA3717E11AA}"/>
              </a:ext>
            </a:extLst>
          </p:cNvPr>
          <p:cNvSpPr txBox="1">
            <a:spLocks noChangeArrowheads="1"/>
          </p:cNvSpPr>
          <p:nvPr/>
        </p:nvSpPr>
        <p:spPr bwMode="auto">
          <a:xfrm>
            <a:off x="349493" y="238125"/>
            <a:ext cx="84529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2800" dirty="0"/>
              <a:t>気管挿管時の呼気二酸化炭素モニタ（カプノグラフィ）</a:t>
            </a:r>
          </a:p>
        </p:txBody>
      </p:sp>
      <p:pic>
        <p:nvPicPr>
          <p:cNvPr id="17412" name="図 5">
            <a:extLst>
              <a:ext uri="{FF2B5EF4-FFF2-40B4-BE49-F238E27FC236}">
                <a16:creationId xmlns:a16="http://schemas.microsoft.com/office/drawing/2014/main" id="{0AE14E19-3A57-4408-854B-01B5D94C9F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857375"/>
            <a:ext cx="4706938" cy="32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テキスト ボックス 7">
            <a:extLst>
              <a:ext uri="{FF2B5EF4-FFF2-40B4-BE49-F238E27FC236}">
                <a16:creationId xmlns:a16="http://schemas.microsoft.com/office/drawing/2014/main" id="{BFB89634-0269-4514-816D-54C0811616B5}"/>
              </a:ext>
            </a:extLst>
          </p:cNvPr>
          <p:cNvSpPr txBox="1">
            <a:spLocks noChangeArrowheads="1"/>
          </p:cNvSpPr>
          <p:nvPr/>
        </p:nvSpPr>
        <p:spPr bwMode="auto">
          <a:xfrm>
            <a:off x="4419600" y="4897438"/>
            <a:ext cx="44100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900">
                <a:solidFill>
                  <a:srgbClr val="0070C0"/>
                </a:solidFill>
              </a:rPr>
              <a:t>http://www.covidien.co.jp/medical/academia/monitoring/capnometer</a:t>
            </a:r>
            <a:r>
              <a:rPr lang="ja-JP" altLang="en-US" sz="900">
                <a:solidFill>
                  <a:srgbClr val="0070C0"/>
                </a:solidFill>
              </a:rPr>
              <a:t>　より引用</a:t>
            </a:r>
          </a:p>
        </p:txBody>
      </p:sp>
      <p:sp>
        <p:nvSpPr>
          <p:cNvPr id="17414" name="テキスト ボックス 8">
            <a:extLst>
              <a:ext uri="{FF2B5EF4-FFF2-40B4-BE49-F238E27FC236}">
                <a16:creationId xmlns:a16="http://schemas.microsoft.com/office/drawing/2014/main" id="{E755A316-C98B-4E42-90DB-D92FAD9066C9}"/>
              </a:ext>
            </a:extLst>
          </p:cNvPr>
          <p:cNvSpPr txBox="1">
            <a:spLocks noChangeArrowheads="1"/>
          </p:cNvSpPr>
          <p:nvPr/>
        </p:nvSpPr>
        <p:spPr bwMode="auto">
          <a:xfrm>
            <a:off x="533400" y="990600"/>
            <a:ext cx="815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気管チューブと人工呼吸器回路の間にサンプリングアダプタやセンサを装着して、吸気・呼気に含まれる</a:t>
            </a:r>
            <a:r>
              <a:rPr lang="en-US" altLang="ja-JP" sz="1800"/>
              <a:t>CO</a:t>
            </a:r>
            <a:r>
              <a:rPr lang="en-US" altLang="ja-JP" sz="1800" baseline="-25000"/>
              <a:t>2</a:t>
            </a:r>
            <a:r>
              <a:rPr lang="ja-JP" altLang="en-US" sz="1800"/>
              <a:t>分圧（</a:t>
            </a:r>
            <a:r>
              <a:rPr lang="en-US" altLang="ja-JP" sz="1800"/>
              <a:t>mmHg</a:t>
            </a:r>
            <a:r>
              <a:rPr lang="ja-JP" altLang="en-US" sz="1800"/>
              <a:t>）を測定するモニタ</a:t>
            </a:r>
          </a:p>
        </p:txBody>
      </p:sp>
      <p:sp>
        <p:nvSpPr>
          <p:cNvPr id="17415" name="テキスト ボックス 8">
            <a:extLst>
              <a:ext uri="{FF2B5EF4-FFF2-40B4-BE49-F238E27FC236}">
                <a16:creationId xmlns:a16="http://schemas.microsoft.com/office/drawing/2014/main" id="{B900B51F-EDAF-4539-8BA9-0FE7BF336779}"/>
              </a:ext>
            </a:extLst>
          </p:cNvPr>
          <p:cNvSpPr txBox="1">
            <a:spLocks noChangeArrowheads="1"/>
          </p:cNvSpPr>
          <p:nvPr/>
        </p:nvSpPr>
        <p:spPr bwMode="auto">
          <a:xfrm>
            <a:off x="6202363" y="6477000"/>
            <a:ext cx="26939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0070C0"/>
                </a:solidFill>
                <a:latin typeface="ＭＳ Ｐゴシック" panose="020B0600070205080204" pitchFamily="50" charset="-128"/>
              </a:rPr>
              <a:t>ICLS</a:t>
            </a:r>
            <a:r>
              <a:rPr lang="ja-JP" altLang="en-US" sz="1400" dirty="0">
                <a:solidFill>
                  <a:srgbClr val="0070C0"/>
                </a:solidFill>
                <a:latin typeface="ＭＳ Ｐゴシック" panose="020B0600070205080204" pitchFamily="50" charset="-128"/>
              </a:rPr>
              <a:t>コースガイドブック第</a:t>
            </a:r>
            <a:r>
              <a:rPr lang="en-US" altLang="ja-JP" sz="1400" dirty="0">
                <a:solidFill>
                  <a:srgbClr val="0070C0"/>
                </a:solidFill>
                <a:latin typeface="ＭＳ Ｐゴシック" panose="020B0600070205080204" pitchFamily="50" charset="-128"/>
              </a:rPr>
              <a:t>4</a:t>
            </a:r>
            <a:r>
              <a:rPr lang="ja-JP" altLang="en-US" sz="1400" dirty="0">
                <a:solidFill>
                  <a:srgbClr val="0070C0"/>
                </a:solidFill>
                <a:latin typeface="ＭＳ Ｐゴシック" panose="020B0600070205080204" pitchFamily="50" charset="-128"/>
              </a:rPr>
              <a:t>版 </a:t>
            </a:r>
            <a:r>
              <a:rPr lang="en-US" altLang="ja-JP" sz="1400" dirty="0">
                <a:solidFill>
                  <a:srgbClr val="0070C0"/>
                </a:solidFill>
                <a:latin typeface="ＭＳ Ｐゴシック" panose="020B0600070205080204" pitchFamily="50" charset="-128"/>
              </a:rPr>
              <a:t>p91</a:t>
            </a:r>
            <a:endParaRPr lang="ja-JP" altLang="en-US" sz="1400" dirty="0">
              <a:solidFill>
                <a:srgbClr val="0070C0"/>
              </a:solidFill>
              <a:latin typeface="ＭＳ Ｐゴシック" panose="020B0600070205080204" pitchFamily="50" charset="-128"/>
            </a:endParaRPr>
          </a:p>
        </p:txBody>
      </p:sp>
      <p:pic>
        <p:nvPicPr>
          <p:cNvPr id="17416" name="図 1">
            <a:extLst>
              <a:ext uri="{FF2B5EF4-FFF2-40B4-BE49-F238E27FC236}">
                <a16:creationId xmlns:a16="http://schemas.microsoft.com/office/drawing/2014/main" id="{0A485456-695D-4AA3-9E04-294526D1A466}"/>
              </a:ext>
            </a:extLst>
          </p:cNvPr>
          <p:cNvPicPr>
            <a:picLocks noChangeAspect="1"/>
          </p:cNvPicPr>
          <p:nvPr/>
        </p:nvPicPr>
        <p:blipFill>
          <a:blip r:embed="rId3">
            <a:extLst>
              <a:ext uri="{28A0092B-C50C-407E-A947-70E740481C1C}">
                <a14:useLocalDpi xmlns:a14="http://schemas.microsoft.com/office/drawing/2010/main" val="0"/>
              </a:ext>
            </a:extLst>
          </a:blip>
          <a:srcRect l="17599" t="8545" r="8800" b="10880"/>
          <a:stretch>
            <a:fillRect/>
          </a:stretch>
        </p:blipFill>
        <p:spPr bwMode="auto">
          <a:xfrm>
            <a:off x="228600" y="1851025"/>
            <a:ext cx="3648075" cy="333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テキスト ボックス 4">
            <a:extLst>
              <a:ext uri="{FF2B5EF4-FFF2-40B4-BE49-F238E27FC236}">
                <a16:creationId xmlns:a16="http://schemas.microsoft.com/office/drawing/2014/main" id="{DC916E6C-9C24-47D3-8F6E-3057644BA6F8}"/>
              </a:ext>
            </a:extLst>
          </p:cNvPr>
          <p:cNvSpPr txBox="1">
            <a:spLocks noChangeArrowheads="1"/>
          </p:cNvSpPr>
          <p:nvPr/>
        </p:nvSpPr>
        <p:spPr bwMode="auto">
          <a:xfrm>
            <a:off x="568325" y="4926013"/>
            <a:ext cx="30892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900">
                <a:solidFill>
                  <a:srgbClr val="0070C0"/>
                </a:solidFill>
              </a:rPr>
              <a:t>https://axel.as-1.co.jp/asone/g/NCNL150364/</a:t>
            </a:r>
            <a:r>
              <a:rPr lang="ja-JP" altLang="en-US" sz="900">
                <a:solidFill>
                  <a:srgbClr val="0070C0"/>
                </a:solidFill>
              </a:rPr>
              <a:t>　より引用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a:extLst>
              <a:ext uri="{FF2B5EF4-FFF2-40B4-BE49-F238E27FC236}">
                <a16:creationId xmlns:a16="http://schemas.microsoft.com/office/drawing/2014/main" id="{DB122CD8-A2F9-4957-84AD-16A7884D1590}"/>
              </a:ext>
            </a:extLst>
          </p:cNvPr>
          <p:cNvSpPr txBox="1">
            <a:spLocks noChangeArrowheads="1"/>
          </p:cNvSpPr>
          <p:nvPr/>
        </p:nvSpPr>
        <p:spPr bwMode="auto">
          <a:xfrm>
            <a:off x="381000" y="228600"/>
            <a:ext cx="5681663" cy="584200"/>
          </a:xfrm>
          <a:prstGeom prst="rect">
            <a:avLst/>
          </a:prstGeom>
          <a:noFill/>
          <a:ln w="9525">
            <a:noFill/>
            <a:miter lim="800000"/>
            <a:headEnd/>
            <a:tailEnd/>
          </a:ln>
        </p:spPr>
        <p:txBody>
          <a:bodyPr wrap="none">
            <a:spAutoFit/>
          </a:bodyPr>
          <a:lstStyle/>
          <a:p>
            <a:pPr eaLnBrk="1" hangingPunct="1">
              <a:defRPr/>
            </a:pPr>
            <a:r>
              <a:rPr lang="ja-JP" altLang="en-US" sz="3200" dirty="0">
                <a:latin typeface="Arial" charset="0"/>
                <a:ea typeface="ＭＳ Ｐゴシック" charset="-128"/>
              </a:rPr>
              <a:t>除細動と心停止時のモニタ診断</a:t>
            </a:r>
            <a:endParaRPr lang="ja-JP" altLang="en-US" sz="3200" dirty="0">
              <a:latin typeface="+mn-ea"/>
              <a:ea typeface="+mn-ea"/>
            </a:endParaRPr>
          </a:p>
        </p:txBody>
      </p:sp>
      <p:sp>
        <p:nvSpPr>
          <p:cNvPr id="18435" name="Text Box 7">
            <a:extLst>
              <a:ext uri="{FF2B5EF4-FFF2-40B4-BE49-F238E27FC236}">
                <a16:creationId xmlns:a16="http://schemas.microsoft.com/office/drawing/2014/main" id="{1AF5717F-C8C6-40ED-AB4E-FADEC8B04786}"/>
              </a:ext>
            </a:extLst>
          </p:cNvPr>
          <p:cNvSpPr txBox="1">
            <a:spLocks noChangeArrowheads="1"/>
          </p:cNvSpPr>
          <p:nvPr/>
        </p:nvSpPr>
        <p:spPr bwMode="auto">
          <a:xfrm>
            <a:off x="304800" y="1011238"/>
            <a:ext cx="868680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dirty="0">
                <a:latin typeface="ＭＳ Ｐゴシック" panose="020B0600070205080204" pitchFamily="50" charset="-128"/>
              </a:rPr>
              <a:t>この時間に修得すべきこと</a:t>
            </a:r>
            <a:endParaRPr lang="en-US" altLang="ja-JP" sz="2800" dirty="0">
              <a:latin typeface="ＭＳ Ｐゴシック" panose="020B0600070205080204" pitchFamily="50" charset="-128"/>
            </a:endParaRPr>
          </a:p>
          <a:p>
            <a:pPr eaLnBrk="1" hangingPunct="1">
              <a:spcBef>
                <a:spcPct val="0"/>
              </a:spcBef>
              <a:buFontTx/>
              <a:buNone/>
            </a:pPr>
            <a:r>
              <a:rPr lang="ja-JP" altLang="en-US" sz="2800" dirty="0">
                <a:solidFill>
                  <a:srgbClr val="FF3399"/>
                </a:solidFill>
                <a:latin typeface="ＭＳ Ｐゴシック" panose="020B0600070205080204" pitchFamily="50" charset="-128"/>
              </a:rPr>
              <a:t>二次</a:t>
            </a:r>
            <a:r>
              <a:rPr lang="en-US" altLang="ja-JP" sz="2800" dirty="0">
                <a:solidFill>
                  <a:srgbClr val="FF3399"/>
                </a:solidFill>
                <a:latin typeface="ＭＳ Ｐゴシック" panose="020B0600070205080204" pitchFamily="50" charset="-128"/>
              </a:rPr>
              <a:t>ABCD </a:t>
            </a:r>
            <a:r>
              <a:rPr lang="ja-JP" altLang="en-US" sz="2800" dirty="0">
                <a:solidFill>
                  <a:srgbClr val="FF3399"/>
                </a:solidFill>
                <a:latin typeface="ＭＳ Ｐゴシック" panose="020B0600070205080204" pitchFamily="50" charset="-128"/>
              </a:rPr>
              <a:t>評価のうち</a:t>
            </a:r>
            <a:r>
              <a:rPr lang="en-US" altLang="ja-JP" sz="2800" dirty="0">
                <a:solidFill>
                  <a:srgbClr val="FF3399"/>
                </a:solidFill>
                <a:latin typeface="ＭＳ Ｐゴシック" panose="020B0600070205080204" pitchFamily="50" charset="-128"/>
              </a:rPr>
              <a:t>C</a:t>
            </a:r>
          </a:p>
          <a:p>
            <a:pPr eaLnBrk="1" hangingPunct="1">
              <a:spcBef>
                <a:spcPct val="0"/>
              </a:spcBef>
              <a:buFontTx/>
              <a:buNone/>
            </a:pPr>
            <a:endParaRPr lang="en-US" altLang="ja-JP" sz="2800" dirty="0">
              <a:latin typeface="ＭＳ Ｐゴシック" panose="020B0600070205080204" pitchFamily="50" charset="-128"/>
            </a:endParaRPr>
          </a:p>
          <a:p>
            <a:pPr eaLnBrk="1" hangingPunct="1">
              <a:spcBef>
                <a:spcPct val="0"/>
              </a:spcBef>
              <a:buFontTx/>
              <a:buNone/>
            </a:pPr>
            <a:r>
              <a:rPr lang="en-US" altLang="ja-JP" sz="2800" dirty="0">
                <a:latin typeface="ＭＳ Ｐゴシック" panose="020B0600070205080204" pitchFamily="50" charset="-128"/>
              </a:rPr>
              <a:t>■ </a:t>
            </a:r>
            <a:r>
              <a:rPr lang="ja-JP" altLang="en-US" sz="2800" dirty="0">
                <a:solidFill>
                  <a:srgbClr val="9900CC"/>
                </a:solidFill>
                <a:latin typeface="ＭＳ Ｐゴシック" panose="020B0600070205080204" pitchFamily="50" charset="-128"/>
              </a:rPr>
              <a:t>心停止時の心電図モニタ波形</a:t>
            </a:r>
            <a:r>
              <a:rPr lang="ja-JP" altLang="en-US" sz="2800" dirty="0">
                <a:latin typeface="ＭＳ Ｐゴシック" panose="020B0600070205080204" pitchFamily="50" charset="-128"/>
              </a:rPr>
              <a:t>について診断できる。</a:t>
            </a:r>
          </a:p>
          <a:p>
            <a:pPr eaLnBrk="1" hangingPunct="1">
              <a:spcBef>
                <a:spcPct val="0"/>
              </a:spcBef>
              <a:buFontTx/>
              <a:buNone/>
            </a:pPr>
            <a:r>
              <a:rPr lang="ja-JP" altLang="en-US" sz="2800" dirty="0">
                <a:latin typeface="ＭＳ Ｐゴシック" panose="020B0600070205080204" pitchFamily="50" charset="-128"/>
              </a:rPr>
              <a:t>　　⇒ </a:t>
            </a:r>
            <a:r>
              <a:rPr lang="en-US" altLang="ja-JP" sz="2800" dirty="0">
                <a:solidFill>
                  <a:srgbClr val="0070C0"/>
                </a:solidFill>
                <a:latin typeface="ＭＳ Ｐゴシック" panose="020B0600070205080204" pitchFamily="50" charset="-128"/>
              </a:rPr>
              <a:t>VF/pulseless VT/PEA/Asystole</a:t>
            </a:r>
          </a:p>
          <a:p>
            <a:pPr eaLnBrk="1" hangingPunct="1">
              <a:spcBef>
                <a:spcPct val="0"/>
              </a:spcBef>
              <a:buFontTx/>
              <a:buNone/>
            </a:pPr>
            <a:r>
              <a:rPr lang="en-US" altLang="ja-JP" sz="2800" dirty="0">
                <a:latin typeface="ＭＳ Ｐゴシック" panose="020B0600070205080204" pitchFamily="50" charset="-128"/>
              </a:rPr>
              <a:t>■ </a:t>
            </a:r>
            <a:r>
              <a:rPr lang="ja-JP" altLang="en-US" sz="2800" dirty="0">
                <a:solidFill>
                  <a:srgbClr val="9900CC"/>
                </a:solidFill>
                <a:latin typeface="ＭＳ Ｐゴシック" panose="020B0600070205080204" pitchFamily="50" charset="-128"/>
              </a:rPr>
              <a:t>除細動の適応波形</a:t>
            </a:r>
            <a:r>
              <a:rPr lang="ja-JP" altLang="en-US" sz="2800" dirty="0">
                <a:latin typeface="ＭＳ Ｐゴシック" panose="020B0600070205080204" pitchFamily="50" charset="-128"/>
              </a:rPr>
              <a:t>を診断できる。</a:t>
            </a:r>
          </a:p>
          <a:p>
            <a:pPr eaLnBrk="1" hangingPunct="1">
              <a:spcBef>
                <a:spcPct val="0"/>
              </a:spcBef>
              <a:buFontTx/>
              <a:buNone/>
            </a:pPr>
            <a:r>
              <a:rPr lang="ja-JP" altLang="en-US" sz="2800" dirty="0">
                <a:latin typeface="ＭＳ Ｐゴシック" panose="020B0600070205080204" pitchFamily="50" charset="-128"/>
              </a:rPr>
              <a:t>　　⇒ </a:t>
            </a:r>
            <a:r>
              <a:rPr lang="en-US" altLang="ja-JP" sz="2800" dirty="0">
                <a:solidFill>
                  <a:srgbClr val="0070C0"/>
                </a:solidFill>
                <a:latin typeface="ＭＳ Ｐゴシック" panose="020B0600070205080204" pitchFamily="50" charset="-128"/>
              </a:rPr>
              <a:t>VF/pulseless VT</a:t>
            </a:r>
          </a:p>
          <a:p>
            <a:pPr eaLnBrk="1" hangingPunct="1">
              <a:spcBef>
                <a:spcPct val="0"/>
              </a:spcBef>
              <a:buFontTx/>
              <a:buNone/>
            </a:pPr>
            <a:endParaRPr lang="en-US" altLang="ja-JP" sz="2800" dirty="0">
              <a:latin typeface="ＭＳ Ｐゴシック" panose="020B0600070205080204" pitchFamily="50" charset="-128"/>
            </a:endParaRPr>
          </a:p>
          <a:p>
            <a:pPr eaLnBrk="1" hangingPunct="1">
              <a:spcBef>
                <a:spcPct val="0"/>
              </a:spcBef>
              <a:buFontTx/>
              <a:buNone/>
            </a:pPr>
            <a:r>
              <a:rPr lang="en-US" altLang="ja-JP" sz="2800" dirty="0">
                <a:latin typeface="ＭＳ Ｐゴシック" panose="020B0600070205080204" pitchFamily="50" charset="-128"/>
              </a:rPr>
              <a:t>■ </a:t>
            </a:r>
            <a:r>
              <a:rPr lang="en-US" altLang="ja-JP" sz="2800" dirty="0">
                <a:solidFill>
                  <a:srgbClr val="9900CC"/>
                </a:solidFill>
                <a:latin typeface="ＭＳ Ｐゴシック" panose="020B0600070205080204" pitchFamily="50" charset="-128"/>
              </a:rPr>
              <a:t>Asystole</a:t>
            </a:r>
            <a:r>
              <a:rPr lang="en-US" altLang="ja-JP" sz="2800" dirty="0">
                <a:solidFill>
                  <a:srgbClr val="FF0000"/>
                </a:solidFill>
                <a:latin typeface="ＭＳ Ｐゴシック" panose="020B0600070205080204" pitchFamily="50" charset="-128"/>
              </a:rPr>
              <a:t> </a:t>
            </a:r>
            <a:r>
              <a:rPr lang="ja-JP" altLang="en-US" sz="2800" dirty="0">
                <a:latin typeface="ＭＳ Ｐゴシック" panose="020B0600070205080204" pitchFamily="50" charset="-128"/>
              </a:rPr>
              <a:t>の診断ができる。</a:t>
            </a:r>
          </a:p>
          <a:p>
            <a:pPr eaLnBrk="1" hangingPunct="1">
              <a:spcBef>
                <a:spcPct val="0"/>
              </a:spcBef>
              <a:buFontTx/>
              <a:buNone/>
            </a:pPr>
            <a:r>
              <a:rPr lang="ja-JP" altLang="en-US" sz="2800" dirty="0">
                <a:latin typeface="ＭＳ Ｐゴシック" panose="020B0600070205080204" pitchFamily="50" charset="-128"/>
              </a:rPr>
              <a:t>　　⇒ </a:t>
            </a:r>
            <a:r>
              <a:rPr lang="ja-JP" altLang="en-US" sz="2800" dirty="0">
                <a:solidFill>
                  <a:srgbClr val="0070C0"/>
                </a:solidFill>
                <a:latin typeface="ＭＳ Ｐゴシック" panose="020B0600070205080204" pitchFamily="50" charset="-128"/>
              </a:rPr>
              <a:t>リード接続、感度、誘導</a:t>
            </a:r>
            <a:r>
              <a:rPr lang="ja-JP" altLang="en-US" sz="2800" dirty="0">
                <a:latin typeface="ＭＳ Ｐゴシック" panose="020B0600070205080204" pitchFamily="50" charset="-128"/>
              </a:rPr>
              <a:t>の確認＝</a:t>
            </a:r>
            <a:r>
              <a:rPr lang="ja-JP" altLang="en-US" sz="2800" dirty="0">
                <a:solidFill>
                  <a:srgbClr val="0070C0"/>
                </a:solidFill>
                <a:latin typeface="ＭＳ Ｐゴシック" panose="020B0600070205080204" pitchFamily="50" charset="-128"/>
              </a:rPr>
              <a:t>潜在性</a:t>
            </a:r>
            <a:r>
              <a:rPr lang="en-US" altLang="ja-JP" sz="2800" dirty="0">
                <a:solidFill>
                  <a:srgbClr val="0070C0"/>
                </a:solidFill>
                <a:latin typeface="ＭＳ Ｐゴシック" panose="020B0600070205080204" pitchFamily="50" charset="-128"/>
              </a:rPr>
              <a:t>VF</a:t>
            </a:r>
            <a:r>
              <a:rPr lang="ja-JP" altLang="en-US" sz="2800" dirty="0" err="1">
                <a:latin typeface="ＭＳ Ｐゴシック" panose="020B0600070205080204" pitchFamily="50" charset="-128"/>
              </a:rPr>
              <a:t>の除</a:t>
            </a:r>
            <a:r>
              <a:rPr lang="ja-JP" altLang="en-US" sz="2800" dirty="0">
                <a:latin typeface="ＭＳ Ｐゴシック" panose="020B0600070205080204" pitchFamily="50" charset="-128"/>
              </a:rPr>
              <a:t>外</a:t>
            </a:r>
          </a:p>
          <a:p>
            <a:pPr eaLnBrk="1" hangingPunct="1">
              <a:spcBef>
                <a:spcPct val="0"/>
              </a:spcBef>
              <a:buFontTx/>
              <a:buNone/>
            </a:pPr>
            <a:endParaRPr lang="en-US" altLang="ja-JP" sz="2800" dirty="0">
              <a:latin typeface="ＭＳ Ｐゴシック" panose="020B0600070205080204" pitchFamily="50" charset="-128"/>
            </a:endParaRPr>
          </a:p>
          <a:p>
            <a:pPr eaLnBrk="1" hangingPunct="1">
              <a:spcBef>
                <a:spcPct val="0"/>
              </a:spcBef>
              <a:buFontTx/>
              <a:buNone/>
            </a:pPr>
            <a:r>
              <a:rPr lang="ja-JP" altLang="en-US" sz="2800" dirty="0">
                <a:latin typeface="ＭＳ Ｐゴシック" panose="020B0600070205080204" pitchFamily="50" charset="-128"/>
              </a:rPr>
              <a:t>■ マニュアル式除細動器を用いて，</a:t>
            </a:r>
            <a:r>
              <a:rPr lang="ja-JP" altLang="en-US" sz="2800" dirty="0">
                <a:solidFill>
                  <a:srgbClr val="9900CC"/>
                </a:solidFill>
                <a:latin typeface="ＭＳ Ｐゴシック" panose="020B0600070205080204" pitchFamily="50" charset="-128"/>
              </a:rPr>
              <a:t>安全かつ迅速に</a:t>
            </a:r>
            <a:r>
              <a:rPr lang="ja-JP" altLang="en-US" sz="2800" dirty="0">
                <a:latin typeface="ＭＳ Ｐゴシック" panose="020B0600070205080204" pitchFamily="50" charset="-128"/>
              </a:rPr>
              <a:t>除細動を実施できる。</a:t>
            </a:r>
            <a:endParaRPr lang="ja-JP" altLang="en-US" sz="2000" dirty="0">
              <a:solidFill>
                <a:srgbClr val="7030A0"/>
              </a:solidFill>
              <a:latin typeface="ＭＳ Ｐゴシック" panose="020B0600070205080204" pitchFamily="50" charset="-128"/>
            </a:endParaRPr>
          </a:p>
        </p:txBody>
      </p:sp>
      <p:sp>
        <p:nvSpPr>
          <p:cNvPr id="18436" name="Text Box 7">
            <a:extLst>
              <a:ext uri="{FF2B5EF4-FFF2-40B4-BE49-F238E27FC236}">
                <a16:creationId xmlns:a16="http://schemas.microsoft.com/office/drawing/2014/main" id="{B8260F08-22DA-43DB-8988-BF515389FFC0}"/>
              </a:ext>
            </a:extLst>
          </p:cNvPr>
          <p:cNvSpPr txBox="1">
            <a:spLocks noChangeArrowheads="1"/>
          </p:cNvSpPr>
          <p:nvPr/>
        </p:nvSpPr>
        <p:spPr bwMode="auto">
          <a:xfrm>
            <a:off x="6396038" y="381000"/>
            <a:ext cx="25193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latin typeface="ＭＳ Ｐゴシック" panose="020B0600070205080204" pitchFamily="50" charset="-128"/>
              </a:rPr>
              <a:t>9</a:t>
            </a:r>
            <a:r>
              <a:rPr lang="ja-JP" altLang="en-US" sz="2000">
                <a:latin typeface="ＭＳ Ｐゴシック" panose="020B0600070205080204" pitchFamily="50" charset="-128"/>
              </a:rPr>
              <a:t>：</a:t>
            </a:r>
            <a:r>
              <a:rPr lang="en-US" altLang="ja-JP" sz="2000">
                <a:latin typeface="ＭＳ Ｐゴシック" panose="020B0600070205080204" pitchFamily="50" charset="-128"/>
              </a:rPr>
              <a:t>55</a:t>
            </a:r>
            <a:r>
              <a:rPr lang="ja-JP" altLang="en-US" sz="2000">
                <a:latin typeface="ＭＳ Ｐゴシック" panose="020B0600070205080204" pitchFamily="50" charset="-128"/>
              </a:rPr>
              <a:t>～</a:t>
            </a:r>
            <a:r>
              <a:rPr lang="en-US" altLang="ja-JP" sz="2000">
                <a:latin typeface="ＭＳ Ｐゴシック" panose="020B0600070205080204" pitchFamily="50" charset="-128"/>
              </a:rPr>
              <a:t>10</a:t>
            </a:r>
            <a:r>
              <a:rPr lang="ja-JP" altLang="en-US" sz="2000">
                <a:latin typeface="ＭＳ Ｐゴシック" panose="020B0600070205080204" pitchFamily="50" charset="-128"/>
              </a:rPr>
              <a:t>：</a:t>
            </a:r>
            <a:r>
              <a:rPr lang="en-US" altLang="ja-JP" sz="2000">
                <a:latin typeface="ＭＳ Ｐゴシック" panose="020B0600070205080204" pitchFamily="50" charset="-128"/>
              </a:rPr>
              <a:t>30</a:t>
            </a:r>
            <a:r>
              <a:rPr lang="ja-JP" altLang="en-US" sz="2000">
                <a:latin typeface="ＭＳ Ｐゴシック" panose="020B0600070205080204" pitchFamily="50" charset="-128"/>
              </a:rPr>
              <a:t>～</a:t>
            </a:r>
            <a:r>
              <a:rPr lang="en-US" altLang="ja-JP" sz="2000">
                <a:latin typeface="ＭＳ Ｐゴシック" panose="020B0600070205080204" pitchFamily="50" charset="-128"/>
              </a:rPr>
              <a:t>11</a:t>
            </a:r>
            <a:r>
              <a:rPr lang="ja-JP" altLang="en-US" sz="2000">
                <a:latin typeface="ＭＳ Ｐゴシック" panose="020B0600070205080204" pitchFamily="50" charset="-128"/>
              </a:rPr>
              <a:t>：</a:t>
            </a:r>
            <a:r>
              <a:rPr lang="en-US" altLang="ja-JP" sz="2000">
                <a:latin typeface="ＭＳ Ｐゴシック" panose="020B0600070205080204" pitchFamily="50" charset="-128"/>
              </a:rPr>
              <a:t>05</a:t>
            </a:r>
            <a:endParaRPr lang="ja-JP" altLang="en-US" sz="2000">
              <a:latin typeface="ＭＳ Ｐゴシック" panose="020B0600070205080204" pitchFamily="50" charset="-128"/>
            </a:endParaRPr>
          </a:p>
        </p:txBody>
      </p:sp>
      <p:sp>
        <p:nvSpPr>
          <p:cNvPr id="18437" name="テキスト ボックス 6">
            <a:extLst>
              <a:ext uri="{FF2B5EF4-FFF2-40B4-BE49-F238E27FC236}">
                <a16:creationId xmlns:a16="http://schemas.microsoft.com/office/drawing/2014/main" id="{02C5DFB1-0C38-4A1C-85F9-27F62D28A8D2}"/>
              </a:ext>
            </a:extLst>
          </p:cNvPr>
          <p:cNvSpPr txBox="1">
            <a:spLocks noChangeArrowheads="1"/>
          </p:cNvSpPr>
          <p:nvPr/>
        </p:nvSpPr>
        <p:spPr bwMode="auto">
          <a:xfrm>
            <a:off x="7673975" y="6532563"/>
            <a:ext cx="1470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0070C0"/>
                </a:solidFill>
                <a:latin typeface="ＭＳ Ｐゴシック" panose="020B0600070205080204" pitchFamily="50" charset="-128"/>
              </a:rPr>
              <a:t>学習の手引き </a:t>
            </a:r>
            <a:r>
              <a:rPr lang="en-US" altLang="zh-TW" sz="1400">
                <a:solidFill>
                  <a:srgbClr val="0070C0"/>
                </a:solidFill>
                <a:latin typeface="ＭＳ Ｐゴシック" panose="020B0600070205080204" pitchFamily="50" charset="-128"/>
              </a:rPr>
              <a:t>p4</a:t>
            </a:r>
            <a:endParaRPr lang="ja-JP" altLang="en-US" sz="1400">
              <a:solidFill>
                <a:srgbClr val="0070C0"/>
              </a:solidFill>
              <a:latin typeface="ＭＳ Ｐゴシック" panose="020B0600070205080204"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8667</TotalTime>
  <Words>841</Words>
  <Application>Microsoft Office PowerPoint</Application>
  <PresentationFormat>画面に合わせる (4:3)</PresentationFormat>
  <Paragraphs>106</Paragraphs>
  <Slides>11</Slides>
  <Notes>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BIZ UDPゴシック</vt:lpstr>
      <vt:lpstr>ＭＳ Ｐゴシック</vt:lpstr>
      <vt:lpstr>UD デジタル 教科書体 NK-R</vt:lpstr>
      <vt:lpstr>Arial</vt:lpstr>
      <vt:lpstr>Calibri</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masanori</dc:creator>
  <cp:lastModifiedBy>木内 亘</cp:lastModifiedBy>
  <cp:revision>276</cp:revision>
  <cp:lastPrinted>1601-01-01T00:00:00Z</cp:lastPrinted>
  <dcterms:created xsi:type="dcterms:W3CDTF">1601-01-01T00:00:00Z</dcterms:created>
  <dcterms:modified xsi:type="dcterms:W3CDTF">2023-01-31T00:11:53Z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