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24" r:id="rId2"/>
    <p:sldId id="606" r:id="rId3"/>
    <p:sldId id="625" r:id="rId4"/>
    <p:sldId id="426" r:id="rId5"/>
    <p:sldId id="626" r:id="rId6"/>
    <p:sldId id="605" r:id="rId7"/>
    <p:sldId id="607" r:id="rId8"/>
    <p:sldId id="609" r:id="rId9"/>
    <p:sldId id="610" r:id="rId10"/>
    <p:sldId id="611" r:id="rId11"/>
    <p:sldId id="612" r:id="rId12"/>
    <p:sldId id="613" r:id="rId13"/>
    <p:sldId id="614" r:id="rId14"/>
    <p:sldId id="615" r:id="rId15"/>
    <p:sldId id="616" r:id="rId16"/>
    <p:sldId id="617" r:id="rId17"/>
    <p:sldId id="619" r:id="rId18"/>
    <p:sldId id="620" r:id="rId19"/>
    <p:sldId id="621" r:id="rId20"/>
    <p:sldId id="622" r:id="rId21"/>
    <p:sldId id="623" r:id="rId22"/>
    <p:sldId id="624" r:id="rId23"/>
    <p:sldId id="608" r:id="rId24"/>
    <p:sldId id="604" r:id="rId25"/>
    <p:sldId id="591" r:id="rId26"/>
    <p:sldId id="592" r:id="rId27"/>
    <p:sldId id="597" r:id="rId28"/>
    <p:sldId id="598" r:id="rId29"/>
    <p:sldId id="600" r:id="rId30"/>
    <p:sldId id="603" r:id="rId31"/>
    <p:sldId id="595" r:id="rId32"/>
    <p:sldId id="601" r:id="rId33"/>
    <p:sldId id="602" r:id="rId34"/>
  </p:sldIdLst>
  <p:sldSz cx="9144000" cy="6858000" type="screen4x3"/>
  <p:notesSz cx="6858000" cy="9144000"/>
  <p:defaultTextStyle>
    <a:defPPr>
      <a:defRPr lang="ja-JP"/>
    </a:defPPr>
    <a:lvl1pPr algn="l" rtl="0" fontAlgn="base">
      <a:spcBef>
        <a:spcPct val="0"/>
      </a:spcBef>
      <a:spcAft>
        <a:spcPct val="0"/>
      </a:spcAft>
      <a:defRPr kumimoji="1" sz="2800" b="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800" b="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800" b="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800" b="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800" b="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800" b="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800" b="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800" b="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800" b="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0F1287-739B-E557-3A8F-02B0C30E11B2}" name="コメント" initials="コメント" userId="コメント"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CCFF"/>
    <a:srgbClr val="660066"/>
    <a:srgbClr val="9900CC"/>
    <a:srgbClr val="FF5050"/>
    <a:srgbClr val="FFFF99"/>
    <a:srgbClr val="FF6600"/>
    <a:srgbClr val="FF66FF"/>
    <a:srgbClr val="CCEC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8" autoAdjust="0"/>
    <p:restoredTop sz="94424" autoAdjust="0"/>
  </p:normalViewPr>
  <p:slideViewPr>
    <p:cSldViewPr>
      <p:cViewPr varScale="1">
        <p:scale>
          <a:sx n="107" d="100"/>
          <a:sy n="107" d="100"/>
        </p:scale>
        <p:origin x="1878" y="11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ea typeface="ＭＳ Ｐゴシック" charset="-128"/>
              </a:defRPr>
            </a:lvl1pPr>
          </a:lstStyle>
          <a:p>
            <a:pPr>
              <a:defRPr/>
            </a:pPr>
            <a:fld id="{197E02CE-FAD8-43FC-87A8-8F2337668070}" type="datetimeFigureOut">
              <a:rPr lang="ja-JP" altLang="en-US"/>
              <a:pPr>
                <a:defRPr/>
              </a:pPr>
              <a:t>2022/10/17</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ea typeface="ＭＳ Ｐゴシック" charset="-128"/>
              </a:defRPr>
            </a:lvl1pPr>
          </a:lstStyle>
          <a:p>
            <a:pPr>
              <a:defRPr/>
            </a:pPr>
            <a:fld id="{05BF00E7-2F77-4F53-99DE-02071B915BE8}" type="slidenum">
              <a:rPr lang="ja-JP" altLang="en-US"/>
              <a:pPr>
                <a:defRPr/>
              </a:pPr>
              <a:t>‹#›</a:t>
            </a:fld>
            <a:endParaRPr lang="ja-JP" altLang="en-US"/>
          </a:p>
        </p:txBody>
      </p:sp>
    </p:spTree>
    <p:extLst>
      <p:ext uri="{BB962C8B-B14F-4D97-AF65-F5344CB8AC3E}">
        <p14:creationId xmlns:p14="http://schemas.microsoft.com/office/powerpoint/2010/main" val="1651334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1</a:t>
            </a:fld>
            <a:endParaRPr lang="ja-JP" altLang="en-US" dirty="0"/>
          </a:p>
        </p:txBody>
      </p:sp>
    </p:spTree>
    <p:extLst>
      <p:ext uri="{BB962C8B-B14F-4D97-AF65-F5344CB8AC3E}">
        <p14:creationId xmlns:p14="http://schemas.microsoft.com/office/powerpoint/2010/main" val="4294895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10</a:t>
            </a:fld>
            <a:endParaRPr lang="ja-JP" altLang="en-US"/>
          </a:p>
        </p:txBody>
      </p:sp>
    </p:spTree>
    <p:extLst>
      <p:ext uri="{BB962C8B-B14F-4D97-AF65-F5344CB8AC3E}">
        <p14:creationId xmlns:p14="http://schemas.microsoft.com/office/powerpoint/2010/main" val="2281682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11</a:t>
            </a:fld>
            <a:endParaRPr lang="ja-JP" altLang="en-US"/>
          </a:p>
        </p:txBody>
      </p:sp>
    </p:spTree>
    <p:extLst>
      <p:ext uri="{BB962C8B-B14F-4D97-AF65-F5344CB8AC3E}">
        <p14:creationId xmlns:p14="http://schemas.microsoft.com/office/powerpoint/2010/main" val="4215456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12</a:t>
            </a:fld>
            <a:endParaRPr lang="ja-JP" altLang="en-US"/>
          </a:p>
        </p:txBody>
      </p:sp>
    </p:spTree>
    <p:extLst>
      <p:ext uri="{BB962C8B-B14F-4D97-AF65-F5344CB8AC3E}">
        <p14:creationId xmlns:p14="http://schemas.microsoft.com/office/powerpoint/2010/main" val="289407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13</a:t>
            </a:fld>
            <a:endParaRPr lang="ja-JP" altLang="en-US"/>
          </a:p>
        </p:txBody>
      </p:sp>
    </p:spTree>
    <p:extLst>
      <p:ext uri="{BB962C8B-B14F-4D97-AF65-F5344CB8AC3E}">
        <p14:creationId xmlns:p14="http://schemas.microsoft.com/office/powerpoint/2010/main" val="972702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14</a:t>
            </a:fld>
            <a:endParaRPr lang="ja-JP" altLang="en-US"/>
          </a:p>
        </p:txBody>
      </p:sp>
    </p:spTree>
    <p:extLst>
      <p:ext uri="{BB962C8B-B14F-4D97-AF65-F5344CB8AC3E}">
        <p14:creationId xmlns:p14="http://schemas.microsoft.com/office/powerpoint/2010/main" val="234128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15</a:t>
            </a:fld>
            <a:endParaRPr lang="ja-JP" altLang="en-US"/>
          </a:p>
        </p:txBody>
      </p:sp>
    </p:spTree>
    <p:extLst>
      <p:ext uri="{BB962C8B-B14F-4D97-AF65-F5344CB8AC3E}">
        <p14:creationId xmlns:p14="http://schemas.microsoft.com/office/powerpoint/2010/main" val="878924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16</a:t>
            </a:fld>
            <a:endParaRPr lang="ja-JP" altLang="en-US"/>
          </a:p>
        </p:txBody>
      </p:sp>
    </p:spTree>
    <p:extLst>
      <p:ext uri="{BB962C8B-B14F-4D97-AF65-F5344CB8AC3E}">
        <p14:creationId xmlns:p14="http://schemas.microsoft.com/office/powerpoint/2010/main" val="3715070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17</a:t>
            </a:fld>
            <a:endParaRPr lang="ja-JP" altLang="en-US"/>
          </a:p>
        </p:txBody>
      </p:sp>
    </p:spTree>
    <p:extLst>
      <p:ext uri="{BB962C8B-B14F-4D97-AF65-F5344CB8AC3E}">
        <p14:creationId xmlns:p14="http://schemas.microsoft.com/office/powerpoint/2010/main" val="487763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18</a:t>
            </a:fld>
            <a:endParaRPr lang="ja-JP" altLang="en-US"/>
          </a:p>
        </p:txBody>
      </p:sp>
    </p:spTree>
    <p:extLst>
      <p:ext uri="{BB962C8B-B14F-4D97-AF65-F5344CB8AC3E}">
        <p14:creationId xmlns:p14="http://schemas.microsoft.com/office/powerpoint/2010/main" val="3522274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19</a:t>
            </a:fld>
            <a:endParaRPr lang="ja-JP" altLang="en-US"/>
          </a:p>
        </p:txBody>
      </p:sp>
    </p:spTree>
    <p:extLst>
      <p:ext uri="{BB962C8B-B14F-4D97-AF65-F5344CB8AC3E}">
        <p14:creationId xmlns:p14="http://schemas.microsoft.com/office/powerpoint/2010/main" val="3828844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2</a:t>
            </a:fld>
            <a:endParaRPr lang="ja-JP" altLang="en-US" dirty="0"/>
          </a:p>
        </p:txBody>
      </p:sp>
    </p:spTree>
    <p:extLst>
      <p:ext uri="{BB962C8B-B14F-4D97-AF65-F5344CB8AC3E}">
        <p14:creationId xmlns:p14="http://schemas.microsoft.com/office/powerpoint/2010/main" val="89886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20</a:t>
            </a:fld>
            <a:endParaRPr lang="ja-JP" altLang="en-US"/>
          </a:p>
        </p:txBody>
      </p:sp>
    </p:spTree>
    <p:extLst>
      <p:ext uri="{BB962C8B-B14F-4D97-AF65-F5344CB8AC3E}">
        <p14:creationId xmlns:p14="http://schemas.microsoft.com/office/powerpoint/2010/main" val="564615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21</a:t>
            </a:fld>
            <a:endParaRPr lang="ja-JP" altLang="en-US"/>
          </a:p>
        </p:txBody>
      </p:sp>
    </p:spTree>
    <p:extLst>
      <p:ext uri="{BB962C8B-B14F-4D97-AF65-F5344CB8AC3E}">
        <p14:creationId xmlns:p14="http://schemas.microsoft.com/office/powerpoint/2010/main" val="2260226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22</a:t>
            </a:fld>
            <a:endParaRPr lang="ja-JP" altLang="en-US"/>
          </a:p>
        </p:txBody>
      </p:sp>
    </p:spTree>
    <p:extLst>
      <p:ext uri="{BB962C8B-B14F-4D97-AF65-F5344CB8AC3E}">
        <p14:creationId xmlns:p14="http://schemas.microsoft.com/office/powerpoint/2010/main" val="1385172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23</a:t>
            </a:fld>
            <a:endParaRPr lang="ja-JP" altLang="en-US" dirty="0"/>
          </a:p>
        </p:txBody>
      </p:sp>
    </p:spTree>
    <p:extLst>
      <p:ext uri="{BB962C8B-B14F-4D97-AF65-F5344CB8AC3E}">
        <p14:creationId xmlns:p14="http://schemas.microsoft.com/office/powerpoint/2010/main" val="592447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24</a:t>
            </a:fld>
            <a:endParaRPr lang="ja-JP" altLang="en-US"/>
          </a:p>
        </p:txBody>
      </p:sp>
    </p:spTree>
    <p:extLst>
      <p:ext uri="{BB962C8B-B14F-4D97-AF65-F5344CB8AC3E}">
        <p14:creationId xmlns:p14="http://schemas.microsoft.com/office/powerpoint/2010/main" val="3551193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25</a:t>
            </a:fld>
            <a:endParaRPr lang="ja-JP" altLang="en-US"/>
          </a:p>
        </p:txBody>
      </p:sp>
    </p:spTree>
    <p:extLst>
      <p:ext uri="{BB962C8B-B14F-4D97-AF65-F5344CB8AC3E}">
        <p14:creationId xmlns:p14="http://schemas.microsoft.com/office/powerpoint/2010/main" val="1832619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26</a:t>
            </a:fld>
            <a:endParaRPr lang="ja-JP" altLang="en-US"/>
          </a:p>
        </p:txBody>
      </p:sp>
    </p:spTree>
    <p:extLst>
      <p:ext uri="{BB962C8B-B14F-4D97-AF65-F5344CB8AC3E}">
        <p14:creationId xmlns:p14="http://schemas.microsoft.com/office/powerpoint/2010/main" val="624311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29</a:t>
            </a:fld>
            <a:endParaRPr lang="ja-JP" altLang="en-US"/>
          </a:p>
        </p:txBody>
      </p:sp>
    </p:spTree>
    <p:extLst>
      <p:ext uri="{BB962C8B-B14F-4D97-AF65-F5344CB8AC3E}">
        <p14:creationId xmlns:p14="http://schemas.microsoft.com/office/powerpoint/2010/main" val="567827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説明例：受講者の経験を尊重しましょう。</a:t>
            </a:r>
          </a:p>
          <a:p>
            <a:r>
              <a:rPr kumimoji="1" lang="ja-JP" altLang="en-US" dirty="0"/>
              <a:t>受講者自身の気づきを利用する。</a:t>
            </a:r>
          </a:p>
          <a:p>
            <a:r>
              <a:rPr kumimoji="1" lang="ja-JP" altLang="en-US" dirty="0"/>
              <a:t>受講者の経験に応じた説明と指導。</a:t>
            </a:r>
          </a:p>
          <a:p>
            <a:r>
              <a:rPr kumimoji="1" lang="ja-JP" altLang="en-US" dirty="0"/>
              <a:t>受講者自身の気づきを促す。</a:t>
            </a:r>
          </a:p>
          <a:p>
            <a:r>
              <a:rPr kumimoji="1" lang="ja-JP" altLang="en-US" dirty="0"/>
              <a:t>相手に応じた使い分け</a:t>
            </a:r>
          </a:p>
          <a:p>
            <a:r>
              <a:rPr kumimoji="1" lang="en-US" altLang="ja-JP" dirty="0"/>
              <a:t>Positive feedback vs. Negative feedback</a:t>
            </a:r>
          </a:p>
          <a:p>
            <a:r>
              <a:rPr kumimoji="1" lang="ja-JP" altLang="en-US" dirty="0"/>
              <a:t>理解度に応じた使い分け</a:t>
            </a:r>
          </a:p>
          <a:p>
            <a:r>
              <a:rPr kumimoji="1" lang="ja-JP" altLang="en-US" dirty="0"/>
              <a:t>知識伝達　</a:t>
            </a:r>
            <a:r>
              <a:rPr kumimoji="1" lang="en-US" altLang="ja-JP" dirty="0"/>
              <a:t>vs. </a:t>
            </a:r>
            <a:r>
              <a:rPr kumimoji="1" lang="ja-JP" altLang="en-US" dirty="0"/>
              <a:t>自己学習支援</a:t>
            </a:r>
          </a:p>
          <a:p>
            <a:r>
              <a:rPr kumimoji="1" lang="ja-JP" altLang="en-US" dirty="0"/>
              <a:t>指導内容に応じた使い分け</a:t>
            </a:r>
          </a:p>
          <a:p>
            <a:r>
              <a:rPr kumimoji="1" lang="ja-JP" altLang="en-US" dirty="0"/>
              <a:t>個別の</a:t>
            </a:r>
            <a:r>
              <a:rPr kumimoji="1" lang="en-US" altLang="ja-JP" dirty="0"/>
              <a:t>feedback vs. </a:t>
            </a:r>
            <a:r>
              <a:rPr kumimoji="1" lang="ja-JP" altLang="en-US" dirty="0"/>
              <a:t>全体への</a:t>
            </a:r>
            <a:r>
              <a:rPr kumimoji="1" lang="en-US" altLang="ja-JP" dirty="0"/>
              <a:t>feedback</a:t>
            </a:r>
          </a:p>
          <a:p>
            <a:r>
              <a:rPr kumimoji="1" lang="ja-JP" altLang="en-US" dirty="0"/>
              <a:t>指導方法に「正解」はありません。</a:t>
            </a:r>
          </a:p>
          <a:p>
            <a:r>
              <a:rPr kumimoji="1" lang="ja-JP" altLang="en-US" dirty="0"/>
              <a:t>指導者自信の「気づき」をもとにして指導を。</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33</a:t>
            </a:fld>
            <a:endParaRPr lang="ja-JP" altLang="en-US"/>
          </a:p>
        </p:txBody>
      </p:sp>
    </p:spTree>
    <p:extLst>
      <p:ext uri="{BB962C8B-B14F-4D97-AF65-F5344CB8AC3E}">
        <p14:creationId xmlns:p14="http://schemas.microsoft.com/office/powerpoint/2010/main" val="2979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3</a:t>
            </a:fld>
            <a:endParaRPr lang="ja-JP" altLang="en-US"/>
          </a:p>
        </p:txBody>
      </p:sp>
    </p:spTree>
    <p:extLst>
      <p:ext uri="{BB962C8B-B14F-4D97-AF65-F5344CB8AC3E}">
        <p14:creationId xmlns:p14="http://schemas.microsoft.com/office/powerpoint/2010/main" val="355119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lstStyle/>
          <a:p>
            <a:pPr marL="342900" indent="-342900" eaLnBrk="1" hangingPunct="1">
              <a:spcBef>
                <a:spcPct val="20000"/>
              </a:spcBef>
              <a:buFont typeface="Wingdings" pitchFamily="2" charset="2"/>
              <a:buNone/>
              <a:defRPr/>
            </a:pPr>
            <a:r>
              <a:rPr lang="ja-JP" altLang="en-US" dirty="0"/>
              <a:t>説明例：</a:t>
            </a:r>
            <a:endParaRPr lang="en-US" altLang="ja-JP" dirty="0"/>
          </a:p>
          <a:p>
            <a:pPr eaLnBrk="1" hangingPunct="1">
              <a:lnSpc>
                <a:spcPct val="130000"/>
              </a:lnSpc>
              <a:buFont typeface="Wingdings" pitchFamily="2" charset="2"/>
              <a:buNone/>
              <a:defRPr/>
            </a:pPr>
            <a:r>
              <a:rPr lang="ja-JP" altLang="en-US" dirty="0"/>
              <a:t>日本救急医学会認定</a:t>
            </a:r>
            <a:r>
              <a:rPr lang="en-US" altLang="ja-JP" dirty="0"/>
              <a:t>ICLS</a:t>
            </a:r>
            <a:r>
              <a:rPr lang="ja-JP" altLang="en-US" dirty="0"/>
              <a:t>講習会は「</a:t>
            </a:r>
            <a:r>
              <a:rPr lang="ja-JP" altLang="en-US" kern="0" dirty="0">
                <a:solidFill>
                  <a:srgbClr val="0000FF"/>
                </a:solidFill>
              </a:rPr>
              <a:t>突然の</a:t>
            </a:r>
            <a:r>
              <a:rPr lang="ja-JP" altLang="en-US" kern="0" dirty="0">
                <a:solidFill>
                  <a:schemeClr val="hlink"/>
                </a:solidFill>
              </a:rPr>
              <a:t>心停止に対する最初の10分間のチーム蘇生</a:t>
            </a:r>
            <a:r>
              <a:rPr lang="ja-JP" altLang="en-US" kern="0" dirty="0">
                <a:solidFill>
                  <a:srgbClr val="0000FF"/>
                </a:solidFill>
              </a:rPr>
              <a:t>ができる。」ことが目的の講習会です。</a:t>
            </a:r>
            <a:endParaRPr lang="en-US" altLang="ja-JP" kern="0" dirty="0">
              <a:solidFill>
                <a:srgbClr val="0000FF"/>
              </a:solidFill>
            </a:endParaRPr>
          </a:p>
          <a:p>
            <a:pPr eaLnBrk="1" hangingPunct="1">
              <a:lnSpc>
                <a:spcPct val="130000"/>
              </a:lnSpc>
              <a:buFont typeface="Wingdings" pitchFamily="2" charset="2"/>
              <a:buNone/>
              <a:defRPr/>
            </a:pPr>
            <a:r>
              <a:rPr lang="ja-JP" altLang="en-US" kern="0" dirty="0">
                <a:solidFill>
                  <a:srgbClr val="0000FF"/>
                </a:solidFill>
              </a:rPr>
              <a:t>日本内科学会認定</a:t>
            </a:r>
            <a:r>
              <a:rPr lang="en-US" altLang="ja-JP" kern="0" dirty="0">
                <a:solidFill>
                  <a:srgbClr val="0000FF"/>
                </a:solidFill>
              </a:rPr>
              <a:t>JMECC</a:t>
            </a:r>
            <a:r>
              <a:rPr lang="ja-JP" altLang="en-US" kern="0" dirty="0">
                <a:solidFill>
                  <a:srgbClr val="0000FF"/>
                </a:solidFill>
              </a:rPr>
              <a:t>は、これ</a:t>
            </a:r>
            <a:r>
              <a:rPr lang="ja-JP" altLang="en-US" dirty="0"/>
              <a:t>に加えて、「</a:t>
            </a:r>
            <a:r>
              <a:rPr lang="ja-JP" altLang="en-US" dirty="0">
                <a:solidFill>
                  <a:srgbClr val="0000FF"/>
                </a:solidFill>
              </a:rPr>
              <a:t>日常臨床で遭遇する予期せぬ容態悪化に対応する能力を実践型教育によって習得する</a:t>
            </a:r>
            <a:r>
              <a:rPr lang="ja-JP" altLang="ja-JP" dirty="0">
                <a:solidFill>
                  <a:srgbClr val="0000FF"/>
                </a:solidFill>
              </a:rPr>
              <a:t>。</a:t>
            </a:r>
            <a:r>
              <a:rPr lang="ja-JP" altLang="en-US" dirty="0">
                <a:solidFill>
                  <a:srgbClr val="0000FF"/>
                </a:solidFill>
              </a:rPr>
              <a:t>」ための実践型教育講習会です。</a:t>
            </a:r>
            <a:endParaRPr lang="en-US" altLang="ja-JP" dirty="0">
              <a:solidFill>
                <a:srgbClr val="0000FF"/>
              </a:solidFill>
            </a:endParaRPr>
          </a:p>
          <a:p>
            <a:pPr eaLnBrk="1" hangingPunct="1">
              <a:lnSpc>
                <a:spcPct val="130000"/>
              </a:lnSpc>
              <a:buFont typeface="Wingdings" pitchFamily="2" charset="2"/>
              <a:buNone/>
              <a:defRPr/>
            </a:pPr>
            <a:r>
              <a:rPr lang="en-US" altLang="ja-JP" dirty="0">
                <a:solidFill>
                  <a:srgbClr val="0000FF"/>
                </a:solidFill>
              </a:rPr>
              <a:t>JMECC</a:t>
            </a:r>
            <a:r>
              <a:rPr lang="ja-JP" altLang="en-US" dirty="0">
                <a:solidFill>
                  <a:srgbClr val="0000FF"/>
                </a:solidFill>
              </a:rPr>
              <a:t>では、１日かけて心停止、緊急を要する急病、予期せぬ心停止に対する対応を</a:t>
            </a:r>
            <a:r>
              <a:rPr lang="en-US" altLang="ja-JP" dirty="0">
                <a:solidFill>
                  <a:srgbClr val="0000FF"/>
                </a:solidFill>
              </a:rPr>
              <a:t>off the job training</a:t>
            </a:r>
            <a:r>
              <a:rPr lang="ja-JP" altLang="en-US" dirty="0">
                <a:solidFill>
                  <a:srgbClr val="0000FF"/>
                </a:solidFill>
              </a:rPr>
              <a:t>として体験していただきます。</a:t>
            </a:r>
            <a:endParaRPr lang="en-US" altLang="ja-JP" dirty="0">
              <a:solidFill>
                <a:srgbClr val="0000FF"/>
              </a:solidFill>
            </a:endParaRPr>
          </a:p>
          <a:p>
            <a:pPr eaLnBrk="1" hangingPunct="1">
              <a:lnSpc>
                <a:spcPct val="130000"/>
              </a:lnSpc>
              <a:buFont typeface="Wingdings" pitchFamily="2" charset="2"/>
              <a:buNone/>
              <a:defRPr/>
            </a:pPr>
            <a:endParaRPr lang="en-US" altLang="ja-JP" dirty="0"/>
          </a:p>
          <a:p>
            <a:pPr eaLnBrk="1" hangingPunct="1">
              <a:lnSpc>
                <a:spcPct val="130000"/>
              </a:lnSpc>
              <a:buFont typeface="Wingdings" pitchFamily="2" charset="2"/>
              <a:buNone/>
              <a:defRPr/>
            </a:pPr>
            <a:r>
              <a:rPr lang="en-US" altLang="ja-JP" dirty="0"/>
              <a:t>JMECC</a:t>
            </a:r>
            <a:r>
              <a:rPr lang="ja-JP" altLang="en-US" dirty="0"/>
              <a:t>の成り立ちについては、日本内科学会内科救急診療指針</a:t>
            </a:r>
            <a:r>
              <a:rPr lang="en-US" altLang="ja-JP" dirty="0"/>
              <a:t>2016</a:t>
            </a:r>
            <a:r>
              <a:rPr lang="ja-JP" altLang="en-US" dirty="0"/>
              <a:t>に詳しく書かれていますので、後ほど読んでみてください。</a:t>
            </a:r>
            <a:endParaRPr lang="ja-JP" altLang="en-US" dirty="0">
              <a:solidFill>
                <a:srgbClr val="0000FF"/>
              </a:solidFill>
            </a:endParaRPr>
          </a:p>
          <a:p>
            <a:pPr marL="342900" indent="-342900" eaLnBrk="1" hangingPunct="1">
              <a:spcBef>
                <a:spcPct val="20000"/>
              </a:spcBef>
              <a:buFont typeface="Wingdings" pitchFamily="2" charset="2"/>
              <a:buNone/>
              <a:defRPr/>
            </a:pPr>
            <a:endParaRPr lang="ja-JP" altLang="en-US" dirty="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CF3176A-4F2F-4146-88A0-A9E662F456A0}" type="slidenum">
              <a:rPr lang="ja-JP" altLang="en-US" smtClean="0">
                <a:latin typeface="Arial" panose="020B0604020202020204" pitchFamily="34" charset="0"/>
              </a:rPr>
              <a:pPr>
                <a:spcBef>
                  <a:spcPct val="0"/>
                </a:spcBef>
              </a:pPr>
              <a:t>4</a:t>
            </a:fld>
            <a:endParaRPr lang="ja-JP" altLang="en-US">
              <a:latin typeface="Arial" panose="020B0604020202020204" pitchFamily="34" charset="0"/>
            </a:endParaRPr>
          </a:p>
        </p:txBody>
      </p:sp>
    </p:spTree>
    <p:extLst>
      <p:ext uri="{BB962C8B-B14F-4D97-AF65-F5344CB8AC3E}">
        <p14:creationId xmlns:p14="http://schemas.microsoft.com/office/powerpoint/2010/main" val="223508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5</a:t>
            </a:fld>
            <a:endParaRPr lang="ja-JP" altLang="en-US"/>
          </a:p>
        </p:txBody>
      </p:sp>
    </p:spTree>
    <p:extLst>
      <p:ext uri="{BB962C8B-B14F-4D97-AF65-F5344CB8AC3E}">
        <p14:creationId xmlns:p14="http://schemas.microsoft.com/office/powerpoint/2010/main" val="3551193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6</a:t>
            </a:fld>
            <a:endParaRPr lang="ja-JP" altLang="en-US"/>
          </a:p>
        </p:txBody>
      </p:sp>
    </p:spTree>
    <p:extLst>
      <p:ext uri="{BB962C8B-B14F-4D97-AF65-F5344CB8AC3E}">
        <p14:creationId xmlns:p14="http://schemas.microsoft.com/office/powerpoint/2010/main" val="219576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7</a:t>
            </a:fld>
            <a:endParaRPr lang="ja-JP" altLang="en-US" dirty="0"/>
          </a:p>
        </p:txBody>
      </p:sp>
    </p:spTree>
    <p:extLst>
      <p:ext uri="{BB962C8B-B14F-4D97-AF65-F5344CB8AC3E}">
        <p14:creationId xmlns:p14="http://schemas.microsoft.com/office/powerpoint/2010/main" val="15137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8</a:t>
            </a:fld>
            <a:endParaRPr lang="ja-JP" altLang="en-US"/>
          </a:p>
        </p:txBody>
      </p:sp>
    </p:spTree>
    <p:extLst>
      <p:ext uri="{BB962C8B-B14F-4D97-AF65-F5344CB8AC3E}">
        <p14:creationId xmlns:p14="http://schemas.microsoft.com/office/powerpoint/2010/main" val="1876995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9</a:t>
            </a:fld>
            <a:endParaRPr lang="ja-JP" altLang="en-US"/>
          </a:p>
        </p:txBody>
      </p:sp>
    </p:spTree>
    <p:extLst>
      <p:ext uri="{BB962C8B-B14F-4D97-AF65-F5344CB8AC3E}">
        <p14:creationId xmlns:p14="http://schemas.microsoft.com/office/powerpoint/2010/main" val="407079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CAC7CD2-59A4-4008-87F7-D02BD0138B61}"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4FEE65-871B-4FC7-B472-8915BEC2E1CF}"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DECC3B4-6213-4C44-ADA4-F05CB66DFF05}"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C2BFD5C-72BA-4A2F-8963-A0CEA806EDCE}"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50AD9F3-FCCD-4BED-82F6-99C81CC34C82}"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85E5E2D-413A-4998-AB23-591FD3587434}"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3F9121C8-A94F-4201-8159-6C156360133C}"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E0351C9-B660-4963-99BE-0C1DA8631D3C}"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32F4E91-E07B-4828-B208-F8A4A25CE77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E327D86-135D-4B30-AF3B-E3BC1B2A9AE7}"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242ED01-CF23-4C1F-BA93-39144F04A9E4}"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b="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b="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b="0">
                <a:latin typeface="Arial" charset="0"/>
                <a:ea typeface="ＭＳ Ｐゴシック" pitchFamily="50" charset="-128"/>
              </a:defRPr>
            </a:lvl1pPr>
          </a:lstStyle>
          <a:p>
            <a:pPr>
              <a:defRPr/>
            </a:pPr>
            <a:fld id="{5575DE7F-2942-492F-AEF5-0372971F967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300285" y="209490"/>
            <a:ext cx="8438529" cy="646331"/>
          </a:xfrm>
          <a:prstGeom prst="rect">
            <a:avLst/>
          </a:prstGeom>
          <a:noFill/>
          <a:ln w="9525">
            <a:noFill/>
            <a:miter lim="800000"/>
            <a:headEnd/>
            <a:tailEnd/>
          </a:ln>
        </p:spPr>
        <p:txBody>
          <a:bodyPr wrap="none">
            <a:spAutoFit/>
          </a:bodyPr>
          <a:lstStyle/>
          <a:p>
            <a:pPr algn="ctr"/>
            <a:r>
              <a:rPr lang="ja-JP" altLang="en-US" sz="3600" dirty="0">
                <a:latin typeface="BIZ UDPゴシック" panose="020B0400000000000000" pitchFamily="50" charset="-128"/>
                <a:ea typeface="BIZ UDPゴシック" panose="020B0400000000000000" pitchFamily="50" charset="-128"/>
              </a:rPr>
              <a:t>日本内科学会認定</a:t>
            </a:r>
            <a:r>
              <a:rPr lang="en-US" altLang="ja-JP" sz="3600" dirty="0">
                <a:latin typeface="BIZ UDPゴシック" panose="020B0400000000000000" pitchFamily="50" charset="-128"/>
                <a:ea typeface="BIZ UDPゴシック" panose="020B0400000000000000" pitchFamily="50" charset="-128"/>
              </a:rPr>
              <a:t>JMECC</a:t>
            </a:r>
            <a:r>
              <a:rPr lang="ja-JP" altLang="en-US" sz="3600" dirty="0">
                <a:latin typeface="BIZ UDPゴシック" panose="020B0400000000000000" pitchFamily="50" charset="-128"/>
                <a:ea typeface="BIZ UDPゴシック" panose="020B0400000000000000" pitchFamily="50" charset="-128"/>
              </a:rPr>
              <a:t>指導者講習会</a:t>
            </a:r>
            <a:endParaRPr lang="ja-JP" altLang="en-US" sz="3600" i="1" dirty="0">
              <a:latin typeface="BIZ UDPゴシック" panose="020B0400000000000000" pitchFamily="50" charset="-128"/>
              <a:ea typeface="BIZ UDPゴシック" panose="020B0400000000000000" pitchFamily="50" charset="-128"/>
              <a:cs typeface="Times New Roman" pitchFamily="18" charset="0"/>
            </a:endParaRPr>
          </a:p>
        </p:txBody>
      </p:sp>
      <p:sp>
        <p:nvSpPr>
          <p:cNvPr id="6" name="テキスト ボックス 3"/>
          <p:cNvSpPr txBox="1">
            <a:spLocks noChangeArrowheads="1"/>
          </p:cNvSpPr>
          <p:nvPr/>
        </p:nvSpPr>
        <p:spPr bwMode="auto">
          <a:xfrm>
            <a:off x="7223859" y="6400800"/>
            <a:ext cx="1879041" cy="307777"/>
          </a:xfrm>
          <a:prstGeom prst="rect">
            <a:avLst/>
          </a:prstGeom>
          <a:noFill/>
          <a:ln w="9525">
            <a:noFill/>
            <a:miter lim="800000"/>
            <a:headEnd/>
            <a:tailEnd/>
          </a:ln>
        </p:spPr>
        <p:txBody>
          <a:bodyPr wrap="none">
            <a:spAutoFit/>
          </a:bodyPr>
          <a:lstStyle/>
          <a:p>
            <a:pPr algn="ctr">
              <a:defRPr/>
            </a:pPr>
            <a:r>
              <a:rPr lang="en-US" altLang="ja-JP" sz="1400" b="0" dirty="0">
                <a:latin typeface="+mn-ea"/>
                <a:ea typeface="+mn-ea"/>
              </a:rPr>
              <a:t>2022</a:t>
            </a:r>
            <a:r>
              <a:rPr lang="ja-JP" altLang="en-US" sz="1400" b="0" dirty="0">
                <a:latin typeface="+mn-ea"/>
                <a:ea typeface="+mn-ea"/>
              </a:rPr>
              <a:t>年更新（</a:t>
            </a:r>
            <a:r>
              <a:rPr lang="en-US" altLang="ja-JP" sz="1400" b="0" dirty="0">
                <a:latin typeface="+mn-ea"/>
                <a:ea typeface="+mn-ea"/>
              </a:rPr>
              <a:t>ver.1.0.1</a:t>
            </a:r>
            <a:r>
              <a:rPr lang="ja-JP" altLang="en-US" sz="1400" b="0" dirty="0">
                <a:latin typeface="+mn-ea"/>
                <a:ea typeface="+mn-ea"/>
              </a:rPr>
              <a:t>）</a:t>
            </a:r>
            <a:endParaRPr lang="en-US" altLang="ja-JP" sz="1400" b="0" dirty="0">
              <a:latin typeface="+mn-ea"/>
              <a:ea typeface="+mn-ea"/>
            </a:endParaRPr>
          </a:p>
        </p:txBody>
      </p:sp>
      <p:sp>
        <p:nvSpPr>
          <p:cNvPr id="7" name="テキスト ボックス 6"/>
          <p:cNvSpPr txBox="1"/>
          <p:nvPr/>
        </p:nvSpPr>
        <p:spPr>
          <a:xfrm>
            <a:off x="2220681" y="6012577"/>
            <a:ext cx="4597734" cy="584775"/>
          </a:xfrm>
          <a:prstGeom prst="rect">
            <a:avLst/>
          </a:prstGeom>
          <a:noFill/>
        </p:spPr>
        <p:txBody>
          <a:bodyPr wrap="none" rtlCol="0">
            <a:spAutoFit/>
          </a:bodyPr>
          <a:lstStyle/>
          <a:p>
            <a:pPr algn="ctr"/>
            <a:r>
              <a:rPr lang="ja-JP" altLang="en-US" sz="2400" dirty="0"/>
              <a:t>一般社団法人 </a:t>
            </a:r>
            <a:r>
              <a:rPr kumimoji="1" lang="ja-JP" altLang="en-US" sz="3200" dirty="0"/>
              <a:t>日本内科学会</a:t>
            </a:r>
          </a:p>
        </p:txBody>
      </p:sp>
      <p:sp>
        <p:nvSpPr>
          <p:cNvPr id="8" name="テキスト ボックス 7"/>
          <p:cNvSpPr txBox="1"/>
          <p:nvPr/>
        </p:nvSpPr>
        <p:spPr>
          <a:xfrm>
            <a:off x="568787" y="1556792"/>
            <a:ext cx="7901523" cy="584775"/>
          </a:xfrm>
          <a:prstGeom prst="rect">
            <a:avLst/>
          </a:prstGeom>
          <a:noFill/>
        </p:spPr>
        <p:txBody>
          <a:bodyPr wrap="none" rtlCol="0">
            <a:spAutoFit/>
          </a:bodyPr>
          <a:lstStyle/>
          <a:p>
            <a:pPr algn="ctr"/>
            <a:r>
              <a:rPr kumimoji="1" lang="ja-JP" altLang="en-US" sz="3200" b="1" dirty="0">
                <a:solidFill>
                  <a:srgbClr val="7030A0"/>
                </a:solidFill>
                <a:latin typeface="Times New Roman" pitchFamily="18" charset="0"/>
                <a:cs typeface="Times New Roman" pitchFamily="18" charset="0"/>
              </a:rPr>
              <a:t>（</a:t>
            </a:r>
            <a:r>
              <a:rPr kumimoji="1" lang="en-US" altLang="ja-JP" sz="3200" b="1" i="1" dirty="0">
                <a:solidFill>
                  <a:srgbClr val="7030A0"/>
                </a:solidFill>
                <a:latin typeface="Times New Roman" pitchFamily="18" charset="0"/>
                <a:cs typeface="Times New Roman" pitchFamily="18" charset="0"/>
              </a:rPr>
              <a:t>Japanese Medical Emergency Care Course</a:t>
            </a:r>
            <a:r>
              <a:rPr kumimoji="1" lang="ja-JP" altLang="en-US" sz="3200" b="1" dirty="0">
                <a:solidFill>
                  <a:srgbClr val="7030A0"/>
                </a:solidFill>
                <a:latin typeface="Times New Roman" pitchFamily="18" charset="0"/>
                <a:cs typeface="Times New Roman" pitchFamily="18" charset="0"/>
              </a:rPr>
              <a:t>）</a:t>
            </a:r>
          </a:p>
        </p:txBody>
      </p:sp>
      <p:sp>
        <p:nvSpPr>
          <p:cNvPr id="9" name="テキスト ボックス 8"/>
          <p:cNvSpPr txBox="1"/>
          <p:nvPr/>
        </p:nvSpPr>
        <p:spPr>
          <a:xfrm>
            <a:off x="1593907" y="2204864"/>
            <a:ext cx="5851282" cy="1015663"/>
          </a:xfrm>
          <a:prstGeom prst="rect">
            <a:avLst/>
          </a:prstGeom>
          <a:noFill/>
        </p:spPr>
        <p:txBody>
          <a:bodyPr wrap="none" rtlCol="0">
            <a:spAutoFit/>
          </a:bodyPr>
          <a:lstStyle/>
          <a:p>
            <a:pPr algn="ctr"/>
            <a:r>
              <a:rPr lang="en-US" altLang="ja-JP" sz="6000" b="1" i="1" dirty="0">
                <a:solidFill>
                  <a:srgbClr val="7030A0"/>
                </a:solidFill>
                <a:latin typeface="Times New Roman" pitchFamily="18" charset="0"/>
                <a:cs typeface="Times New Roman" pitchFamily="18" charset="0"/>
              </a:rPr>
              <a:t>Instructor</a:t>
            </a:r>
            <a:r>
              <a:rPr kumimoji="1" lang="en-US" altLang="ja-JP" sz="6000" b="1" i="1" dirty="0">
                <a:solidFill>
                  <a:srgbClr val="7030A0"/>
                </a:solidFill>
                <a:latin typeface="Times New Roman" pitchFamily="18" charset="0"/>
                <a:cs typeface="Times New Roman" pitchFamily="18" charset="0"/>
              </a:rPr>
              <a:t> Course</a:t>
            </a:r>
            <a:endParaRPr kumimoji="1" lang="ja-JP" altLang="en-US" sz="6000" b="1" i="1" dirty="0">
              <a:solidFill>
                <a:srgbClr val="7030A0"/>
              </a:solidFill>
              <a:latin typeface="Times New Roman" pitchFamily="18" charset="0"/>
              <a:cs typeface="Times New Roman" pitchFamily="18" charset="0"/>
            </a:endParaRPr>
          </a:p>
        </p:txBody>
      </p:sp>
      <p:pic>
        <p:nvPicPr>
          <p:cNvPr id="10" name="Picture 6" descr="C:\Users\山田京志\Desktop\JMECCロゴ(背景透明色).png"/>
          <p:cNvPicPr>
            <a:picLocks noChangeAspect="1" noChangeArrowheads="1"/>
          </p:cNvPicPr>
          <p:nvPr/>
        </p:nvPicPr>
        <p:blipFill>
          <a:blip r:embed="rId3" cstate="print"/>
          <a:srcRect/>
          <a:stretch>
            <a:fillRect/>
          </a:stretch>
        </p:blipFill>
        <p:spPr bwMode="auto">
          <a:xfrm>
            <a:off x="2988729" y="3356992"/>
            <a:ext cx="3061638" cy="2431775"/>
          </a:xfrm>
          <a:prstGeom prst="rect">
            <a:avLst/>
          </a:prstGeom>
          <a:noFill/>
          <a:ln w="9525">
            <a:noFill/>
            <a:miter lim="800000"/>
            <a:headEnd/>
            <a:tailEnd/>
          </a:ln>
        </p:spPr>
      </p:pic>
      <p:sp>
        <p:nvSpPr>
          <p:cNvPr id="11" name="テキスト ボックス 10"/>
          <p:cNvSpPr txBox="1"/>
          <p:nvPr/>
        </p:nvSpPr>
        <p:spPr>
          <a:xfrm>
            <a:off x="3123172" y="764704"/>
            <a:ext cx="2792752" cy="1015663"/>
          </a:xfrm>
          <a:prstGeom prst="rect">
            <a:avLst/>
          </a:prstGeom>
          <a:noFill/>
        </p:spPr>
        <p:txBody>
          <a:bodyPr wrap="none" rtlCol="0">
            <a:spAutoFit/>
          </a:bodyPr>
          <a:lstStyle/>
          <a:p>
            <a:pPr algn="ctr"/>
            <a:r>
              <a:rPr kumimoji="1" lang="en-US" altLang="ja-JP" sz="6000" b="1" i="1" dirty="0">
                <a:solidFill>
                  <a:srgbClr val="7030A0"/>
                </a:solidFill>
                <a:latin typeface="Times New Roman" pitchFamily="18" charset="0"/>
                <a:cs typeface="Times New Roman" pitchFamily="18" charset="0"/>
              </a:rPr>
              <a:t>JMECC</a:t>
            </a:r>
            <a:endParaRPr kumimoji="1" lang="ja-JP" altLang="en-US" sz="6000" b="1" i="1" dirty="0">
              <a:solidFill>
                <a:srgbClr val="7030A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274638"/>
            <a:ext cx="9067800" cy="868362"/>
          </a:xfrm>
        </p:spPr>
        <p:txBody>
          <a:bodyPr/>
          <a:lstStyle/>
          <a:p>
            <a:pPr marL="623888" indent="-623888" algn="l"/>
            <a:r>
              <a:rPr lang="ja-JP" altLang="en-US" sz="2400" dirty="0">
                <a:solidFill>
                  <a:srgbClr val="7030A0"/>
                </a:solidFill>
                <a:latin typeface="+mn-ea"/>
                <a:ea typeface="+mn-ea"/>
              </a:rPr>
              <a:t>３．</a:t>
            </a:r>
            <a:r>
              <a:rPr lang="en-US" altLang="ja-JP" sz="2400" dirty="0">
                <a:solidFill>
                  <a:srgbClr val="7030A0"/>
                </a:solidFill>
                <a:latin typeface="+mn-ea"/>
                <a:ea typeface="+mn-ea"/>
              </a:rPr>
              <a:t>AED</a:t>
            </a:r>
            <a:r>
              <a:rPr lang="ja-JP" altLang="en-US" sz="2400" dirty="0">
                <a:solidFill>
                  <a:srgbClr val="7030A0"/>
                </a:solidFill>
                <a:latin typeface="+mn-ea"/>
                <a:ea typeface="+mn-ea"/>
              </a:rPr>
              <a:t>について正しいのはどれか．</a:t>
            </a:r>
            <a:r>
              <a:rPr lang="en-US" altLang="ja-JP" sz="2400" dirty="0">
                <a:solidFill>
                  <a:srgbClr val="7030A0"/>
                </a:solidFill>
                <a:latin typeface="+mn-ea"/>
                <a:ea typeface="+mn-ea"/>
              </a:rPr>
              <a:t>1</a:t>
            </a:r>
            <a:r>
              <a:rPr lang="ja-JP" altLang="en-US" sz="2400" dirty="0">
                <a:solidFill>
                  <a:srgbClr val="7030A0"/>
                </a:solidFill>
                <a:latin typeface="+mn-ea"/>
                <a:ea typeface="+mn-ea"/>
              </a:rPr>
              <a:t>つ選べ．</a:t>
            </a:r>
            <a:endParaRPr kumimoji="1" lang="ja-JP" altLang="en-US" sz="2400" dirty="0">
              <a:solidFill>
                <a:srgbClr val="7030A0"/>
              </a:solidFill>
              <a:latin typeface="+mn-ea"/>
              <a:ea typeface="+mn-ea"/>
            </a:endParaRPr>
          </a:p>
        </p:txBody>
      </p:sp>
      <p:sp>
        <p:nvSpPr>
          <p:cNvPr id="3" name="コンテンツ プレースホルダ 2"/>
          <p:cNvSpPr>
            <a:spLocks noGrp="1"/>
          </p:cNvSpPr>
          <p:nvPr>
            <p:ph idx="1"/>
          </p:nvPr>
        </p:nvSpPr>
        <p:spPr>
          <a:xfrm>
            <a:off x="457200" y="1189037"/>
            <a:ext cx="7503368" cy="2239963"/>
          </a:xfrm>
        </p:spPr>
        <p:txBody>
          <a:bodyPr/>
          <a:lstStyle/>
          <a:p>
            <a:pPr marL="0" indent="0">
              <a:buNone/>
            </a:pPr>
            <a:r>
              <a:rPr lang="en-US" altLang="ja-JP" sz="2400" dirty="0">
                <a:latin typeface="+mn-ea"/>
              </a:rPr>
              <a:t>(a) AED</a:t>
            </a:r>
            <a:r>
              <a:rPr lang="ja-JP" altLang="en-US" sz="2400" dirty="0" err="1">
                <a:latin typeface="+mn-ea"/>
              </a:rPr>
              <a:t>が到</a:t>
            </a:r>
            <a:r>
              <a:rPr lang="ja-JP" altLang="en-US" sz="2400" dirty="0">
                <a:latin typeface="+mn-ea"/>
              </a:rPr>
              <a:t>着したら速やかに電源を入れる．</a:t>
            </a:r>
          </a:p>
          <a:p>
            <a:pPr marL="0" indent="0">
              <a:buNone/>
            </a:pPr>
            <a:r>
              <a:rPr lang="en-US" altLang="ja-JP" sz="2400" dirty="0">
                <a:latin typeface="+mn-ea"/>
              </a:rPr>
              <a:t>(b) </a:t>
            </a:r>
            <a:r>
              <a:rPr lang="ja-JP" altLang="en-US" sz="2400" dirty="0">
                <a:latin typeface="+mn-ea"/>
              </a:rPr>
              <a:t>心電図解析中も絶え間ない胸骨圧迫を行う．</a:t>
            </a:r>
          </a:p>
          <a:p>
            <a:pPr marL="0" indent="0">
              <a:buNone/>
            </a:pPr>
            <a:r>
              <a:rPr lang="en-US" altLang="ja-JP" sz="2400" dirty="0">
                <a:latin typeface="+mn-ea"/>
              </a:rPr>
              <a:t>(c) </a:t>
            </a:r>
            <a:r>
              <a:rPr lang="ja-JP" altLang="en-US" sz="2400" dirty="0">
                <a:latin typeface="+mn-ea"/>
              </a:rPr>
              <a:t>ショック後に速やかに呼吸と循環を確認する． </a:t>
            </a:r>
          </a:p>
          <a:p>
            <a:pPr marL="0" indent="0">
              <a:buNone/>
            </a:pPr>
            <a:r>
              <a:rPr lang="en-US" altLang="ja-JP" sz="2400" dirty="0">
                <a:latin typeface="+mn-ea"/>
              </a:rPr>
              <a:t>(d) </a:t>
            </a:r>
            <a:r>
              <a:rPr lang="ja-JP" altLang="en-US" sz="2400" dirty="0">
                <a:latin typeface="+mn-ea"/>
              </a:rPr>
              <a:t>ショックが指示されたら速やかに放電ボタンを押す．</a:t>
            </a:r>
          </a:p>
          <a:p>
            <a:pPr marL="0" indent="0">
              <a:buNone/>
            </a:pPr>
            <a:r>
              <a:rPr lang="en-US" altLang="ja-JP" sz="2400" dirty="0">
                <a:latin typeface="+mn-ea"/>
              </a:rPr>
              <a:t>(e) </a:t>
            </a:r>
            <a:r>
              <a:rPr lang="ja-JP" altLang="en-US" sz="2400" dirty="0">
                <a:latin typeface="+mn-ea"/>
              </a:rPr>
              <a:t>ショック適応なしの場合には速やかにパッドを剥がす</a:t>
            </a:r>
            <a:r>
              <a:rPr lang="en-US" altLang="ja-JP" sz="2400" dirty="0">
                <a:latin typeface="+mn-ea"/>
              </a:rPr>
              <a:t>.</a:t>
            </a:r>
            <a:endParaRPr lang="ja-JP" altLang="en-US" sz="2400" dirty="0">
              <a:latin typeface="+mn-ea"/>
            </a:endParaRPr>
          </a:p>
        </p:txBody>
      </p:sp>
      <p:cxnSp>
        <p:nvCxnSpPr>
          <p:cNvPr id="4" name="直線コネクタ 3"/>
          <p:cNvCxnSpPr/>
          <p:nvPr/>
        </p:nvCxnSpPr>
        <p:spPr>
          <a:xfrm>
            <a:off x="216024" y="35814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 2"/>
          <p:cNvSpPr txBox="1">
            <a:spLocks/>
          </p:cNvSpPr>
          <p:nvPr/>
        </p:nvSpPr>
        <p:spPr bwMode="auto">
          <a:xfrm>
            <a:off x="486228" y="3657601"/>
            <a:ext cx="8478260" cy="320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eaLnBrk="1" hangingPunct="1">
              <a:spcBef>
                <a:spcPct val="0"/>
              </a:spcBef>
              <a:buNone/>
            </a:pPr>
            <a:r>
              <a:rPr lang="ja-JP" altLang="en-US" sz="2400" b="0" kern="0" dirty="0">
                <a:solidFill>
                  <a:srgbClr val="000000"/>
                </a:solidFill>
                <a:latin typeface="ＭＳ Ｐゴシック"/>
                <a:ea typeface="ＭＳ Ｐゴシック" pitchFamily="50" charset="-128"/>
              </a:rPr>
              <a:t>一次救命処置　</a:t>
            </a:r>
            <a:r>
              <a:rPr lang="en-US" altLang="ja-JP" sz="2400" b="0" kern="0" dirty="0">
                <a:solidFill>
                  <a:srgbClr val="9900CC"/>
                </a:solidFill>
                <a:latin typeface="ＭＳ Ｐゴシック"/>
                <a:ea typeface="ＭＳ Ｐゴシック" pitchFamily="50" charset="-128"/>
              </a:rPr>
              <a:t>AED</a:t>
            </a:r>
            <a:endParaRPr lang="en-US" altLang="ja-JP" sz="2400" b="0" kern="0" dirty="0">
              <a:solidFill>
                <a:srgbClr val="000000"/>
              </a:solidFill>
              <a:latin typeface="ＭＳ Ｐゴシック"/>
              <a:ea typeface="ＭＳ Ｐゴシック" pitchFamily="50" charset="-128"/>
            </a:endParaRPr>
          </a:p>
          <a:p>
            <a:pPr marL="449263" lvl="0" indent="-449263" eaLnBrk="1" hangingPunct="1">
              <a:spcBef>
                <a:spcPct val="0"/>
              </a:spcBef>
              <a:buNone/>
            </a:pPr>
            <a:endParaRPr lang="en-US" altLang="ja-JP" sz="1800" b="0" kern="0" dirty="0">
              <a:latin typeface="ＭＳ Ｐゴシック"/>
              <a:ea typeface="ＭＳ Ｐゴシック" pitchFamily="50" charset="-128"/>
            </a:endParaRPr>
          </a:p>
          <a:p>
            <a:pPr marL="623888" lvl="0" indent="-623888" eaLnBrk="1" hangingPunct="1">
              <a:spcBef>
                <a:spcPct val="0"/>
              </a:spcBef>
              <a:buNone/>
            </a:pPr>
            <a:r>
              <a:rPr lang="en-US" altLang="ja-JP" sz="1800" b="0" kern="0" dirty="0">
                <a:latin typeface="ＭＳ Ｐゴシック"/>
                <a:ea typeface="ＭＳ Ｐゴシック" pitchFamily="50" charset="-128"/>
              </a:rPr>
              <a:t>(a) ○</a:t>
            </a:r>
            <a:endParaRPr lang="ja-JP" altLang="en-US" sz="1800" b="0" kern="0" dirty="0">
              <a:latin typeface="ＭＳ Ｐゴシック"/>
              <a:ea typeface="ＭＳ Ｐゴシック" pitchFamily="50" charset="-128"/>
            </a:endParaRPr>
          </a:p>
          <a:p>
            <a:pPr marL="623888" lvl="0" indent="-623888" eaLnBrk="1" hangingPunct="1">
              <a:spcBef>
                <a:spcPct val="0"/>
              </a:spcBef>
              <a:buNone/>
            </a:pPr>
            <a:r>
              <a:rPr lang="en-US" altLang="ja-JP" sz="1800" b="0" kern="0" dirty="0">
                <a:latin typeface="ＭＳ Ｐゴシック"/>
                <a:ea typeface="ＭＳ Ｐゴシック" pitchFamily="50" charset="-128"/>
              </a:rPr>
              <a:t>(b) × AED</a:t>
            </a:r>
            <a:r>
              <a:rPr lang="ja-JP" altLang="en-US" sz="1800" b="0" kern="0" dirty="0">
                <a:latin typeface="ＭＳ Ｐゴシック"/>
                <a:ea typeface="ＭＳ Ｐゴシック" pitchFamily="50" charset="-128"/>
              </a:rPr>
              <a:t>が心電図解析開始後は患者に触れず，音声メッセージの解析結果に従って行動する．</a:t>
            </a:r>
          </a:p>
          <a:p>
            <a:pPr marL="623888" lvl="0" indent="-623888" eaLnBrk="1" hangingPunct="1">
              <a:spcBef>
                <a:spcPct val="0"/>
              </a:spcBef>
              <a:buNone/>
            </a:pPr>
            <a:r>
              <a:rPr lang="en-US" altLang="ja-JP" sz="1800" b="0" kern="0" dirty="0">
                <a:latin typeface="ＭＳ Ｐゴシック"/>
                <a:ea typeface="ＭＳ Ｐゴシック" pitchFamily="50" charset="-128"/>
              </a:rPr>
              <a:t>(c) ×</a:t>
            </a:r>
            <a:r>
              <a:rPr lang="ja-JP" altLang="en-US" sz="1800" b="0" kern="0" dirty="0">
                <a:latin typeface="ＭＳ Ｐゴシック"/>
                <a:ea typeface="ＭＳ Ｐゴシック" pitchFamily="50" charset="-128"/>
              </a:rPr>
              <a:t>ショック施行後は脈拍触知することなく，直ちに胸骨圧迫を再開しなければならない． </a:t>
            </a:r>
          </a:p>
          <a:p>
            <a:pPr marL="623888" lvl="0" indent="-623888" eaLnBrk="1" hangingPunct="1">
              <a:spcBef>
                <a:spcPct val="0"/>
              </a:spcBef>
              <a:buNone/>
            </a:pPr>
            <a:r>
              <a:rPr lang="en-US" altLang="ja-JP" sz="1800" b="0" kern="0" dirty="0">
                <a:latin typeface="ＭＳ Ｐゴシック"/>
                <a:ea typeface="ＭＳ Ｐゴシック" pitchFamily="50" charset="-128"/>
              </a:rPr>
              <a:t>(d) × </a:t>
            </a:r>
            <a:r>
              <a:rPr lang="ja-JP" altLang="en-US" sz="1800" b="0" kern="0" dirty="0">
                <a:latin typeface="ＭＳ Ｐゴシック"/>
                <a:ea typeface="ＭＳ Ｐゴシック" pitchFamily="50" charset="-128"/>
              </a:rPr>
              <a:t>ショック施行前には，周囲の安全を確認して，放電ボタンを押す．</a:t>
            </a:r>
          </a:p>
          <a:p>
            <a:pPr marL="623888" lvl="0" indent="-623888" eaLnBrk="1" hangingPunct="1">
              <a:spcBef>
                <a:spcPct val="0"/>
              </a:spcBef>
              <a:buNone/>
            </a:pPr>
            <a:r>
              <a:rPr lang="en-US" altLang="ja-JP" sz="1800" b="0" kern="0" dirty="0">
                <a:latin typeface="ＭＳ Ｐゴシック"/>
                <a:ea typeface="ＭＳ Ｐゴシック" pitchFamily="50" charset="-128"/>
              </a:rPr>
              <a:t>(e) × </a:t>
            </a:r>
            <a:r>
              <a:rPr lang="ja-JP" altLang="en-US" sz="1800" b="0" kern="0" dirty="0">
                <a:latin typeface="ＭＳ Ｐゴシック"/>
                <a:ea typeface="ＭＳ Ｐゴシック" pitchFamily="50" charset="-128"/>
              </a:rPr>
              <a:t>ショック適応なしの場合もパッドは継続して貼付し続け、</a:t>
            </a:r>
            <a:r>
              <a:rPr lang="en-US" altLang="ja-JP" sz="1800" b="0" kern="0" dirty="0">
                <a:latin typeface="ＭＳ Ｐゴシック"/>
                <a:ea typeface="ＭＳ Ｐゴシック" pitchFamily="50" charset="-128"/>
              </a:rPr>
              <a:t>2</a:t>
            </a:r>
            <a:r>
              <a:rPr lang="ja-JP" altLang="en-US" sz="1800" b="0" kern="0" dirty="0">
                <a:latin typeface="ＭＳ Ｐゴシック"/>
                <a:ea typeface="ＭＳ Ｐゴシック" pitchFamily="50" charset="-128"/>
              </a:rPr>
              <a:t>分後の心電図解析・電気ショックに備える．　　</a:t>
            </a:r>
            <a:endParaRPr lang="en-US" altLang="ja-JP" sz="1800" b="0" kern="0" dirty="0">
              <a:latin typeface="ＭＳ Ｐゴシック"/>
              <a:ea typeface="ＭＳ Ｐゴシック" pitchFamily="50" charset="-128"/>
            </a:endParaRPr>
          </a:p>
          <a:p>
            <a:pPr marL="449263" lvl="0" indent="-449263" eaLnBrk="1" hangingPunct="1">
              <a:spcBef>
                <a:spcPct val="0"/>
              </a:spcBef>
              <a:buNone/>
            </a:pPr>
            <a:r>
              <a:rPr lang="ja-JP" altLang="en-US" sz="1600" b="0" kern="0" dirty="0">
                <a:solidFill>
                  <a:srgbClr val="00B0F0"/>
                </a:solidFill>
                <a:latin typeface="ＭＳ Ｐゴシック"/>
                <a:ea typeface="ＭＳ Ｐゴシック" pitchFamily="50" charset="-128"/>
              </a:rPr>
              <a:t>改訂第</a:t>
            </a:r>
            <a:r>
              <a:rPr lang="en-US" altLang="ja-JP" sz="1600" b="0" kern="0" dirty="0">
                <a:solidFill>
                  <a:srgbClr val="00B0F0"/>
                </a:solidFill>
                <a:latin typeface="ＭＳ Ｐゴシック"/>
                <a:ea typeface="ＭＳ Ｐゴシック" pitchFamily="50" charset="-128"/>
              </a:rPr>
              <a:t>4</a:t>
            </a:r>
            <a:r>
              <a:rPr lang="ja-JP" altLang="en-US" sz="1600" b="0" kern="0" dirty="0">
                <a:solidFill>
                  <a:srgbClr val="00B0F0"/>
                </a:solidFill>
                <a:latin typeface="ＭＳ Ｐゴシック"/>
                <a:ea typeface="ＭＳ Ｐゴシック" pitchFamily="50" charset="-128"/>
              </a:rPr>
              <a:t>版</a:t>
            </a:r>
            <a:r>
              <a:rPr lang="en-US" altLang="ja-JP" sz="1600" b="0" kern="0" dirty="0">
                <a:solidFill>
                  <a:srgbClr val="00B0F0"/>
                </a:solidFill>
                <a:latin typeface="ＭＳ Ｐゴシック"/>
                <a:ea typeface="ＭＳ Ｐゴシック" pitchFamily="50" charset="-128"/>
              </a:rPr>
              <a:t>ICLS</a:t>
            </a:r>
            <a:r>
              <a:rPr lang="ja-JP" altLang="en-US" sz="1600" b="0" kern="0" dirty="0">
                <a:solidFill>
                  <a:srgbClr val="00B0F0"/>
                </a:solidFill>
                <a:latin typeface="ＭＳ Ｐゴシック"/>
                <a:ea typeface="ＭＳ Ｐゴシック" pitchFamily="50" charset="-128"/>
              </a:rPr>
              <a:t>コースガイドブック　</a:t>
            </a:r>
            <a:r>
              <a:rPr lang="en-US" altLang="ja-JP" sz="1600" b="0" kern="0" dirty="0">
                <a:solidFill>
                  <a:srgbClr val="00B0F0"/>
                </a:solidFill>
                <a:latin typeface="ＭＳ Ｐゴシック"/>
                <a:ea typeface="ＭＳ Ｐゴシック" pitchFamily="50" charset="-128"/>
              </a:rPr>
              <a:t>P61-64 </a:t>
            </a:r>
            <a:endParaRPr lang="ja-JP" altLang="en-US" sz="1600" b="0" kern="0" dirty="0">
              <a:solidFill>
                <a:srgbClr val="00B0F0"/>
              </a:solidFill>
              <a:latin typeface="ＭＳ Ｐゴシック"/>
              <a:ea typeface="ＭＳ Ｐゴシック" pitchFamily="50" charset="-128"/>
            </a:endParaRPr>
          </a:p>
        </p:txBody>
      </p:sp>
      <p:sp>
        <p:nvSpPr>
          <p:cNvPr id="6" name="角丸四角形 7">
            <a:extLst>
              <a:ext uri="{FF2B5EF4-FFF2-40B4-BE49-F238E27FC236}">
                <a16:creationId xmlns:a16="http://schemas.microsoft.com/office/drawing/2014/main" id="{38144EBB-D4D7-9ECA-8F7B-C3B74B46B2E5}"/>
              </a:ext>
            </a:extLst>
          </p:cNvPr>
          <p:cNvSpPr/>
          <p:nvPr/>
        </p:nvSpPr>
        <p:spPr bwMode="auto">
          <a:xfrm>
            <a:off x="7315199" y="3429000"/>
            <a:ext cx="1658253" cy="761999"/>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b="1" dirty="0">
                <a:solidFill>
                  <a:srgbClr val="9900CC"/>
                </a:solidFill>
                <a:latin typeface="+mn-ea"/>
                <a:ea typeface="+mn-ea"/>
              </a:rPr>
              <a:t>解答　</a:t>
            </a:r>
            <a:r>
              <a:rPr lang="en-US" altLang="ja-JP" b="1" dirty="0">
                <a:solidFill>
                  <a:srgbClr val="FF3399"/>
                </a:solidFill>
                <a:latin typeface="+mn-ea"/>
                <a:ea typeface="+mn-ea"/>
              </a:rPr>
              <a:t>(a)</a:t>
            </a:r>
            <a:endParaRPr lang="ja-JP" altLang="en-US" b="1" dirty="0">
              <a:solidFill>
                <a:srgbClr val="FF3399"/>
              </a:solidFill>
              <a:latin typeface="+mn-ea"/>
              <a:ea typeface="+mn-ea"/>
            </a:endParaRPr>
          </a:p>
        </p:txBody>
      </p:sp>
    </p:spTree>
    <p:extLst>
      <p:ext uri="{BB962C8B-B14F-4D97-AF65-F5344CB8AC3E}">
        <p14:creationId xmlns:p14="http://schemas.microsoft.com/office/powerpoint/2010/main" val="369248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274638"/>
            <a:ext cx="9067800" cy="868362"/>
          </a:xfrm>
        </p:spPr>
        <p:txBody>
          <a:bodyPr/>
          <a:lstStyle/>
          <a:p>
            <a:pPr marL="449263" indent="-449263" algn="l"/>
            <a:r>
              <a:rPr lang="ja-JP" altLang="en-US" sz="2400" dirty="0">
                <a:solidFill>
                  <a:srgbClr val="7030A0"/>
                </a:solidFill>
                <a:latin typeface="+mn-ea"/>
                <a:ea typeface="+mn-ea"/>
              </a:rPr>
              <a:t>４．経鼻カニューレから</a:t>
            </a:r>
            <a:r>
              <a:rPr lang="en-US" altLang="ja-JP" sz="2400" dirty="0">
                <a:solidFill>
                  <a:srgbClr val="7030A0"/>
                </a:solidFill>
                <a:latin typeface="+mn-ea"/>
                <a:ea typeface="+mn-ea"/>
              </a:rPr>
              <a:t>2 L/</a:t>
            </a:r>
            <a:r>
              <a:rPr lang="ja-JP" altLang="en-US" sz="2400" dirty="0">
                <a:solidFill>
                  <a:srgbClr val="7030A0"/>
                </a:solidFill>
                <a:latin typeface="+mn-ea"/>
                <a:ea typeface="+mn-ea"/>
              </a:rPr>
              <a:t>分で酸素を投与する際に想定される吸入気酸素濃度</a:t>
            </a:r>
            <a:r>
              <a:rPr lang="en-US" altLang="ja-JP" sz="2400" dirty="0">
                <a:solidFill>
                  <a:srgbClr val="7030A0"/>
                </a:solidFill>
                <a:latin typeface="+mn-ea"/>
                <a:ea typeface="+mn-ea"/>
              </a:rPr>
              <a:t>〈FiO</a:t>
            </a:r>
            <a:r>
              <a:rPr lang="en-US" altLang="ja-JP" sz="2400" baseline="-25000" dirty="0">
                <a:solidFill>
                  <a:srgbClr val="7030A0"/>
                </a:solidFill>
                <a:latin typeface="+mn-ea"/>
                <a:ea typeface="+mn-ea"/>
              </a:rPr>
              <a:t>2</a:t>
            </a:r>
            <a:r>
              <a:rPr lang="ja-JP" altLang="en-US" sz="2400" dirty="0">
                <a:solidFill>
                  <a:srgbClr val="7030A0"/>
                </a:solidFill>
                <a:latin typeface="+mn-ea"/>
                <a:ea typeface="+mn-ea"/>
              </a:rPr>
              <a:t>（</a:t>
            </a:r>
            <a:r>
              <a:rPr lang="en-US" altLang="ja-JP" sz="2400" dirty="0">
                <a:solidFill>
                  <a:srgbClr val="7030A0"/>
                </a:solidFill>
                <a:latin typeface="+mn-ea"/>
                <a:ea typeface="+mn-ea"/>
              </a:rPr>
              <a:t>%</a:t>
            </a:r>
            <a:r>
              <a:rPr lang="ja-JP" altLang="en-US" sz="2400" dirty="0">
                <a:solidFill>
                  <a:srgbClr val="7030A0"/>
                </a:solidFill>
                <a:latin typeface="+mn-ea"/>
                <a:ea typeface="+mn-ea"/>
              </a:rPr>
              <a:t>）</a:t>
            </a:r>
            <a:r>
              <a:rPr lang="en-US" altLang="ja-JP" sz="2400" dirty="0">
                <a:solidFill>
                  <a:srgbClr val="7030A0"/>
                </a:solidFill>
                <a:latin typeface="+mn-ea"/>
                <a:ea typeface="+mn-ea"/>
              </a:rPr>
              <a:t>〉</a:t>
            </a:r>
            <a:r>
              <a:rPr lang="ja-JP" altLang="en-US" sz="2400" dirty="0">
                <a:solidFill>
                  <a:srgbClr val="7030A0"/>
                </a:solidFill>
                <a:latin typeface="+mn-ea"/>
                <a:ea typeface="+mn-ea"/>
              </a:rPr>
              <a:t>はどれか．</a:t>
            </a:r>
            <a:r>
              <a:rPr lang="en-US" altLang="ja-JP" sz="2400" dirty="0">
                <a:solidFill>
                  <a:srgbClr val="7030A0"/>
                </a:solidFill>
                <a:latin typeface="+mn-ea"/>
                <a:ea typeface="+mn-ea"/>
              </a:rPr>
              <a:t>1</a:t>
            </a:r>
            <a:r>
              <a:rPr lang="ja-JP" altLang="en-US" sz="2400" dirty="0">
                <a:solidFill>
                  <a:srgbClr val="7030A0"/>
                </a:solidFill>
                <a:latin typeface="+mn-ea"/>
                <a:ea typeface="+mn-ea"/>
              </a:rPr>
              <a:t>つ選べ</a:t>
            </a:r>
            <a:r>
              <a:rPr lang="ja-JP" altLang="en-US" sz="2400" dirty="0">
                <a:solidFill>
                  <a:srgbClr val="7030A0"/>
                </a:solidFill>
                <a:latin typeface="+mn-ea"/>
              </a:rPr>
              <a:t>．</a:t>
            </a:r>
            <a:endParaRPr kumimoji="1" lang="ja-JP" altLang="en-US" sz="2400" dirty="0">
              <a:solidFill>
                <a:srgbClr val="7030A0"/>
              </a:solidFill>
              <a:latin typeface="+mn-ea"/>
              <a:ea typeface="+mn-ea"/>
            </a:endParaRPr>
          </a:p>
        </p:txBody>
      </p:sp>
      <p:sp>
        <p:nvSpPr>
          <p:cNvPr id="3" name="コンテンツ プレースホルダ 2"/>
          <p:cNvSpPr>
            <a:spLocks noGrp="1"/>
          </p:cNvSpPr>
          <p:nvPr>
            <p:ph idx="1"/>
          </p:nvPr>
        </p:nvSpPr>
        <p:spPr>
          <a:xfrm>
            <a:off x="457200" y="1189037"/>
            <a:ext cx="7503368" cy="2239963"/>
          </a:xfrm>
        </p:spPr>
        <p:txBody>
          <a:bodyPr/>
          <a:lstStyle/>
          <a:p>
            <a:pPr marL="0" indent="0">
              <a:buNone/>
            </a:pPr>
            <a:r>
              <a:rPr lang="pt-BR" altLang="ja-JP" sz="2400" dirty="0">
                <a:latin typeface="+mn-ea"/>
              </a:rPr>
              <a:t>(a) 21</a:t>
            </a:r>
          </a:p>
          <a:p>
            <a:pPr marL="0" indent="0">
              <a:buNone/>
            </a:pPr>
            <a:r>
              <a:rPr lang="pt-BR" altLang="ja-JP" sz="2400" dirty="0">
                <a:latin typeface="+mn-ea"/>
              </a:rPr>
              <a:t>(b) 24</a:t>
            </a:r>
          </a:p>
          <a:p>
            <a:pPr marL="0" indent="0">
              <a:buNone/>
            </a:pPr>
            <a:r>
              <a:rPr lang="pt-BR" altLang="ja-JP" sz="2400" dirty="0">
                <a:latin typeface="+mn-ea"/>
              </a:rPr>
              <a:t>(c) 28</a:t>
            </a:r>
          </a:p>
          <a:p>
            <a:pPr marL="0" indent="0">
              <a:buNone/>
            </a:pPr>
            <a:r>
              <a:rPr lang="pt-BR" altLang="ja-JP" sz="2400" dirty="0">
                <a:latin typeface="+mn-ea"/>
              </a:rPr>
              <a:t>(d) 36</a:t>
            </a:r>
          </a:p>
          <a:p>
            <a:pPr marL="0" indent="0">
              <a:buNone/>
            </a:pPr>
            <a:r>
              <a:rPr lang="pt-BR" altLang="ja-JP" sz="2400" dirty="0">
                <a:latin typeface="+mn-ea"/>
              </a:rPr>
              <a:t>(e) 50</a:t>
            </a:r>
          </a:p>
        </p:txBody>
      </p:sp>
      <p:cxnSp>
        <p:nvCxnSpPr>
          <p:cNvPr id="4" name="直線コネクタ 3"/>
          <p:cNvCxnSpPr/>
          <p:nvPr/>
        </p:nvCxnSpPr>
        <p:spPr>
          <a:xfrm>
            <a:off x="216024" y="35814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 2"/>
          <p:cNvSpPr txBox="1">
            <a:spLocks/>
          </p:cNvSpPr>
          <p:nvPr/>
        </p:nvSpPr>
        <p:spPr bwMode="auto">
          <a:xfrm>
            <a:off x="486228" y="3657600"/>
            <a:ext cx="8478260" cy="320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eaLnBrk="1" hangingPunct="1">
              <a:spcBef>
                <a:spcPct val="0"/>
              </a:spcBef>
              <a:buNone/>
            </a:pPr>
            <a:r>
              <a:rPr lang="ja-JP" altLang="en-US" sz="2400" b="0" kern="0" dirty="0">
                <a:solidFill>
                  <a:srgbClr val="000000"/>
                </a:solidFill>
                <a:latin typeface="ＭＳ Ｐゴシック"/>
                <a:ea typeface="ＭＳ Ｐゴシック" pitchFamily="50" charset="-128"/>
              </a:rPr>
              <a:t>気道管理　</a:t>
            </a:r>
            <a:r>
              <a:rPr lang="ja-JP" altLang="en-US" sz="2400" b="0" kern="0" dirty="0">
                <a:solidFill>
                  <a:srgbClr val="9900CC"/>
                </a:solidFill>
                <a:latin typeface="ＭＳ Ｐゴシック"/>
                <a:ea typeface="ＭＳ Ｐゴシック" pitchFamily="50" charset="-128"/>
              </a:rPr>
              <a:t>酸素投与</a:t>
            </a:r>
            <a:endParaRPr lang="en-US" altLang="ja-JP" sz="2400" b="0" kern="0" dirty="0">
              <a:solidFill>
                <a:srgbClr val="000000"/>
              </a:solidFill>
              <a:latin typeface="ＭＳ Ｐゴシック"/>
              <a:ea typeface="ＭＳ Ｐゴシック" pitchFamily="50" charset="-128"/>
            </a:endParaRPr>
          </a:p>
          <a:p>
            <a:pPr marL="0" lvl="0" indent="0" eaLnBrk="1" hangingPunct="1">
              <a:spcBef>
                <a:spcPct val="0"/>
              </a:spcBef>
              <a:buNone/>
            </a:pPr>
            <a:endParaRPr lang="en-US" altLang="ja-JP" sz="2000" b="0" kern="0" dirty="0">
              <a:latin typeface="ＭＳ Ｐゴシック"/>
              <a:ea typeface="ＭＳ Ｐゴシック" pitchFamily="50" charset="-128"/>
            </a:endParaRPr>
          </a:p>
          <a:p>
            <a:pPr marL="0" lvl="0" indent="0" eaLnBrk="1" hangingPunct="1">
              <a:spcBef>
                <a:spcPct val="0"/>
              </a:spcBef>
              <a:buNone/>
            </a:pPr>
            <a:r>
              <a:rPr lang="ja-JP" altLang="en-US" sz="2000" b="0" kern="0" dirty="0">
                <a:latin typeface="ＭＳ Ｐゴシック"/>
                <a:ea typeface="ＭＳ Ｐゴシック" pitchFamily="50" charset="-128"/>
              </a:rPr>
              <a:t>経鼻カニューレによるおおよその吸入気酸素濃度</a:t>
            </a:r>
            <a:r>
              <a:rPr lang="en-US" altLang="ja-JP" sz="2000" b="0" kern="0" dirty="0">
                <a:latin typeface="ＭＳ Ｐゴシック"/>
                <a:ea typeface="ＭＳ Ｐゴシック" pitchFamily="50" charset="-128"/>
              </a:rPr>
              <a:t>〈FiO</a:t>
            </a:r>
            <a:r>
              <a:rPr lang="en-US" altLang="ja-JP" sz="2000" b="0" kern="0" baseline="-25000" dirty="0">
                <a:latin typeface="ＭＳ Ｐゴシック"/>
                <a:ea typeface="ＭＳ Ｐゴシック" pitchFamily="50" charset="-128"/>
              </a:rPr>
              <a:t>2</a:t>
            </a:r>
            <a:r>
              <a:rPr lang="ja-JP" altLang="en-US" sz="2000" b="0" kern="0" dirty="0">
                <a:latin typeface="ＭＳ Ｐゴシック"/>
                <a:ea typeface="ＭＳ Ｐゴシック" pitchFamily="50" charset="-128"/>
              </a:rPr>
              <a:t>（</a:t>
            </a:r>
            <a:r>
              <a:rPr lang="en-US" altLang="ja-JP" sz="2000" b="0" kern="0" dirty="0">
                <a:latin typeface="ＭＳ Ｐゴシック"/>
                <a:ea typeface="ＭＳ Ｐゴシック" pitchFamily="50" charset="-128"/>
              </a:rPr>
              <a:t>%</a:t>
            </a:r>
            <a:r>
              <a:rPr lang="ja-JP" altLang="en-US" sz="2000" b="0" kern="0" dirty="0">
                <a:latin typeface="ＭＳ Ｐゴシック"/>
                <a:ea typeface="ＭＳ Ｐゴシック" pitchFamily="50" charset="-128"/>
              </a:rPr>
              <a:t>）</a:t>
            </a:r>
            <a:r>
              <a:rPr lang="en-US" altLang="ja-JP" sz="2000" b="0" kern="0" dirty="0">
                <a:latin typeface="ＭＳ Ｐゴシック"/>
                <a:ea typeface="ＭＳ Ｐゴシック" pitchFamily="50" charset="-128"/>
              </a:rPr>
              <a:t>〉</a:t>
            </a:r>
            <a:r>
              <a:rPr lang="ja-JP" altLang="en-US" sz="2000" b="0" kern="0" dirty="0">
                <a:latin typeface="ＭＳ Ｐゴシック"/>
                <a:ea typeface="ＭＳ Ｐゴシック" pitchFamily="50" charset="-128"/>
              </a:rPr>
              <a:t>は，</a:t>
            </a:r>
            <a:r>
              <a:rPr lang="en-US" altLang="ja-JP" sz="2000" b="0" kern="0" dirty="0">
                <a:latin typeface="ＭＳ Ｐゴシック"/>
                <a:ea typeface="ＭＳ Ｐゴシック" pitchFamily="50" charset="-128"/>
              </a:rPr>
              <a:t>20</a:t>
            </a:r>
            <a:r>
              <a:rPr lang="ja-JP" altLang="en-US" sz="2000" b="0" kern="0" dirty="0">
                <a:latin typeface="ＭＳ Ｐゴシック"/>
                <a:ea typeface="ＭＳ Ｐゴシック" pitchFamily="50" charset="-128"/>
              </a:rPr>
              <a:t>＋｛酸素流量（</a:t>
            </a:r>
            <a:r>
              <a:rPr lang="en-US" altLang="ja-JP" sz="2000" b="0" kern="0" dirty="0">
                <a:latin typeface="ＭＳ Ｐゴシック"/>
                <a:ea typeface="ＭＳ Ｐゴシック" pitchFamily="50" charset="-128"/>
              </a:rPr>
              <a:t>L/</a:t>
            </a:r>
            <a:r>
              <a:rPr lang="ja-JP" altLang="en-US" sz="2000" b="0" kern="0" dirty="0">
                <a:latin typeface="ＭＳ Ｐゴシック"/>
                <a:ea typeface="ＭＳ Ｐゴシック" pitchFamily="50" charset="-128"/>
              </a:rPr>
              <a:t>分）</a:t>
            </a:r>
            <a:r>
              <a:rPr lang="en-US" altLang="ja-JP" sz="2000" b="0" kern="0" dirty="0">
                <a:latin typeface="ＭＳ Ｐゴシック"/>
                <a:ea typeface="ＭＳ Ｐゴシック" pitchFamily="50" charset="-128"/>
              </a:rPr>
              <a:t>×4</a:t>
            </a:r>
            <a:r>
              <a:rPr lang="ja-JP" altLang="en-US" sz="2000" b="0" kern="0" dirty="0">
                <a:latin typeface="ＭＳ Ｐゴシック"/>
                <a:ea typeface="ＭＳ Ｐゴシック" pitchFamily="50" charset="-128"/>
              </a:rPr>
              <a:t>｝で求められる．　従って</a:t>
            </a:r>
            <a:r>
              <a:rPr lang="en-US" altLang="ja-JP" sz="2000" b="0" kern="0" dirty="0">
                <a:latin typeface="ＭＳ Ｐゴシック"/>
                <a:ea typeface="ＭＳ Ｐゴシック" pitchFamily="50" charset="-128"/>
              </a:rPr>
              <a:t>28%</a:t>
            </a:r>
            <a:r>
              <a:rPr lang="ja-JP" altLang="en-US" sz="2000" b="0" kern="0" dirty="0">
                <a:latin typeface="ＭＳ Ｐゴシック"/>
                <a:ea typeface="ＭＳ Ｐゴシック" pitchFamily="50" charset="-128"/>
              </a:rPr>
              <a:t>が</a:t>
            </a:r>
            <a:r>
              <a:rPr lang="ja-JP" altLang="en-US" sz="2000" b="0" kern="0" dirty="0">
                <a:solidFill>
                  <a:srgbClr val="FF3399"/>
                </a:solidFill>
                <a:latin typeface="ＭＳ Ｐゴシック"/>
                <a:ea typeface="ＭＳ Ｐゴシック" pitchFamily="50" charset="-128"/>
              </a:rPr>
              <a:t>おおよその目安</a:t>
            </a:r>
            <a:r>
              <a:rPr lang="ja-JP" altLang="en-US" sz="2000" b="0" kern="0" dirty="0">
                <a:latin typeface="ＭＳ Ｐゴシック"/>
                <a:ea typeface="ＭＳ Ｐゴシック" pitchFamily="50" charset="-128"/>
              </a:rPr>
              <a:t>となる。</a:t>
            </a:r>
            <a:endParaRPr lang="en-US" altLang="ja-JP" sz="2000" b="0" kern="0" dirty="0">
              <a:latin typeface="ＭＳ Ｐゴシック"/>
              <a:ea typeface="ＭＳ Ｐゴシック" pitchFamily="50" charset="-128"/>
            </a:endParaRPr>
          </a:p>
          <a:p>
            <a:pPr marL="0" lvl="0" indent="0" eaLnBrk="1" hangingPunct="1">
              <a:spcBef>
                <a:spcPct val="0"/>
              </a:spcBef>
              <a:buNone/>
            </a:pPr>
            <a:endParaRPr lang="en-US" altLang="ja-JP" sz="1800" b="0" kern="0" dirty="0">
              <a:latin typeface="ＭＳ Ｐゴシック"/>
              <a:ea typeface="ＭＳ Ｐゴシック" pitchFamily="50" charset="-128"/>
            </a:endParaRPr>
          </a:p>
          <a:p>
            <a:pPr marL="449263" indent="-449263" eaLnBrk="1" hangingPunct="1">
              <a:spcBef>
                <a:spcPct val="0"/>
              </a:spcBef>
              <a:buNone/>
            </a:pPr>
            <a:r>
              <a:rPr lang="ja-JP" altLang="en-US" sz="1600" b="0" kern="0" dirty="0">
                <a:solidFill>
                  <a:srgbClr val="00B0F0"/>
                </a:solidFill>
                <a:latin typeface="ＭＳ Ｐゴシック"/>
                <a:ea typeface="ＭＳ Ｐゴシック" pitchFamily="50" charset="-128"/>
              </a:rPr>
              <a:t>改訂第</a:t>
            </a:r>
            <a:r>
              <a:rPr lang="en-US" altLang="ja-JP" sz="1600" b="0" kern="0" dirty="0">
                <a:solidFill>
                  <a:srgbClr val="00B0F0"/>
                </a:solidFill>
                <a:latin typeface="ＭＳ Ｐゴシック"/>
                <a:ea typeface="ＭＳ Ｐゴシック" pitchFamily="50" charset="-128"/>
              </a:rPr>
              <a:t>4</a:t>
            </a:r>
            <a:r>
              <a:rPr lang="ja-JP" altLang="en-US" sz="1600" b="0" kern="0" dirty="0">
                <a:solidFill>
                  <a:srgbClr val="00B0F0"/>
                </a:solidFill>
                <a:latin typeface="ＭＳ Ｐゴシック"/>
                <a:ea typeface="ＭＳ Ｐゴシック" pitchFamily="50" charset="-128"/>
              </a:rPr>
              <a:t>版</a:t>
            </a:r>
            <a:r>
              <a:rPr lang="en-US" altLang="ja-JP" sz="1600" b="0" kern="0" dirty="0">
                <a:solidFill>
                  <a:srgbClr val="00B0F0"/>
                </a:solidFill>
                <a:latin typeface="ＭＳ Ｐゴシック"/>
                <a:ea typeface="ＭＳ Ｐゴシック" pitchFamily="50" charset="-128"/>
              </a:rPr>
              <a:t>ICLS</a:t>
            </a:r>
            <a:r>
              <a:rPr lang="ja-JP" altLang="en-US" sz="1600" b="0" kern="0" dirty="0">
                <a:solidFill>
                  <a:srgbClr val="00B0F0"/>
                </a:solidFill>
                <a:latin typeface="ＭＳ Ｐゴシック"/>
                <a:ea typeface="ＭＳ Ｐゴシック" pitchFamily="50" charset="-128"/>
              </a:rPr>
              <a:t>コースガイドブック　</a:t>
            </a:r>
            <a:r>
              <a:rPr lang="en-US" altLang="ja-JP" sz="1600" b="0" kern="0" dirty="0">
                <a:solidFill>
                  <a:srgbClr val="00B0F0"/>
                </a:solidFill>
                <a:latin typeface="ＭＳ Ｐゴシック"/>
                <a:ea typeface="ＭＳ Ｐゴシック" pitchFamily="50" charset="-128"/>
              </a:rPr>
              <a:t>P65-69 </a:t>
            </a:r>
            <a:endParaRPr lang="ja-JP" altLang="en-US" sz="1600" b="0" kern="0" dirty="0">
              <a:solidFill>
                <a:srgbClr val="00B0F0"/>
              </a:solidFill>
              <a:latin typeface="ＭＳ Ｐゴシック"/>
              <a:ea typeface="ＭＳ Ｐゴシック" pitchFamily="50" charset="-128"/>
            </a:endParaRPr>
          </a:p>
          <a:p>
            <a:pPr marL="449263" lvl="0" indent="-449263" eaLnBrk="1" hangingPunct="1">
              <a:spcBef>
                <a:spcPct val="0"/>
              </a:spcBef>
              <a:buNone/>
            </a:pPr>
            <a:endParaRPr lang="ja-JP" altLang="en-US" sz="1600" b="0" kern="0" dirty="0">
              <a:solidFill>
                <a:srgbClr val="00B0F0"/>
              </a:solidFill>
              <a:latin typeface="ＭＳ Ｐゴシック"/>
              <a:ea typeface="ＭＳ Ｐゴシック" pitchFamily="50" charset="-128"/>
            </a:endParaRPr>
          </a:p>
        </p:txBody>
      </p:sp>
      <p:sp>
        <p:nvSpPr>
          <p:cNvPr id="5" name="角丸四角形 7">
            <a:extLst>
              <a:ext uri="{FF2B5EF4-FFF2-40B4-BE49-F238E27FC236}">
                <a16:creationId xmlns:a16="http://schemas.microsoft.com/office/drawing/2014/main" id="{90CD9A3D-FB74-55C5-926A-0764659A0CF9}"/>
              </a:ext>
            </a:extLst>
          </p:cNvPr>
          <p:cNvSpPr/>
          <p:nvPr/>
        </p:nvSpPr>
        <p:spPr bwMode="auto">
          <a:xfrm>
            <a:off x="7315199" y="2743200"/>
            <a:ext cx="1658253" cy="761999"/>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b="1" dirty="0">
                <a:solidFill>
                  <a:srgbClr val="9900CC"/>
                </a:solidFill>
                <a:latin typeface="+mn-ea"/>
                <a:ea typeface="+mn-ea"/>
              </a:rPr>
              <a:t>解答　</a:t>
            </a:r>
            <a:r>
              <a:rPr lang="en-US" altLang="ja-JP" b="1" dirty="0">
                <a:solidFill>
                  <a:srgbClr val="FF3399"/>
                </a:solidFill>
                <a:latin typeface="+mn-ea"/>
                <a:ea typeface="+mn-ea"/>
              </a:rPr>
              <a:t>(c)</a:t>
            </a:r>
            <a:endParaRPr lang="ja-JP" altLang="en-US" b="1" dirty="0">
              <a:solidFill>
                <a:srgbClr val="FF3399"/>
              </a:solidFill>
              <a:latin typeface="+mn-ea"/>
              <a:ea typeface="+mn-ea"/>
            </a:endParaRPr>
          </a:p>
        </p:txBody>
      </p:sp>
    </p:spTree>
    <p:extLst>
      <p:ext uri="{BB962C8B-B14F-4D97-AF65-F5344CB8AC3E}">
        <p14:creationId xmlns:p14="http://schemas.microsoft.com/office/powerpoint/2010/main" val="21651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274638"/>
            <a:ext cx="8888288" cy="868362"/>
          </a:xfrm>
        </p:spPr>
        <p:txBody>
          <a:bodyPr/>
          <a:lstStyle/>
          <a:p>
            <a:pPr marL="449263" indent="-449263" algn="l"/>
            <a:r>
              <a:rPr lang="ja-JP" altLang="en-US" sz="2400" dirty="0">
                <a:solidFill>
                  <a:srgbClr val="7030A0"/>
                </a:solidFill>
                <a:latin typeface="+mn-ea"/>
                <a:ea typeface="+mn-ea"/>
              </a:rPr>
              <a:t>５．エアウェイを用いた気道確保について正しいのはどれか．</a:t>
            </a:r>
            <a:r>
              <a:rPr lang="en-US" altLang="ja-JP" sz="2400" dirty="0">
                <a:solidFill>
                  <a:srgbClr val="7030A0"/>
                </a:solidFill>
                <a:latin typeface="+mn-ea"/>
                <a:ea typeface="+mn-ea"/>
              </a:rPr>
              <a:t>1</a:t>
            </a:r>
            <a:r>
              <a:rPr lang="ja-JP" altLang="en-US" sz="2400" dirty="0">
                <a:solidFill>
                  <a:srgbClr val="7030A0"/>
                </a:solidFill>
                <a:latin typeface="+mn-ea"/>
                <a:ea typeface="+mn-ea"/>
              </a:rPr>
              <a:t>つ選べ</a:t>
            </a:r>
            <a:r>
              <a:rPr lang="ja-JP" altLang="en-US" sz="2400" dirty="0">
                <a:solidFill>
                  <a:srgbClr val="7030A0"/>
                </a:solidFill>
                <a:latin typeface="+mn-ea"/>
              </a:rPr>
              <a:t>．</a:t>
            </a:r>
            <a:endParaRPr kumimoji="1" lang="ja-JP" altLang="en-US" sz="2400" dirty="0">
              <a:solidFill>
                <a:srgbClr val="7030A0"/>
              </a:solidFill>
              <a:latin typeface="+mn-ea"/>
              <a:ea typeface="+mn-ea"/>
            </a:endParaRPr>
          </a:p>
        </p:txBody>
      </p:sp>
      <p:sp>
        <p:nvSpPr>
          <p:cNvPr id="3" name="コンテンツ プレースホルダ 2"/>
          <p:cNvSpPr>
            <a:spLocks noGrp="1"/>
          </p:cNvSpPr>
          <p:nvPr>
            <p:ph idx="1"/>
          </p:nvPr>
        </p:nvSpPr>
        <p:spPr>
          <a:xfrm>
            <a:off x="457200" y="1189037"/>
            <a:ext cx="8507288" cy="2239963"/>
          </a:xfrm>
        </p:spPr>
        <p:txBody>
          <a:bodyPr/>
          <a:lstStyle/>
          <a:p>
            <a:pPr marL="449263" indent="-449263">
              <a:buNone/>
            </a:pPr>
            <a:r>
              <a:rPr lang="en-US" altLang="ja-JP" sz="2400" dirty="0">
                <a:latin typeface="+mn-ea"/>
              </a:rPr>
              <a:t>(a) </a:t>
            </a:r>
            <a:r>
              <a:rPr lang="ja-JP" altLang="en-US" sz="2400" dirty="0">
                <a:latin typeface="+mn-ea"/>
              </a:rPr>
              <a:t>経口エアウェイは意識清明な患者に用いる．</a:t>
            </a:r>
          </a:p>
          <a:p>
            <a:pPr marL="449263" indent="-449263">
              <a:buNone/>
            </a:pPr>
            <a:r>
              <a:rPr lang="en-US" altLang="ja-JP" sz="2400" dirty="0">
                <a:latin typeface="+mn-ea"/>
              </a:rPr>
              <a:t>(b) </a:t>
            </a:r>
            <a:r>
              <a:rPr lang="ja-JP" altLang="en-US" sz="2400" dirty="0">
                <a:latin typeface="+mn-ea"/>
              </a:rPr>
              <a:t>経口エアウェイのサイズは鼻翼から耳朶までの長さとする．</a:t>
            </a:r>
          </a:p>
          <a:p>
            <a:pPr marL="449263" indent="-449263">
              <a:buNone/>
            </a:pPr>
            <a:r>
              <a:rPr lang="en-US" altLang="ja-JP" sz="2400" dirty="0">
                <a:latin typeface="+mn-ea"/>
              </a:rPr>
              <a:t>(c) </a:t>
            </a:r>
            <a:r>
              <a:rPr lang="ja-JP" altLang="en-US" sz="2400" dirty="0">
                <a:latin typeface="+mn-ea"/>
              </a:rPr>
              <a:t>経鼻エアウェイを顔面外傷患者に用いる．</a:t>
            </a:r>
          </a:p>
          <a:p>
            <a:pPr marL="449263" indent="-449263">
              <a:buNone/>
            </a:pPr>
            <a:r>
              <a:rPr lang="en-US" altLang="ja-JP" sz="2400" dirty="0">
                <a:latin typeface="+mn-ea"/>
              </a:rPr>
              <a:t>(d) </a:t>
            </a:r>
            <a:r>
              <a:rPr lang="ja-JP" altLang="en-US" sz="2400" dirty="0">
                <a:latin typeface="+mn-ea"/>
              </a:rPr>
              <a:t>経鼻エアウェイの先端が咽頭に達したら反転させる．</a:t>
            </a:r>
          </a:p>
          <a:p>
            <a:pPr marL="449263" indent="-449263">
              <a:buNone/>
            </a:pPr>
            <a:r>
              <a:rPr lang="en-US" altLang="ja-JP" sz="2400" dirty="0">
                <a:latin typeface="+mn-ea"/>
              </a:rPr>
              <a:t>(e) </a:t>
            </a:r>
            <a:r>
              <a:rPr lang="ja-JP" altLang="en-US" sz="2400" dirty="0">
                <a:latin typeface="+mn-ea"/>
              </a:rPr>
              <a:t>食道閉鎖式エアウェイ（ツーウェイチューブ）は送気時に胸郭の挙上を確認する．</a:t>
            </a:r>
          </a:p>
        </p:txBody>
      </p:sp>
      <p:cxnSp>
        <p:nvCxnSpPr>
          <p:cNvPr id="4" name="直線コネクタ 3"/>
          <p:cNvCxnSpPr/>
          <p:nvPr/>
        </p:nvCxnSpPr>
        <p:spPr>
          <a:xfrm>
            <a:off x="216024" y="39624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 2"/>
          <p:cNvSpPr txBox="1">
            <a:spLocks/>
          </p:cNvSpPr>
          <p:nvPr/>
        </p:nvSpPr>
        <p:spPr bwMode="auto">
          <a:xfrm>
            <a:off x="486228" y="4267201"/>
            <a:ext cx="847826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eaLnBrk="1" hangingPunct="1">
              <a:spcBef>
                <a:spcPct val="0"/>
              </a:spcBef>
              <a:buNone/>
            </a:pPr>
            <a:r>
              <a:rPr lang="ja-JP" altLang="en-US" sz="2400" b="0" kern="0" dirty="0">
                <a:solidFill>
                  <a:srgbClr val="000000"/>
                </a:solidFill>
                <a:latin typeface="ＭＳ Ｐゴシック"/>
                <a:ea typeface="ＭＳ Ｐゴシック" pitchFamily="50" charset="-128"/>
              </a:rPr>
              <a:t>気道管理　</a:t>
            </a:r>
            <a:r>
              <a:rPr lang="ja-JP" altLang="en-US" sz="2400" b="0" kern="0" dirty="0">
                <a:solidFill>
                  <a:srgbClr val="9900CC"/>
                </a:solidFill>
                <a:latin typeface="ＭＳ Ｐゴシック"/>
                <a:ea typeface="ＭＳ Ｐゴシック" pitchFamily="50" charset="-128"/>
              </a:rPr>
              <a:t>エアウェイ</a:t>
            </a:r>
            <a:endParaRPr lang="en-US" altLang="ja-JP" sz="2400" b="0" kern="0" dirty="0">
              <a:solidFill>
                <a:srgbClr val="9900CC"/>
              </a:solidFill>
              <a:latin typeface="ＭＳ Ｐゴシック"/>
              <a:ea typeface="ＭＳ Ｐゴシック" pitchFamily="50" charset="-128"/>
            </a:endParaRPr>
          </a:p>
          <a:p>
            <a:pPr marL="0" lvl="0" indent="0" eaLnBrk="1" hangingPunct="1">
              <a:spcBef>
                <a:spcPct val="0"/>
              </a:spcBef>
              <a:buNone/>
            </a:pPr>
            <a:endParaRPr lang="en-US" altLang="ja-JP" sz="2000" b="0" kern="0" dirty="0">
              <a:latin typeface="ＭＳ Ｐゴシック"/>
              <a:ea typeface="ＭＳ Ｐゴシック" pitchFamily="50" charset="-128"/>
            </a:endParaRPr>
          </a:p>
          <a:p>
            <a:pPr marL="0" lvl="0" indent="0" eaLnBrk="1" hangingPunct="1">
              <a:spcBef>
                <a:spcPct val="0"/>
              </a:spcBef>
              <a:buNone/>
            </a:pPr>
            <a:r>
              <a:rPr lang="ja-JP" altLang="en-US" sz="1600" b="0" kern="0" dirty="0">
                <a:solidFill>
                  <a:srgbClr val="00B0F0"/>
                </a:solidFill>
                <a:latin typeface="ＭＳ Ｐゴシック"/>
                <a:ea typeface="ＭＳ Ｐゴシック" pitchFamily="50" charset="-128"/>
              </a:rPr>
              <a:t>内科救急診療指針</a:t>
            </a:r>
            <a:r>
              <a:rPr lang="en-US" altLang="ja-JP" sz="1600" b="0" kern="0" dirty="0">
                <a:solidFill>
                  <a:srgbClr val="00B0F0"/>
                </a:solidFill>
                <a:latin typeface="ＭＳ Ｐゴシック"/>
                <a:ea typeface="ＭＳ Ｐゴシック" pitchFamily="50" charset="-128"/>
              </a:rPr>
              <a:t>2022 P350</a:t>
            </a:r>
          </a:p>
          <a:p>
            <a:pPr marL="0" indent="0" eaLnBrk="1" hangingPunct="1">
              <a:spcBef>
                <a:spcPct val="0"/>
              </a:spcBef>
              <a:buNone/>
            </a:pPr>
            <a:r>
              <a:rPr lang="ja-JP" altLang="en-US" sz="1600" b="0" kern="0" dirty="0">
                <a:solidFill>
                  <a:srgbClr val="00B0F0"/>
                </a:solidFill>
                <a:latin typeface="ＭＳ Ｐゴシック"/>
                <a:ea typeface="ＭＳ Ｐゴシック" pitchFamily="50" charset="-128"/>
              </a:rPr>
              <a:t>改訂第</a:t>
            </a:r>
            <a:r>
              <a:rPr lang="en-US" altLang="ja-JP" sz="1600" b="0" kern="0" dirty="0">
                <a:solidFill>
                  <a:srgbClr val="00B0F0"/>
                </a:solidFill>
                <a:latin typeface="ＭＳ Ｐゴシック"/>
                <a:ea typeface="ＭＳ Ｐゴシック" pitchFamily="50" charset="-128"/>
              </a:rPr>
              <a:t>4</a:t>
            </a:r>
            <a:r>
              <a:rPr lang="ja-JP" altLang="en-US" sz="1600" b="0" kern="0" dirty="0">
                <a:solidFill>
                  <a:srgbClr val="00B0F0"/>
                </a:solidFill>
                <a:latin typeface="ＭＳ Ｐゴシック"/>
                <a:ea typeface="ＭＳ Ｐゴシック" pitchFamily="50" charset="-128"/>
              </a:rPr>
              <a:t>版</a:t>
            </a:r>
            <a:r>
              <a:rPr lang="en-US" altLang="ja-JP" sz="1600" b="0" kern="0" dirty="0">
                <a:solidFill>
                  <a:srgbClr val="00B0F0"/>
                </a:solidFill>
                <a:latin typeface="ＭＳ Ｐゴシック"/>
                <a:ea typeface="ＭＳ Ｐゴシック" pitchFamily="50" charset="-128"/>
              </a:rPr>
              <a:t>ICLS</a:t>
            </a:r>
            <a:r>
              <a:rPr lang="ja-JP" altLang="en-US" sz="1600" b="0" kern="0" dirty="0">
                <a:solidFill>
                  <a:srgbClr val="00B0F0"/>
                </a:solidFill>
                <a:latin typeface="ＭＳ Ｐゴシック"/>
                <a:ea typeface="ＭＳ Ｐゴシック" pitchFamily="50" charset="-128"/>
              </a:rPr>
              <a:t>コースガイドブック　</a:t>
            </a:r>
            <a:r>
              <a:rPr lang="en-US" altLang="ja-JP" sz="1600" b="0" kern="0" dirty="0">
                <a:solidFill>
                  <a:srgbClr val="00B0F0"/>
                </a:solidFill>
                <a:latin typeface="ＭＳ Ｐゴシック"/>
                <a:ea typeface="ＭＳ Ｐゴシック" pitchFamily="50" charset="-128"/>
              </a:rPr>
              <a:t>P79-83</a:t>
            </a:r>
          </a:p>
          <a:p>
            <a:pPr marL="0" lvl="0" indent="0" eaLnBrk="1" hangingPunct="1">
              <a:spcBef>
                <a:spcPct val="0"/>
              </a:spcBef>
              <a:buNone/>
            </a:pPr>
            <a:r>
              <a:rPr lang="en-US" altLang="ja-JP" sz="1600" b="0" kern="0" dirty="0">
                <a:solidFill>
                  <a:srgbClr val="00B0F0"/>
                </a:solidFill>
                <a:latin typeface="ＭＳ Ｐゴシック"/>
                <a:ea typeface="ＭＳ Ｐゴシック" pitchFamily="50" charset="-128"/>
              </a:rPr>
              <a:t>JMECC</a:t>
            </a:r>
            <a:r>
              <a:rPr lang="ja-JP" altLang="en-US" sz="1600" b="0" kern="0" dirty="0">
                <a:solidFill>
                  <a:srgbClr val="00B0F0"/>
                </a:solidFill>
                <a:latin typeface="ＭＳ Ｐゴシック"/>
                <a:ea typeface="ＭＳ Ｐゴシック" pitchFamily="50" charset="-128"/>
              </a:rPr>
              <a:t>指導要綱　</a:t>
            </a:r>
            <a:r>
              <a:rPr lang="en-US" altLang="ja-JP" sz="1600" b="0" kern="0" dirty="0">
                <a:solidFill>
                  <a:srgbClr val="00B0F0"/>
                </a:solidFill>
                <a:highlight>
                  <a:srgbClr val="FFFF00"/>
                </a:highlight>
                <a:latin typeface="ＭＳ Ｐゴシック"/>
                <a:ea typeface="ＭＳ Ｐゴシック" pitchFamily="50" charset="-128"/>
              </a:rPr>
              <a:t>P14</a:t>
            </a:r>
            <a:endParaRPr lang="ja-JP" altLang="en-US" sz="1400" b="0" kern="0" dirty="0">
              <a:solidFill>
                <a:srgbClr val="00B0F0"/>
              </a:solidFill>
              <a:highlight>
                <a:srgbClr val="FFFF00"/>
              </a:highlight>
              <a:latin typeface="ＭＳ Ｐゴシック"/>
              <a:ea typeface="ＭＳ Ｐゴシック" pitchFamily="50" charset="-128"/>
            </a:endParaRPr>
          </a:p>
        </p:txBody>
      </p:sp>
      <p:sp>
        <p:nvSpPr>
          <p:cNvPr id="6" name="角丸四角形 7">
            <a:extLst>
              <a:ext uri="{FF2B5EF4-FFF2-40B4-BE49-F238E27FC236}">
                <a16:creationId xmlns:a16="http://schemas.microsoft.com/office/drawing/2014/main" id="{1A42A0BA-5819-584F-6975-3172425737CD}"/>
              </a:ext>
            </a:extLst>
          </p:cNvPr>
          <p:cNvSpPr/>
          <p:nvPr/>
        </p:nvSpPr>
        <p:spPr bwMode="auto">
          <a:xfrm>
            <a:off x="7315199" y="3581401"/>
            <a:ext cx="1658253" cy="761999"/>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b="1" dirty="0">
                <a:solidFill>
                  <a:srgbClr val="9900CC"/>
                </a:solidFill>
                <a:latin typeface="+mn-ea"/>
                <a:ea typeface="+mn-ea"/>
              </a:rPr>
              <a:t>解答　</a:t>
            </a:r>
            <a:r>
              <a:rPr lang="en-US" altLang="ja-JP" b="1" dirty="0">
                <a:solidFill>
                  <a:srgbClr val="FF3399"/>
                </a:solidFill>
                <a:latin typeface="+mn-ea"/>
                <a:ea typeface="+mn-ea"/>
              </a:rPr>
              <a:t>(e)</a:t>
            </a:r>
            <a:endParaRPr lang="ja-JP" altLang="en-US" b="1" dirty="0">
              <a:solidFill>
                <a:srgbClr val="FF3399"/>
              </a:solidFill>
              <a:latin typeface="+mn-ea"/>
              <a:ea typeface="+mn-ea"/>
            </a:endParaRPr>
          </a:p>
        </p:txBody>
      </p:sp>
    </p:spTree>
    <p:extLst>
      <p:ext uri="{BB962C8B-B14F-4D97-AF65-F5344CB8AC3E}">
        <p14:creationId xmlns:p14="http://schemas.microsoft.com/office/powerpoint/2010/main" val="190541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274638"/>
            <a:ext cx="9067800" cy="868362"/>
          </a:xfrm>
        </p:spPr>
        <p:txBody>
          <a:bodyPr/>
          <a:lstStyle/>
          <a:p>
            <a:pPr marL="449263" indent="-449263" algn="l"/>
            <a:r>
              <a:rPr lang="ja-JP" altLang="en-US" sz="2400" dirty="0">
                <a:solidFill>
                  <a:srgbClr val="7030A0"/>
                </a:solidFill>
                <a:latin typeface="+mn-ea"/>
                <a:ea typeface="+mn-ea"/>
              </a:rPr>
              <a:t>６．気管挿管後の対応について正しいのはどれか．</a:t>
            </a:r>
            <a:r>
              <a:rPr lang="en-US" altLang="ja-JP" sz="2400" dirty="0">
                <a:solidFill>
                  <a:srgbClr val="7030A0"/>
                </a:solidFill>
                <a:latin typeface="+mn-ea"/>
                <a:ea typeface="+mn-ea"/>
              </a:rPr>
              <a:t>1</a:t>
            </a:r>
            <a:r>
              <a:rPr lang="ja-JP" altLang="en-US" sz="2400" dirty="0">
                <a:solidFill>
                  <a:srgbClr val="7030A0"/>
                </a:solidFill>
                <a:latin typeface="+mn-ea"/>
                <a:ea typeface="+mn-ea"/>
              </a:rPr>
              <a:t>つ選べ．</a:t>
            </a:r>
            <a:endParaRPr kumimoji="1" lang="ja-JP" altLang="en-US" sz="2400" dirty="0">
              <a:solidFill>
                <a:srgbClr val="7030A0"/>
              </a:solidFill>
              <a:latin typeface="+mn-ea"/>
              <a:ea typeface="+mn-ea"/>
            </a:endParaRPr>
          </a:p>
        </p:txBody>
      </p:sp>
      <p:sp>
        <p:nvSpPr>
          <p:cNvPr id="3" name="コンテンツ プレースホルダ 2"/>
          <p:cNvSpPr>
            <a:spLocks noGrp="1"/>
          </p:cNvSpPr>
          <p:nvPr>
            <p:ph idx="1"/>
          </p:nvPr>
        </p:nvSpPr>
        <p:spPr>
          <a:xfrm>
            <a:off x="457200" y="960437"/>
            <a:ext cx="8534400" cy="2849563"/>
          </a:xfrm>
        </p:spPr>
        <p:txBody>
          <a:bodyPr/>
          <a:lstStyle/>
          <a:p>
            <a:pPr marL="0" indent="0">
              <a:buNone/>
            </a:pPr>
            <a:r>
              <a:rPr lang="en-US" altLang="ja-JP" sz="2400" dirty="0">
                <a:latin typeface="+mn-ea"/>
              </a:rPr>
              <a:t>(a) </a:t>
            </a:r>
            <a:r>
              <a:rPr lang="ja-JP" altLang="en-US" sz="2400" dirty="0">
                <a:latin typeface="+mn-ea"/>
              </a:rPr>
              <a:t>胸骨圧迫と同期して</a:t>
            </a:r>
            <a:r>
              <a:rPr lang="en-US" altLang="ja-JP" sz="2400" dirty="0">
                <a:latin typeface="+mn-ea"/>
              </a:rPr>
              <a:t>30:2</a:t>
            </a:r>
            <a:r>
              <a:rPr lang="ja-JP" altLang="en-US" sz="2400" dirty="0">
                <a:latin typeface="+mn-ea"/>
              </a:rPr>
              <a:t>で換気する．</a:t>
            </a:r>
          </a:p>
          <a:p>
            <a:pPr marL="0" indent="0">
              <a:buNone/>
            </a:pPr>
            <a:r>
              <a:rPr lang="en-US" altLang="ja-JP" sz="2400" dirty="0">
                <a:latin typeface="+mn-ea"/>
              </a:rPr>
              <a:t>(b) </a:t>
            </a:r>
            <a:r>
              <a:rPr lang="ja-JP" altLang="en-US" sz="2400" dirty="0">
                <a:latin typeface="+mn-ea"/>
              </a:rPr>
              <a:t>まず心窩部，次いで左右の呼吸音を聴診する．</a:t>
            </a:r>
          </a:p>
          <a:p>
            <a:pPr marL="0" indent="0">
              <a:buNone/>
            </a:pPr>
            <a:r>
              <a:rPr lang="en-US" altLang="ja-JP" sz="2400" dirty="0">
                <a:latin typeface="+mn-ea"/>
              </a:rPr>
              <a:t>(c) </a:t>
            </a:r>
            <a:r>
              <a:rPr lang="ja-JP" altLang="en-US" sz="2400" dirty="0">
                <a:latin typeface="+mn-ea"/>
              </a:rPr>
              <a:t>食道挿管検知器が直ちに膨らめば食道挿管を疑う．</a:t>
            </a:r>
          </a:p>
          <a:p>
            <a:pPr marL="0" indent="0">
              <a:buNone/>
            </a:pPr>
            <a:r>
              <a:rPr lang="en-US" altLang="ja-JP" sz="2400" dirty="0">
                <a:latin typeface="+mn-ea"/>
              </a:rPr>
              <a:t>(d) </a:t>
            </a:r>
            <a:r>
              <a:rPr lang="ja-JP" altLang="en-US" sz="2400" dirty="0">
                <a:latin typeface="+mn-ea"/>
              </a:rPr>
              <a:t>気管チューブ固定のため胸骨圧迫を</a:t>
            </a:r>
            <a:r>
              <a:rPr lang="en-US" altLang="ja-JP" sz="2400" dirty="0">
                <a:latin typeface="+mn-ea"/>
              </a:rPr>
              <a:t>20</a:t>
            </a:r>
            <a:r>
              <a:rPr lang="ja-JP" altLang="en-US" sz="2400" dirty="0">
                <a:latin typeface="+mn-ea"/>
              </a:rPr>
              <a:t>秒間中断する．</a:t>
            </a:r>
          </a:p>
          <a:p>
            <a:pPr marL="0" indent="0">
              <a:buNone/>
            </a:pPr>
            <a:r>
              <a:rPr lang="en-US" altLang="ja-JP" sz="2400" dirty="0">
                <a:latin typeface="+mn-ea"/>
              </a:rPr>
              <a:t>(e)</a:t>
            </a:r>
            <a:r>
              <a:rPr lang="ja-JP" altLang="en-US" sz="2400" dirty="0">
                <a:latin typeface="+mn-ea"/>
              </a:rPr>
              <a:t>バッグ・バルブ・マスクで換気した時のバッグの抵抗から</a:t>
            </a:r>
            <a:endParaRPr lang="en-US" altLang="ja-JP" sz="2400" dirty="0">
              <a:latin typeface="+mn-ea"/>
            </a:endParaRPr>
          </a:p>
          <a:p>
            <a:pPr marL="0" indent="0">
              <a:buNone/>
            </a:pPr>
            <a:r>
              <a:rPr lang="en-US" altLang="ja-JP" sz="2400" dirty="0">
                <a:latin typeface="+mn-ea"/>
              </a:rPr>
              <a:t>						</a:t>
            </a:r>
            <a:r>
              <a:rPr lang="ja-JP" altLang="en-US" sz="2400" dirty="0">
                <a:latin typeface="+mn-ea"/>
              </a:rPr>
              <a:t>気道確保を確認する．</a:t>
            </a:r>
          </a:p>
        </p:txBody>
      </p:sp>
      <p:cxnSp>
        <p:nvCxnSpPr>
          <p:cNvPr id="4" name="直線コネクタ 3"/>
          <p:cNvCxnSpPr/>
          <p:nvPr/>
        </p:nvCxnSpPr>
        <p:spPr>
          <a:xfrm>
            <a:off x="216024" y="35814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 2"/>
          <p:cNvSpPr txBox="1">
            <a:spLocks/>
          </p:cNvSpPr>
          <p:nvPr/>
        </p:nvSpPr>
        <p:spPr bwMode="auto">
          <a:xfrm>
            <a:off x="486228" y="3657600"/>
            <a:ext cx="8478260" cy="320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eaLnBrk="1" hangingPunct="1">
              <a:spcBef>
                <a:spcPct val="0"/>
              </a:spcBef>
              <a:buNone/>
            </a:pPr>
            <a:r>
              <a:rPr lang="ja-JP" altLang="en-US" sz="2400" b="0" kern="0" dirty="0">
                <a:solidFill>
                  <a:srgbClr val="000000"/>
                </a:solidFill>
                <a:latin typeface="ＭＳ Ｐゴシック"/>
                <a:ea typeface="ＭＳ Ｐゴシック" pitchFamily="50" charset="-128"/>
              </a:rPr>
              <a:t>気道管理　</a:t>
            </a:r>
            <a:r>
              <a:rPr lang="ja-JP" altLang="en-US" sz="2400" b="0" kern="0" dirty="0">
                <a:solidFill>
                  <a:srgbClr val="9900CC"/>
                </a:solidFill>
                <a:latin typeface="ＭＳ Ｐゴシック"/>
                <a:ea typeface="ＭＳ Ｐゴシック" pitchFamily="50" charset="-128"/>
              </a:rPr>
              <a:t>気管挿管</a:t>
            </a:r>
            <a:endParaRPr lang="en-US" altLang="ja-JP" sz="2400" b="0" kern="0" dirty="0">
              <a:solidFill>
                <a:srgbClr val="9900CC"/>
              </a:solidFill>
              <a:latin typeface="ＭＳ Ｐゴシック"/>
              <a:ea typeface="ＭＳ Ｐゴシック" pitchFamily="50" charset="-128"/>
            </a:endParaRPr>
          </a:p>
          <a:p>
            <a:pPr marL="0" lvl="0" indent="0" eaLnBrk="1" hangingPunct="1">
              <a:spcBef>
                <a:spcPct val="0"/>
              </a:spcBef>
              <a:buNone/>
            </a:pPr>
            <a:endParaRPr lang="en-US" altLang="ja-JP" sz="1800" b="0" kern="0" dirty="0">
              <a:latin typeface="ＭＳ Ｐゴシック"/>
              <a:ea typeface="ＭＳ Ｐゴシック" pitchFamily="50" charset="-128"/>
            </a:endParaRPr>
          </a:p>
          <a:p>
            <a:pPr marL="812800" lvl="0" indent="-812800" eaLnBrk="1" hangingPunct="1">
              <a:spcBef>
                <a:spcPct val="0"/>
              </a:spcBef>
              <a:buNone/>
            </a:pPr>
            <a:r>
              <a:rPr lang="en-US" altLang="ja-JP" sz="1800" b="0" kern="0" dirty="0">
                <a:latin typeface="ＭＳ Ｐゴシック"/>
                <a:ea typeface="ＭＳ Ｐゴシック" pitchFamily="50" charset="-128"/>
              </a:rPr>
              <a:t>(a)</a:t>
            </a:r>
            <a:r>
              <a:rPr lang="ja-JP" altLang="en-US" sz="1800" b="0" kern="0" dirty="0">
                <a:latin typeface="ＭＳ Ｐゴシック"/>
                <a:ea typeface="ＭＳ Ｐゴシック" pitchFamily="50" charset="-128"/>
              </a:rPr>
              <a:t>　</a:t>
            </a:r>
            <a:r>
              <a:rPr lang="en-US" altLang="ja-JP" sz="1800" b="0" kern="0" dirty="0">
                <a:latin typeface="ＭＳ Ｐゴシック"/>
                <a:ea typeface="ＭＳ Ｐゴシック" pitchFamily="50" charset="-128"/>
              </a:rPr>
              <a:t>×</a:t>
            </a:r>
            <a:r>
              <a:rPr lang="ja-JP" altLang="en-US" sz="1800" b="0" kern="0" dirty="0">
                <a:latin typeface="ＭＳ Ｐゴシック"/>
                <a:ea typeface="ＭＳ Ｐゴシック" pitchFamily="50" charset="-128"/>
              </a:rPr>
              <a:t>　気管挿管後は非同期で，</a:t>
            </a:r>
            <a:r>
              <a:rPr lang="en-US" altLang="ja-JP" sz="1800" b="0" kern="0" dirty="0">
                <a:latin typeface="ＭＳ Ｐゴシック"/>
                <a:ea typeface="ＭＳ Ｐゴシック" pitchFamily="50" charset="-128"/>
              </a:rPr>
              <a:t>1</a:t>
            </a:r>
            <a:r>
              <a:rPr lang="ja-JP" altLang="en-US" sz="1800" b="0" kern="0" dirty="0">
                <a:latin typeface="ＭＳ Ｐゴシック"/>
                <a:ea typeface="ＭＳ Ｐゴシック" pitchFamily="50" charset="-128"/>
              </a:rPr>
              <a:t>分間に</a:t>
            </a:r>
            <a:r>
              <a:rPr lang="en-US" altLang="ja-JP" sz="1800" b="0" kern="0" dirty="0">
                <a:latin typeface="ＭＳ Ｐゴシック"/>
                <a:ea typeface="ＭＳ Ｐゴシック" pitchFamily="50" charset="-128"/>
              </a:rPr>
              <a:t>10</a:t>
            </a:r>
            <a:r>
              <a:rPr lang="ja-JP" altLang="en-US" sz="1800" b="0" kern="0" dirty="0">
                <a:latin typeface="ＭＳ Ｐゴシック"/>
                <a:ea typeface="ＭＳ Ｐゴシック" pitchFamily="50" charset="-128"/>
              </a:rPr>
              <a:t>回程度の換気を行う．</a:t>
            </a:r>
          </a:p>
          <a:p>
            <a:pPr marL="812800" indent="-812800" eaLnBrk="1" hangingPunct="1">
              <a:spcBef>
                <a:spcPct val="0"/>
              </a:spcBef>
              <a:buNone/>
            </a:pPr>
            <a:r>
              <a:rPr lang="en-US" altLang="ja-JP" sz="1800" b="0" kern="0" dirty="0">
                <a:latin typeface="ＭＳ Ｐゴシック"/>
                <a:ea typeface="ＭＳ Ｐゴシック" pitchFamily="50" charset="-128"/>
              </a:rPr>
              <a:t>(b) </a:t>
            </a:r>
            <a:r>
              <a:rPr lang="ja-JP" altLang="en-US" sz="1800" b="0" kern="0" dirty="0">
                <a:latin typeface="ＭＳ Ｐゴシック"/>
                <a:ea typeface="ＭＳ Ｐゴシック" pitchFamily="50" charset="-128"/>
              </a:rPr>
              <a:t> </a:t>
            </a:r>
            <a:r>
              <a:rPr lang="en-US" altLang="ja-JP" sz="1800" b="0" kern="0" dirty="0">
                <a:latin typeface="ＭＳ Ｐゴシック"/>
                <a:ea typeface="ＭＳ Ｐゴシック" pitchFamily="50" charset="-128"/>
              </a:rPr>
              <a:t>○</a:t>
            </a:r>
            <a:r>
              <a:rPr lang="ja-JP" altLang="en-US" sz="1800" b="0" kern="0" dirty="0">
                <a:latin typeface="ＭＳ Ｐゴシック"/>
                <a:ea typeface="ＭＳ Ｐゴシック" pitchFamily="50" charset="-128"/>
              </a:rPr>
              <a:t>　聴診</a:t>
            </a:r>
            <a:r>
              <a:rPr lang="en-US" altLang="ja-JP" sz="1800" b="0" kern="0" dirty="0">
                <a:latin typeface="ＭＳ Ｐゴシック"/>
                <a:ea typeface="ＭＳ Ｐゴシック" pitchFamily="50" charset="-128"/>
              </a:rPr>
              <a:t>―</a:t>
            </a:r>
            <a:r>
              <a:rPr lang="ja-JP" altLang="en-US" sz="1800" b="0" kern="0" dirty="0">
                <a:latin typeface="ＭＳ Ｐゴシック"/>
                <a:ea typeface="ＭＳ Ｐゴシック" pitchFamily="50" charset="-128"/>
              </a:rPr>
              <a:t>まず心窩部，次いで呼吸音を確認する </a:t>
            </a:r>
            <a:r>
              <a:rPr lang="en-US" altLang="ja-JP" sz="1800" b="0" kern="0" dirty="0">
                <a:latin typeface="ＭＳ Ｐゴシック"/>
                <a:ea typeface="ＭＳ Ｐゴシック" pitchFamily="50" charset="-128"/>
              </a:rPr>
              <a:t>(3</a:t>
            </a:r>
            <a:r>
              <a:rPr lang="ja-JP" altLang="en-US" sz="1800" b="0" kern="0" dirty="0">
                <a:latin typeface="ＭＳ Ｐゴシック"/>
                <a:ea typeface="ＭＳ Ｐゴシック" pitchFamily="50" charset="-128"/>
              </a:rPr>
              <a:t>点または</a:t>
            </a:r>
            <a:r>
              <a:rPr lang="en-US" altLang="ja-JP" sz="1800" b="0" kern="0" dirty="0">
                <a:latin typeface="ＭＳ Ｐゴシック"/>
                <a:ea typeface="ＭＳ Ｐゴシック" pitchFamily="50" charset="-128"/>
              </a:rPr>
              <a:t>5</a:t>
            </a:r>
            <a:r>
              <a:rPr lang="ja-JP" altLang="en-US" sz="1800" b="0" kern="0" dirty="0">
                <a:latin typeface="ＭＳ Ｐゴシック"/>
                <a:ea typeface="ＭＳ Ｐゴシック" pitchFamily="50" charset="-128"/>
              </a:rPr>
              <a:t>点聴診</a:t>
            </a:r>
            <a:r>
              <a:rPr lang="en-US" altLang="ja-JP" sz="1800" b="0" kern="0" dirty="0">
                <a:latin typeface="ＭＳ Ｐゴシック"/>
                <a:ea typeface="ＭＳ Ｐゴシック" pitchFamily="50" charset="-128"/>
              </a:rPr>
              <a:t>)</a:t>
            </a:r>
            <a:r>
              <a:rPr lang="ja-JP" altLang="en-US" sz="1800" b="0" kern="0" dirty="0">
                <a:latin typeface="ＭＳ Ｐゴシック"/>
                <a:ea typeface="ＭＳ Ｐゴシック" pitchFamily="50" charset="-128"/>
              </a:rPr>
              <a:t>．</a:t>
            </a:r>
          </a:p>
          <a:p>
            <a:pPr marL="812800" lvl="0" indent="-812800" eaLnBrk="1" hangingPunct="1">
              <a:spcBef>
                <a:spcPct val="0"/>
              </a:spcBef>
              <a:buNone/>
            </a:pPr>
            <a:r>
              <a:rPr lang="en-US" altLang="ja-JP" sz="1800" b="0" kern="0" dirty="0">
                <a:latin typeface="ＭＳ Ｐゴシック"/>
                <a:ea typeface="ＭＳ Ｐゴシック" pitchFamily="50" charset="-128"/>
              </a:rPr>
              <a:t>(c)</a:t>
            </a:r>
            <a:r>
              <a:rPr lang="ja-JP" altLang="en-US" sz="1800" b="0" kern="0" dirty="0">
                <a:latin typeface="ＭＳ Ｐゴシック"/>
                <a:ea typeface="ＭＳ Ｐゴシック" pitchFamily="50" charset="-128"/>
              </a:rPr>
              <a:t>　</a:t>
            </a:r>
            <a:r>
              <a:rPr lang="en-US" altLang="ja-JP" sz="1800" b="0" kern="0" dirty="0">
                <a:latin typeface="ＭＳ Ｐゴシック"/>
                <a:ea typeface="ＭＳ Ｐゴシック" pitchFamily="50" charset="-128"/>
              </a:rPr>
              <a:t>×</a:t>
            </a:r>
            <a:r>
              <a:rPr lang="ja-JP" altLang="en-US" sz="1800" b="0" kern="0" dirty="0">
                <a:latin typeface="ＭＳ Ｐゴシック"/>
                <a:ea typeface="ＭＳ Ｐゴシック" pitchFamily="50" charset="-128"/>
              </a:rPr>
              <a:t>　食道挿管検知器（</a:t>
            </a:r>
            <a:r>
              <a:rPr lang="en-US" altLang="ja-JP" sz="1800" b="0" kern="0" dirty="0">
                <a:latin typeface="ＭＳ Ｐゴシック"/>
                <a:ea typeface="ＭＳ Ｐゴシック" pitchFamily="50" charset="-128"/>
              </a:rPr>
              <a:t>esophageal detector device: EDD</a:t>
            </a:r>
            <a:r>
              <a:rPr lang="ja-JP" altLang="en-US" sz="1800" b="0" kern="0" dirty="0">
                <a:latin typeface="ＭＳ Ｐゴシック"/>
                <a:ea typeface="ＭＳ Ｐゴシック" pitchFamily="50" charset="-128"/>
              </a:rPr>
              <a:t>）は、食道挿管では膨らみが遅延する．チューブが気管内にあれば速やかに膨らむ．</a:t>
            </a:r>
          </a:p>
          <a:p>
            <a:pPr marL="812800" lvl="0" indent="-812800" eaLnBrk="1" hangingPunct="1">
              <a:spcBef>
                <a:spcPct val="0"/>
              </a:spcBef>
              <a:buNone/>
            </a:pPr>
            <a:r>
              <a:rPr lang="en-US" altLang="ja-JP" sz="1800" b="0" kern="0" dirty="0">
                <a:latin typeface="ＭＳ Ｐゴシック"/>
                <a:ea typeface="ＭＳ Ｐゴシック" pitchFamily="50" charset="-128"/>
              </a:rPr>
              <a:t>(d)</a:t>
            </a:r>
            <a:r>
              <a:rPr lang="ja-JP" altLang="en-US" sz="1800" b="0" kern="0" dirty="0">
                <a:latin typeface="ＭＳ Ｐゴシック"/>
                <a:ea typeface="ＭＳ Ｐゴシック" pitchFamily="50" charset="-128"/>
              </a:rPr>
              <a:t>　</a:t>
            </a:r>
            <a:r>
              <a:rPr lang="en-US" altLang="ja-JP" sz="1800" b="0" kern="0" dirty="0">
                <a:latin typeface="ＭＳ Ｐゴシック"/>
                <a:ea typeface="ＭＳ Ｐゴシック" pitchFamily="50" charset="-128"/>
              </a:rPr>
              <a:t>×</a:t>
            </a:r>
            <a:r>
              <a:rPr lang="ja-JP" altLang="en-US" sz="1800" b="0" kern="0" dirty="0">
                <a:latin typeface="ＭＳ Ｐゴシック"/>
                <a:ea typeface="ＭＳ Ｐゴシック" pitchFamily="50" charset="-128"/>
              </a:rPr>
              <a:t>　気管挿管に伴う胸骨圧迫の中断は</a:t>
            </a:r>
            <a:r>
              <a:rPr lang="en-US" altLang="ja-JP" sz="1800" b="0" kern="0" dirty="0">
                <a:latin typeface="ＭＳ Ｐゴシック"/>
                <a:ea typeface="ＭＳ Ｐゴシック" pitchFamily="50" charset="-128"/>
              </a:rPr>
              <a:t>10</a:t>
            </a:r>
            <a:r>
              <a:rPr lang="ja-JP" altLang="en-US" sz="1800" b="0" kern="0" dirty="0">
                <a:latin typeface="ＭＳ Ｐゴシック"/>
                <a:ea typeface="ＭＳ Ｐゴシック" pitchFamily="50" charset="-128"/>
              </a:rPr>
              <a:t>秒以内にすべきである．</a:t>
            </a:r>
          </a:p>
          <a:p>
            <a:pPr marL="812800" indent="-812800" eaLnBrk="1" hangingPunct="1">
              <a:spcBef>
                <a:spcPct val="0"/>
              </a:spcBef>
              <a:buNone/>
            </a:pPr>
            <a:r>
              <a:rPr lang="en-US" altLang="ja-JP" sz="1800" b="0" kern="0" dirty="0">
                <a:latin typeface="ＭＳ Ｐゴシック"/>
                <a:ea typeface="ＭＳ Ｐゴシック" pitchFamily="50" charset="-128"/>
              </a:rPr>
              <a:t>(e)</a:t>
            </a:r>
            <a:r>
              <a:rPr lang="ja-JP" altLang="en-US" sz="1800" b="0" kern="0" dirty="0">
                <a:latin typeface="ＭＳ Ｐゴシック"/>
                <a:ea typeface="ＭＳ Ｐゴシック" pitchFamily="50" charset="-128"/>
              </a:rPr>
              <a:t>　</a:t>
            </a:r>
            <a:r>
              <a:rPr lang="en-US" altLang="ja-JP" sz="1800" b="0" kern="0" dirty="0">
                <a:latin typeface="ＭＳ Ｐゴシック"/>
                <a:ea typeface="ＭＳ Ｐゴシック" pitchFamily="50" charset="-128"/>
              </a:rPr>
              <a:t>×</a:t>
            </a:r>
            <a:r>
              <a:rPr lang="ja-JP" altLang="en-US" sz="1800" b="0" kern="0" dirty="0">
                <a:latin typeface="ＭＳ Ｐゴシック"/>
                <a:ea typeface="ＭＳ Ｐゴシック" pitchFamily="50" charset="-128"/>
              </a:rPr>
              <a:t>　バッグ・バルブ・マスクで換気した時のバッグの抵抗からだけでなく，身体診察（視診・聴診）による確認と補助器具を使用した確認とで確実に行う．</a:t>
            </a:r>
            <a:endParaRPr lang="en-US" altLang="ja-JP" sz="1600" b="0" kern="0" dirty="0">
              <a:solidFill>
                <a:srgbClr val="00B0F0"/>
              </a:solidFill>
              <a:latin typeface="ＭＳ Ｐゴシック"/>
              <a:ea typeface="ＭＳ Ｐゴシック" pitchFamily="50" charset="-128"/>
            </a:endParaRPr>
          </a:p>
          <a:p>
            <a:pPr marL="0" indent="0" eaLnBrk="1" hangingPunct="1">
              <a:spcBef>
                <a:spcPct val="0"/>
              </a:spcBef>
              <a:buNone/>
            </a:pPr>
            <a:r>
              <a:rPr lang="ja-JP" altLang="en-US" sz="1600" b="0" kern="0" dirty="0">
                <a:solidFill>
                  <a:srgbClr val="00B0F0"/>
                </a:solidFill>
                <a:latin typeface="ＭＳ Ｐゴシック"/>
                <a:ea typeface="ＭＳ Ｐゴシック" pitchFamily="50" charset="-128"/>
              </a:rPr>
              <a:t>改訂第</a:t>
            </a:r>
            <a:r>
              <a:rPr lang="en-US" altLang="ja-JP" sz="1600" b="0" kern="0" dirty="0">
                <a:solidFill>
                  <a:srgbClr val="00B0F0"/>
                </a:solidFill>
                <a:latin typeface="ＭＳ Ｐゴシック"/>
                <a:ea typeface="ＭＳ Ｐゴシック" pitchFamily="50" charset="-128"/>
              </a:rPr>
              <a:t>4</a:t>
            </a:r>
            <a:r>
              <a:rPr lang="ja-JP" altLang="en-US" sz="1600" b="0" kern="0" dirty="0">
                <a:solidFill>
                  <a:srgbClr val="00B0F0"/>
                </a:solidFill>
                <a:latin typeface="ＭＳ Ｐゴシック"/>
                <a:ea typeface="ＭＳ Ｐゴシック" pitchFamily="50" charset="-128"/>
              </a:rPr>
              <a:t>版</a:t>
            </a:r>
            <a:r>
              <a:rPr lang="en-US" altLang="ja-JP" sz="1600" b="0" kern="0" dirty="0">
                <a:solidFill>
                  <a:srgbClr val="00B0F0"/>
                </a:solidFill>
                <a:latin typeface="ＭＳ Ｐゴシック"/>
                <a:ea typeface="ＭＳ Ｐゴシック" pitchFamily="50" charset="-128"/>
              </a:rPr>
              <a:t>ICLS</a:t>
            </a:r>
            <a:r>
              <a:rPr lang="ja-JP" altLang="en-US" sz="1600" b="0" kern="0" dirty="0">
                <a:solidFill>
                  <a:srgbClr val="00B0F0"/>
                </a:solidFill>
                <a:latin typeface="ＭＳ Ｐゴシック"/>
                <a:ea typeface="ＭＳ Ｐゴシック" pitchFamily="50" charset="-128"/>
              </a:rPr>
              <a:t>コースガイドブック　</a:t>
            </a:r>
            <a:r>
              <a:rPr lang="en-US" altLang="ja-JP" sz="1600" b="0" kern="0" dirty="0">
                <a:solidFill>
                  <a:srgbClr val="00B0F0"/>
                </a:solidFill>
                <a:latin typeface="ＭＳ Ｐゴシック"/>
                <a:ea typeface="ＭＳ Ｐゴシック" pitchFamily="50" charset="-128"/>
              </a:rPr>
              <a:t>P84</a:t>
            </a:r>
            <a:r>
              <a:rPr lang="ja-JP" altLang="en-US" sz="1600" b="0" kern="0" dirty="0">
                <a:solidFill>
                  <a:srgbClr val="00B0F0"/>
                </a:solidFill>
                <a:latin typeface="ＭＳ Ｐゴシック"/>
                <a:ea typeface="ＭＳ Ｐゴシック" pitchFamily="50" charset="-128"/>
              </a:rPr>
              <a:t>－</a:t>
            </a:r>
            <a:r>
              <a:rPr lang="en-US" altLang="ja-JP" sz="1600" b="0" kern="0" dirty="0">
                <a:solidFill>
                  <a:srgbClr val="00B0F0"/>
                </a:solidFill>
                <a:latin typeface="ＭＳ Ｐゴシック"/>
                <a:ea typeface="ＭＳ Ｐゴシック" pitchFamily="50" charset="-128"/>
              </a:rPr>
              <a:t>93 </a:t>
            </a:r>
            <a:r>
              <a:rPr lang="ja-JP" altLang="en-US" sz="1600" b="0" kern="0" dirty="0">
                <a:solidFill>
                  <a:srgbClr val="00B0F0"/>
                </a:solidFill>
                <a:latin typeface="ＭＳ Ｐゴシック"/>
                <a:ea typeface="ＭＳ Ｐゴシック" pitchFamily="50" charset="-128"/>
              </a:rPr>
              <a:t>　</a:t>
            </a:r>
            <a:r>
              <a:rPr lang="en-US" altLang="ja-JP" sz="1600" b="0" kern="0" dirty="0">
                <a:solidFill>
                  <a:srgbClr val="00B0F0"/>
                </a:solidFill>
                <a:latin typeface="ＭＳ Ｐゴシック"/>
                <a:ea typeface="ＭＳ Ｐゴシック" pitchFamily="50" charset="-128"/>
              </a:rPr>
              <a:t>JMECC</a:t>
            </a:r>
            <a:r>
              <a:rPr lang="ja-JP" altLang="en-US" sz="1600" b="0" kern="0" dirty="0">
                <a:solidFill>
                  <a:srgbClr val="00B0F0"/>
                </a:solidFill>
                <a:latin typeface="ＭＳ Ｐゴシック"/>
                <a:ea typeface="ＭＳ Ｐゴシック" pitchFamily="50" charset="-128"/>
              </a:rPr>
              <a:t>指導要綱　</a:t>
            </a:r>
            <a:r>
              <a:rPr lang="en-US" altLang="ja-JP" sz="1600" b="0" kern="0" dirty="0">
                <a:solidFill>
                  <a:srgbClr val="00B0F0"/>
                </a:solidFill>
                <a:highlight>
                  <a:srgbClr val="FFFF00"/>
                </a:highlight>
                <a:latin typeface="ＭＳ Ｐゴシック"/>
                <a:ea typeface="ＭＳ Ｐゴシック" pitchFamily="50" charset="-128"/>
              </a:rPr>
              <a:t>P10-P12</a:t>
            </a:r>
            <a:r>
              <a:rPr lang="ja-JP" altLang="en-US" sz="1800" b="0" kern="0" dirty="0">
                <a:highlight>
                  <a:srgbClr val="FFFF00"/>
                </a:highlight>
                <a:latin typeface="ＭＳ Ｐゴシック"/>
                <a:ea typeface="ＭＳ Ｐゴシック" pitchFamily="50" charset="-128"/>
              </a:rPr>
              <a:t>　</a:t>
            </a:r>
          </a:p>
        </p:txBody>
      </p:sp>
      <p:sp>
        <p:nvSpPr>
          <p:cNvPr id="6" name="角丸四角形 7">
            <a:extLst>
              <a:ext uri="{FF2B5EF4-FFF2-40B4-BE49-F238E27FC236}">
                <a16:creationId xmlns:a16="http://schemas.microsoft.com/office/drawing/2014/main" id="{F51C142F-14B7-2C3C-9503-DA68E21A19B8}"/>
              </a:ext>
            </a:extLst>
          </p:cNvPr>
          <p:cNvSpPr/>
          <p:nvPr/>
        </p:nvSpPr>
        <p:spPr bwMode="auto">
          <a:xfrm>
            <a:off x="7315199" y="3581400"/>
            <a:ext cx="1658253" cy="761999"/>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b="1" dirty="0">
                <a:solidFill>
                  <a:srgbClr val="9900CC"/>
                </a:solidFill>
                <a:latin typeface="+mn-ea"/>
                <a:ea typeface="+mn-ea"/>
              </a:rPr>
              <a:t>解答　</a:t>
            </a:r>
            <a:r>
              <a:rPr lang="en-US" altLang="ja-JP" b="1" dirty="0">
                <a:solidFill>
                  <a:srgbClr val="FF3399"/>
                </a:solidFill>
                <a:latin typeface="+mn-ea"/>
                <a:ea typeface="+mn-ea"/>
              </a:rPr>
              <a:t>(b)</a:t>
            </a:r>
            <a:endParaRPr lang="ja-JP" altLang="en-US" b="1" dirty="0">
              <a:solidFill>
                <a:srgbClr val="FF3399"/>
              </a:solidFill>
              <a:latin typeface="+mn-ea"/>
              <a:ea typeface="+mn-ea"/>
            </a:endParaRPr>
          </a:p>
        </p:txBody>
      </p:sp>
    </p:spTree>
    <p:extLst>
      <p:ext uri="{BB962C8B-B14F-4D97-AF65-F5344CB8AC3E}">
        <p14:creationId xmlns:p14="http://schemas.microsoft.com/office/powerpoint/2010/main" val="75822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152400"/>
            <a:ext cx="9067800" cy="2819400"/>
          </a:xfrm>
        </p:spPr>
        <p:txBody>
          <a:bodyPr anchor="t" anchorCtr="0"/>
          <a:lstStyle/>
          <a:p>
            <a:pPr marL="449263" indent="-449263" algn="l"/>
            <a:r>
              <a:rPr lang="ja-JP" altLang="en-US" sz="2400" dirty="0">
                <a:solidFill>
                  <a:srgbClr val="7030A0"/>
                </a:solidFill>
                <a:latin typeface="+mn-ea"/>
                <a:ea typeface="+mn-ea"/>
              </a:rPr>
              <a:t>７．入院患者さんの心電図モニタ波形が洞調律から変化した</a:t>
            </a:r>
            <a:r>
              <a:rPr lang="en-US" altLang="ja-JP" sz="2400" dirty="0">
                <a:solidFill>
                  <a:srgbClr val="7030A0"/>
                </a:solidFill>
                <a:latin typeface="+mn-ea"/>
                <a:ea typeface="+mn-ea"/>
              </a:rPr>
              <a:t>【</a:t>
            </a:r>
            <a:r>
              <a:rPr lang="ja-JP" altLang="en-US" sz="2400" dirty="0">
                <a:solidFill>
                  <a:srgbClr val="7030A0"/>
                </a:solidFill>
                <a:latin typeface="+mn-ea"/>
                <a:ea typeface="+mn-ea"/>
              </a:rPr>
              <a:t>図１</a:t>
            </a:r>
            <a:r>
              <a:rPr lang="en-US" altLang="ja-JP" sz="2400" dirty="0">
                <a:solidFill>
                  <a:srgbClr val="7030A0"/>
                </a:solidFill>
                <a:latin typeface="+mn-ea"/>
                <a:ea typeface="+mn-ea"/>
              </a:rPr>
              <a:t>】</a:t>
            </a:r>
            <a:r>
              <a:rPr lang="ja-JP" altLang="en-US" sz="2400" dirty="0" err="1">
                <a:solidFill>
                  <a:srgbClr val="7030A0"/>
                </a:solidFill>
                <a:latin typeface="+mn-ea"/>
                <a:ea typeface="+mn-ea"/>
              </a:rPr>
              <a:t>．</a:t>
            </a:r>
            <a:r>
              <a:rPr lang="ja-JP" altLang="en-US" sz="2400" dirty="0">
                <a:solidFill>
                  <a:srgbClr val="7030A0"/>
                </a:solidFill>
                <a:latin typeface="+mn-ea"/>
                <a:ea typeface="+mn-ea"/>
              </a:rPr>
              <a:t>急いでベッドサイドに駆けつけ肩をたたいて大声で名前を呼んだが反応はない．院内緊急コードを発動し蘇生処置に必要な物品を集めるよう指示した．</a:t>
            </a:r>
            <a:br>
              <a:rPr lang="ja-JP" altLang="en-US" sz="2400" dirty="0">
                <a:solidFill>
                  <a:srgbClr val="7030A0"/>
                </a:solidFill>
                <a:latin typeface="+mn-ea"/>
                <a:ea typeface="+mn-ea"/>
              </a:rPr>
            </a:br>
            <a:r>
              <a:rPr lang="ja-JP" altLang="en-US" sz="2400" dirty="0">
                <a:solidFill>
                  <a:srgbClr val="7030A0"/>
                </a:solidFill>
                <a:latin typeface="+mn-ea"/>
                <a:ea typeface="+mn-ea"/>
              </a:rPr>
              <a:t>次に行う対応として最も適切なのはどれか．</a:t>
            </a:r>
            <a:r>
              <a:rPr lang="en-US" altLang="ja-JP" sz="2400" dirty="0">
                <a:solidFill>
                  <a:srgbClr val="7030A0"/>
                </a:solidFill>
                <a:latin typeface="+mn-ea"/>
                <a:ea typeface="+mn-ea"/>
              </a:rPr>
              <a:t>1</a:t>
            </a:r>
            <a:r>
              <a:rPr lang="ja-JP" altLang="en-US" sz="2400" dirty="0">
                <a:solidFill>
                  <a:srgbClr val="7030A0"/>
                </a:solidFill>
                <a:latin typeface="+mn-ea"/>
                <a:ea typeface="+mn-ea"/>
              </a:rPr>
              <a:t>つ選べ</a:t>
            </a:r>
            <a:r>
              <a:rPr lang="en-US" altLang="ja-JP" sz="2400" dirty="0">
                <a:solidFill>
                  <a:srgbClr val="7030A0"/>
                </a:solidFill>
                <a:latin typeface="+mn-ea"/>
                <a:ea typeface="+mn-ea"/>
              </a:rPr>
              <a:t>.</a:t>
            </a:r>
            <a:endParaRPr kumimoji="1" lang="ja-JP" altLang="en-US" sz="2400" dirty="0">
              <a:solidFill>
                <a:srgbClr val="7030A0"/>
              </a:solidFill>
              <a:latin typeface="+mn-ea"/>
              <a:ea typeface="+mn-ea"/>
            </a:endParaRPr>
          </a:p>
        </p:txBody>
      </p:sp>
      <p:sp>
        <p:nvSpPr>
          <p:cNvPr id="3" name="コンテンツ プレースホルダ 2"/>
          <p:cNvSpPr>
            <a:spLocks noGrp="1"/>
          </p:cNvSpPr>
          <p:nvPr>
            <p:ph idx="1"/>
          </p:nvPr>
        </p:nvSpPr>
        <p:spPr>
          <a:xfrm>
            <a:off x="457200" y="2209800"/>
            <a:ext cx="8305800" cy="2239963"/>
          </a:xfrm>
        </p:spPr>
        <p:txBody>
          <a:bodyPr/>
          <a:lstStyle/>
          <a:p>
            <a:pPr marL="0" indent="0">
              <a:buNone/>
            </a:pPr>
            <a:r>
              <a:rPr lang="en-US" altLang="ja-JP" sz="2400" dirty="0">
                <a:latin typeface="+mn-ea"/>
              </a:rPr>
              <a:t>(a) </a:t>
            </a:r>
            <a:r>
              <a:rPr lang="ja-JP" altLang="en-US" sz="2400" dirty="0">
                <a:latin typeface="+mn-ea"/>
              </a:rPr>
              <a:t>原因検索</a:t>
            </a:r>
          </a:p>
          <a:p>
            <a:pPr marL="0" indent="0">
              <a:buNone/>
            </a:pPr>
            <a:r>
              <a:rPr lang="en-US" altLang="ja-JP" sz="2400" dirty="0">
                <a:latin typeface="+mn-ea"/>
              </a:rPr>
              <a:t>(b) </a:t>
            </a:r>
            <a:r>
              <a:rPr lang="ja-JP" altLang="en-US" sz="2400" dirty="0">
                <a:latin typeface="+mn-ea"/>
              </a:rPr>
              <a:t>静脈路確保</a:t>
            </a:r>
          </a:p>
          <a:p>
            <a:pPr marL="0" indent="0">
              <a:buNone/>
            </a:pPr>
            <a:r>
              <a:rPr lang="en-US" altLang="ja-JP" sz="2400" dirty="0">
                <a:latin typeface="+mn-ea"/>
              </a:rPr>
              <a:t>(c) </a:t>
            </a:r>
            <a:r>
              <a:rPr lang="ja-JP" altLang="en-US" sz="2400" dirty="0">
                <a:latin typeface="+mn-ea"/>
              </a:rPr>
              <a:t>電気ショック</a:t>
            </a:r>
          </a:p>
          <a:p>
            <a:pPr marL="0" indent="0">
              <a:buNone/>
            </a:pPr>
            <a:r>
              <a:rPr lang="en-US" altLang="ja-JP" sz="2400" dirty="0">
                <a:latin typeface="+mn-ea"/>
              </a:rPr>
              <a:t>(d) </a:t>
            </a:r>
            <a:r>
              <a:rPr lang="ja-JP" altLang="en-US" sz="2400" dirty="0">
                <a:latin typeface="+mn-ea"/>
              </a:rPr>
              <a:t>呼吸と脈拍の確認</a:t>
            </a:r>
          </a:p>
          <a:p>
            <a:pPr marL="0" indent="0">
              <a:buNone/>
            </a:pPr>
            <a:r>
              <a:rPr lang="en-US" altLang="ja-JP" sz="2400" dirty="0">
                <a:latin typeface="+mn-ea"/>
              </a:rPr>
              <a:t>(e) </a:t>
            </a:r>
            <a:r>
              <a:rPr lang="ja-JP" altLang="en-US" sz="2400" dirty="0">
                <a:latin typeface="+mn-ea"/>
              </a:rPr>
              <a:t>バッグ・バルブ・マスクでの人工呼吸</a:t>
            </a:r>
          </a:p>
        </p:txBody>
      </p:sp>
      <p:cxnSp>
        <p:nvCxnSpPr>
          <p:cNvPr id="4" name="直線コネクタ 3"/>
          <p:cNvCxnSpPr/>
          <p:nvPr/>
        </p:nvCxnSpPr>
        <p:spPr>
          <a:xfrm>
            <a:off x="216024" y="46482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 2"/>
          <p:cNvSpPr txBox="1">
            <a:spLocks/>
          </p:cNvSpPr>
          <p:nvPr/>
        </p:nvSpPr>
        <p:spPr bwMode="auto">
          <a:xfrm>
            <a:off x="486228" y="4753718"/>
            <a:ext cx="8478260" cy="2104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eaLnBrk="1" hangingPunct="1">
              <a:spcBef>
                <a:spcPct val="0"/>
              </a:spcBef>
              <a:buNone/>
            </a:pPr>
            <a:r>
              <a:rPr lang="ja-JP" altLang="en-US" sz="2400" b="0" kern="0" dirty="0">
                <a:solidFill>
                  <a:srgbClr val="000000"/>
                </a:solidFill>
                <a:latin typeface="ＭＳ Ｐゴシック"/>
                <a:ea typeface="ＭＳ Ｐゴシック" pitchFamily="50" charset="-128"/>
              </a:rPr>
              <a:t>除細動・モニタ波形診断　</a:t>
            </a:r>
            <a:r>
              <a:rPr lang="en-US" altLang="ja-JP" sz="2400" b="0" kern="0" dirty="0">
                <a:solidFill>
                  <a:srgbClr val="9900CC"/>
                </a:solidFill>
                <a:latin typeface="ＭＳ Ｐゴシック"/>
                <a:ea typeface="ＭＳ Ｐゴシック" pitchFamily="50" charset="-128"/>
              </a:rPr>
              <a:t>PEA</a:t>
            </a:r>
            <a:r>
              <a:rPr lang="ja-JP" altLang="en-US" sz="2400" b="0" kern="0" dirty="0">
                <a:solidFill>
                  <a:srgbClr val="000000"/>
                </a:solidFill>
                <a:latin typeface="ＭＳ Ｐゴシック"/>
                <a:ea typeface="ＭＳ Ｐゴシック" pitchFamily="50" charset="-128"/>
              </a:rPr>
              <a:t>　</a:t>
            </a:r>
            <a:endParaRPr lang="en-US" altLang="ja-JP" sz="1800" b="0" kern="0" dirty="0">
              <a:latin typeface="ＭＳ Ｐゴシック"/>
              <a:ea typeface="ＭＳ Ｐゴシック" pitchFamily="50" charset="-128"/>
            </a:endParaRPr>
          </a:p>
          <a:p>
            <a:pPr marL="0" lvl="0" indent="0" eaLnBrk="1" hangingPunct="1">
              <a:spcBef>
                <a:spcPct val="0"/>
              </a:spcBef>
              <a:buNone/>
            </a:pPr>
            <a:r>
              <a:rPr lang="ja-JP" altLang="en-US" sz="2400" b="0" kern="0" dirty="0">
                <a:solidFill>
                  <a:srgbClr val="FF3399"/>
                </a:solidFill>
                <a:latin typeface="ＭＳ Ｐゴシック"/>
                <a:ea typeface="ＭＳ Ｐゴシック" pitchFamily="50" charset="-128"/>
              </a:rPr>
              <a:t>まず心停止かどうかを確認し，</a:t>
            </a:r>
            <a:r>
              <a:rPr lang="ja-JP" altLang="en-US" sz="2400" b="0" kern="0" dirty="0">
                <a:latin typeface="ＭＳ Ｐゴシック"/>
                <a:ea typeface="ＭＳ Ｐゴシック" pitchFamily="50" charset="-128"/>
              </a:rPr>
              <a:t>心停止であれば</a:t>
            </a:r>
            <a:r>
              <a:rPr lang="en-US" altLang="ja-JP" sz="2400" b="0" kern="0" dirty="0">
                <a:latin typeface="ＭＳ Ｐゴシック"/>
                <a:ea typeface="ＭＳ Ｐゴシック" pitchFamily="50" charset="-128"/>
              </a:rPr>
              <a:t>PEA</a:t>
            </a:r>
            <a:r>
              <a:rPr lang="ja-JP" altLang="en-US" sz="2400" b="0" kern="0" dirty="0">
                <a:latin typeface="ＭＳ Ｐゴシック"/>
                <a:ea typeface="ＭＳ Ｐゴシック" pitchFamily="50" charset="-128"/>
              </a:rPr>
              <a:t>と判断して胸骨圧迫を開始し，物品がそろえばアドレナリン</a:t>
            </a:r>
            <a:r>
              <a:rPr lang="en-US" altLang="ja-JP" sz="2400" b="0" kern="0" dirty="0">
                <a:latin typeface="ＭＳ Ｐゴシック"/>
                <a:ea typeface="ＭＳ Ｐゴシック" pitchFamily="50" charset="-128"/>
              </a:rPr>
              <a:t>1mg</a:t>
            </a:r>
            <a:r>
              <a:rPr lang="ja-JP" altLang="en-US" sz="2400" b="0" kern="0" dirty="0">
                <a:latin typeface="ＭＳ Ｐゴシック"/>
                <a:ea typeface="ＭＳ Ｐゴシック" pitchFamily="50" charset="-128"/>
              </a:rPr>
              <a:t>静注を指示する．</a:t>
            </a:r>
          </a:p>
          <a:p>
            <a:pPr marL="0" indent="0" eaLnBrk="1" hangingPunct="1">
              <a:spcBef>
                <a:spcPct val="0"/>
              </a:spcBef>
              <a:buNone/>
            </a:pPr>
            <a:r>
              <a:rPr lang="ja-JP" altLang="en-US" sz="1600" b="0" kern="0" dirty="0">
                <a:solidFill>
                  <a:srgbClr val="00B0F0"/>
                </a:solidFill>
                <a:latin typeface="ＭＳ Ｐゴシック"/>
                <a:ea typeface="ＭＳ Ｐゴシック" pitchFamily="50" charset="-128"/>
              </a:rPr>
              <a:t>内科救急診療指針</a:t>
            </a:r>
            <a:r>
              <a:rPr lang="en-US" altLang="ja-JP" sz="1600" b="0" kern="0" dirty="0">
                <a:solidFill>
                  <a:srgbClr val="00B0F0"/>
                </a:solidFill>
                <a:latin typeface="ＭＳ Ｐゴシック"/>
                <a:ea typeface="ＭＳ Ｐゴシック" pitchFamily="50" charset="-128"/>
              </a:rPr>
              <a:t>2022</a:t>
            </a:r>
            <a:r>
              <a:rPr lang="ja-JP" altLang="en-US" sz="1600" b="0" kern="0" dirty="0">
                <a:solidFill>
                  <a:srgbClr val="00B0F0"/>
                </a:solidFill>
                <a:latin typeface="ＭＳ Ｐゴシック"/>
                <a:ea typeface="ＭＳ Ｐゴシック" pitchFamily="50" charset="-128"/>
              </a:rPr>
              <a:t>　</a:t>
            </a:r>
            <a:r>
              <a:rPr lang="en-US" altLang="ja-JP" sz="1600" b="0" kern="0" dirty="0">
                <a:solidFill>
                  <a:srgbClr val="00B0F0"/>
                </a:solidFill>
                <a:latin typeface="ＭＳ Ｐゴシック"/>
                <a:ea typeface="ＭＳ Ｐゴシック" pitchFamily="50" charset="-128"/>
              </a:rPr>
              <a:t>P347</a:t>
            </a:r>
            <a:r>
              <a:rPr lang="ja-JP" altLang="en-US" sz="1600" b="0" kern="0" dirty="0">
                <a:solidFill>
                  <a:srgbClr val="00B0F0"/>
                </a:solidFill>
                <a:latin typeface="ＭＳ Ｐゴシック"/>
                <a:ea typeface="ＭＳ Ｐゴシック" pitchFamily="50" charset="-128"/>
              </a:rPr>
              <a:t>　　改訂第</a:t>
            </a:r>
            <a:r>
              <a:rPr lang="en-US" altLang="ja-JP" sz="1600" b="0" kern="0" dirty="0">
                <a:solidFill>
                  <a:srgbClr val="00B0F0"/>
                </a:solidFill>
                <a:latin typeface="ＭＳ Ｐゴシック"/>
                <a:ea typeface="ＭＳ Ｐゴシック" pitchFamily="50" charset="-128"/>
              </a:rPr>
              <a:t>4</a:t>
            </a:r>
            <a:r>
              <a:rPr lang="ja-JP" altLang="en-US" sz="1600" b="0" kern="0" dirty="0">
                <a:solidFill>
                  <a:srgbClr val="00B0F0"/>
                </a:solidFill>
                <a:latin typeface="ＭＳ Ｐゴシック"/>
                <a:ea typeface="ＭＳ Ｐゴシック" pitchFamily="50" charset="-128"/>
              </a:rPr>
              <a:t>版</a:t>
            </a:r>
            <a:r>
              <a:rPr lang="en-US" altLang="ja-JP" sz="1600" b="0" kern="0" dirty="0">
                <a:solidFill>
                  <a:srgbClr val="00B0F0"/>
                </a:solidFill>
                <a:latin typeface="ＭＳ Ｐゴシック"/>
                <a:ea typeface="ＭＳ Ｐゴシック" pitchFamily="50" charset="-128"/>
              </a:rPr>
              <a:t>ICLS</a:t>
            </a:r>
            <a:r>
              <a:rPr lang="ja-JP" altLang="en-US" sz="1600" b="0" kern="0" dirty="0">
                <a:solidFill>
                  <a:srgbClr val="00B0F0"/>
                </a:solidFill>
                <a:latin typeface="ＭＳ Ｐゴシック"/>
                <a:ea typeface="ＭＳ Ｐゴシック" pitchFamily="50" charset="-128"/>
              </a:rPr>
              <a:t>コースガイドブック　</a:t>
            </a:r>
            <a:r>
              <a:rPr lang="en-US" altLang="ja-JP" sz="1600" b="0" kern="0" dirty="0">
                <a:solidFill>
                  <a:srgbClr val="00B0F0"/>
                </a:solidFill>
                <a:latin typeface="ＭＳ Ｐゴシック"/>
                <a:ea typeface="ＭＳ Ｐゴシック" pitchFamily="50" charset="-128"/>
              </a:rPr>
              <a:t>P23-28</a:t>
            </a:r>
            <a:r>
              <a:rPr lang="ja-JP" altLang="en-US" sz="1600" b="0" kern="0" dirty="0">
                <a:solidFill>
                  <a:srgbClr val="00B0F0"/>
                </a:solidFill>
                <a:latin typeface="ＭＳ Ｐゴシック"/>
                <a:ea typeface="ＭＳ Ｐゴシック" pitchFamily="50" charset="-128"/>
              </a:rPr>
              <a:t>　</a:t>
            </a:r>
            <a:r>
              <a:rPr lang="en-US" altLang="ja-JP" sz="1600" b="0" kern="0" dirty="0">
                <a:solidFill>
                  <a:srgbClr val="00B0F0"/>
                </a:solidFill>
                <a:latin typeface="ＭＳ Ｐゴシック"/>
                <a:ea typeface="ＭＳ Ｐゴシック" pitchFamily="50" charset="-128"/>
              </a:rPr>
              <a:t>P115-116</a:t>
            </a:r>
          </a:p>
          <a:p>
            <a:pPr marL="0" indent="0" eaLnBrk="1" hangingPunct="1">
              <a:spcBef>
                <a:spcPct val="0"/>
              </a:spcBef>
              <a:buNone/>
            </a:pPr>
            <a:r>
              <a:rPr lang="en-US" altLang="ja-JP" sz="1600" b="0" kern="0" dirty="0">
                <a:solidFill>
                  <a:srgbClr val="00B0F0"/>
                </a:solidFill>
                <a:latin typeface="ＭＳ Ｐゴシック"/>
                <a:ea typeface="ＭＳ Ｐゴシック" pitchFamily="50" charset="-128"/>
              </a:rPr>
              <a:t>                                                                                              </a:t>
            </a:r>
            <a:endParaRPr lang="ja-JP" altLang="en-US" sz="1600" b="0" kern="0" dirty="0">
              <a:solidFill>
                <a:srgbClr val="00B0F0"/>
              </a:solidFill>
              <a:latin typeface="ＭＳ Ｐゴシック"/>
              <a:ea typeface="ＭＳ Ｐゴシック" pitchFamily="50" charset="-128"/>
            </a:endParaRPr>
          </a:p>
        </p:txBody>
      </p:sp>
      <p:pic>
        <p:nvPicPr>
          <p:cNvPr id="9" name="図 8"/>
          <p:cNvPicPr/>
          <p:nvPr/>
        </p:nvPicPr>
        <p:blipFill>
          <a:blip r:embed="rId3" cstate="print">
            <a:extLst>
              <a:ext uri="{28A0092B-C50C-407E-A947-70E740481C1C}">
                <a14:useLocalDpi xmlns:a14="http://schemas.microsoft.com/office/drawing/2010/main" val="0"/>
              </a:ext>
            </a:extLst>
          </a:blip>
          <a:stretch>
            <a:fillRect/>
          </a:stretch>
        </p:blipFill>
        <p:spPr>
          <a:xfrm>
            <a:off x="4208946" y="2086494"/>
            <a:ext cx="4533900" cy="1428750"/>
          </a:xfrm>
          <a:prstGeom prst="rect">
            <a:avLst/>
          </a:prstGeom>
        </p:spPr>
      </p:pic>
      <p:sp>
        <p:nvSpPr>
          <p:cNvPr id="5" name="テキスト ボックス 4"/>
          <p:cNvSpPr txBox="1"/>
          <p:nvPr/>
        </p:nvSpPr>
        <p:spPr>
          <a:xfrm>
            <a:off x="5029200" y="3562290"/>
            <a:ext cx="2784737" cy="400110"/>
          </a:xfrm>
          <a:prstGeom prst="rect">
            <a:avLst/>
          </a:prstGeom>
          <a:noFill/>
        </p:spPr>
        <p:txBody>
          <a:bodyPr wrap="none" rtlCol="0">
            <a:spAutoFit/>
          </a:bodyPr>
          <a:lstStyle/>
          <a:p>
            <a:r>
              <a:rPr lang="en-US" altLang="ja-JP" sz="2000" dirty="0">
                <a:solidFill>
                  <a:srgbClr val="7030A0"/>
                </a:solidFill>
                <a:latin typeface="+mn-ea"/>
              </a:rPr>
              <a:t>【</a:t>
            </a:r>
            <a:r>
              <a:rPr lang="ja-JP" altLang="en-US" sz="2000" dirty="0">
                <a:solidFill>
                  <a:srgbClr val="7030A0"/>
                </a:solidFill>
                <a:latin typeface="+mn-ea"/>
              </a:rPr>
              <a:t>図</a:t>
            </a:r>
            <a:r>
              <a:rPr lang="en-US" altLang="ja-JP" sz="2000" dirty="0">
                <a:solidFill>
                  <a:srgbClr val="7030A0"/>
                </a:solidFill>
                <a:latin typeface="+mn-ea"/>
              </a:rPr>
              <a:t>1】</a:t>
            </a:r>
            <a:r>
              <a:rPr lang="ja-JP" altLang="en-US" sz="2000" dirty="0">
                <a:solidFill>
                  <a:srgbClr val="7030A0"/>
                </a:solidFill>
                <a:latin typeface="+mn-ea"/>
              </a:rPr>
              <a:t>心電図モニタ波形</a:t>
            </a:r>
            <a:endParaRPr kumimoji="1" lang="ja-JP" altLang="en-US" sz="2000" dirty="0"/>
          </a:p>
        </p:txBody>
      </p:sp>
      <p:sp>
        <p:nvSpPr>
          <p:cNvPr id="10" name="角丸四角形 7">
            <a:extLst>
              <a:ext uri="{FF2B5EF4-FFF2-40B4-BE49-F238E27FC236}">
                <a16:creationId xmlns:a16="http://schemas.microsoft.com/office/drawing/2014/main" id="{E7C5E7CE-7CAD-6CED-ECD3-977526C1F838}"/>
              </a:ext>
            </a:extLst>
          </p:cNvPr>
          <p:cNvSpPr/>
          <p:nvPr/>
        </p:nvSpPr>
        <p:spPr bwMode="auto">
          <a:xfrm>
            <a:off x="7315199" y="4267201"/>
            <a:ext cx="1658253" cy="761999"/>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b="1" dirty="0">
                <a:solidFill>
                  <a:srgbClr val="9900CC"/>
                </a:solidFill>
                <a:latin typeface="+mn-ea"/>
                <a:ea typeface="+mn-ea"/>
              </a:rPr>
              <a:t>解答　</a:t>
            </a:r>
            <a:r>
              <a:rPr lang="en-US" altLang="ja-JP" b="1" dirty="0">
                <a:solidFill>
                  <a:srgbClr val="FF3399"/>
                </a:solidFill>
                <a:latin typeface="+mn-ea"/>
                <a:ea typeface="+mn-ea"/>
              </a:rPr>
              <a:t>(d)</a:t>
            </a:r>
            <a:endParaRPr lang="ja-JP" altLang="en-US" b="1" dirty="0">
              <a:solidFill>
                <a:srgbClr val="FF3399"/>
              </a:solidFill>
              <a:latin typeface="+mn-ea"/>
              <a:ea typeface="+mn-ea"/>
            </a:endParaRPr>
          </a:p>
        </p:txBody>
      </p:sp>
    </p:spTree>
    <p:extLst>
      <p:ext uri="{BB962C8B-B14F-4D97-AF65-F5344CB8AC3E}">
        <p14:creationId xmlns:p14="http://schemas.microsoft.com/office/powerpoint/2010/main" val="293460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274638"/>
            <a:ext cx="9067800" cy="868362"/>
          </a:xfrm>
        </p:spPr>
        <p:txBody>
          <a:bodyPr/>
          <a:lstStyle/>
          <a:p>
            <a:pPr marL="449263" indent="-449263" algn="l"/>
            <a:r>
              <a:rPr lang="ja-JP" altLang="en-US" sz="2400" dirty="0">
                <a:solidFill>
                  <a:srgbClr val="7030A0"/>
                </a:solidFill>
                <a:latin typeface="+mn-ea"/>
                <a:ea typeface="+mn-ea"/>
              </a:rPr>
              <a:t>８．チーム蘇生について適切なのはどれか．</a:t>
            </a:r>
            <a:r>
              <a:rPr lang="en-US" altLang="ja-JP" sz="2400" dirty="0">
                <a:solidFill>
                  <a:srgbClr val="7030A0"/>
                </a:solidFill>
                <a:latin typeface="+mn-ea"/>
                <a:ea typeface="+mn-ea"/>
              </a:rPr>
              <a:t>1</a:t>
            </a:r>
            <a:r>
              <a:rPr lang="ja-JP" altLang="en-US" sz="2400" dirty="0">
                <a:solidFill>
                  <a:srgbClr val="7030A0"/>
                </a:solidFill>
                <a:latin typeface="+mn-ea"/>
                <a:ea typeface="+mn-ea"/>
              </a:rPr>
              <a:t>つ選べ．</a:t>
            </a:r>
            <a:endParaRPr kumimoji="1" lang="ja-JP" altLang="en-US" sz="2400" dirty="0">
              <a:solidFill>
                <a:srgbClr val="7030A0"/>
              </a:solidFill>
              <a:latin typeface="+mn-ea"/>
              <a:ea typeface="+mn-ea"/>
            </a:endParaRPr>
          </a:p>
        </p:txBody>
      </p:sp>
      <p:sp>
        <p:nvSpPr>
          <p:cNvPr id="3" name="コンテンツ プレースホルダ 2"/>
          <p:cNvSpPr>
            <a:spLocks noGrp="1"/>
          </p:cNvSpPr>
          <p:nvPr>
            <p:ph idx="1"/>
          </p:nvPr>
        </p:nvSpPr>
        <p:spPr>
          <a:xfrm>
            <a:off x="457200" y="1189037"/>
            <a:ext cx="8305800" cy="2239963"/>
          </a:xfrm>
        </p:spPr>
        <p:txBody>
          <a:bodyPr/>
          <a:lstStyle/>
          <a:p>
            <a:pPr marL="0" indent="0">
              <a:buNone/>
            </a:pPr>
            <a:r>
              <a:rPr lang="en-US" altLang="ja-JP" sz="2400" dirty="0">
                <a:latin typeface="+mn-ea"/>
              </a:rPr>
              <a:t>(a) </a:t>
            </a:r>
            <a:r>
              <a:rPr lang="ja-JP" altLang="en-US" sz="2400" dirty="0">
                <a:latin typeface="+mn-ea"/>
              </a:rPr>
              <a:t>自己犠牲の精神を忘れない．</a:t>
            </a:r>
          </a:p>
          <a:p>
            <a:pPr marL="0" indent="0">
              <a:buNone/>
            </a:pPr>
            <a:r>
              <a:rPr lang="en-US" altLang="ja-JP" sz="2400" dirty="0">
                <a:latin typeface="+mn-ea"/>
              </a:rPr>
              <a:t>(b) </a:t>
            </a:r>
            <a:r>
              <a:rPr lang="ja-JP" altLang="en-US" sz="2400" dirty="0">
                <a:latin typeface="+mn-ea"/>
              </a:rPr>
              <a:t>記録係は活動経過を寡黙に記録する．</a:t>
            </a:r>
          </a:p>
          <a:p>
            <a:pPr marL="0" indent="0">
              <a:buNone/>
            </a:pPr>
            <a:r>
              <a:rPr lang="en-US" altLang="ja-JP" sz="2400" dirty="0">
                <a:latin typeface="+mn-ea"/>
              </a:rPr>
              <a:t>(c) </a:t>
            </a:r>
            <a:r>
              <a:rPr lang="ja-JP" altLang="en-US" sz="2400" dirty="0">
                <a:latin typeface="+mn-ea"/>
              </a:rPr>
              <a:t>リーダーの指示は直ちに疑義なく実行する．</a:t>
            </a:r>
          </a:p>
          <a:p>
            <a:pPr marL="0" indent="0">
              <a:buNone/>
            </a:pPr>
            <a:r>
              <a:rPr lang="en-US" altLang="ja-JP" sz="2400" dirty="0">
                <a:latin typeface="+mn-ea"/>
              </a:rPr>
              <a:t>(d) </a:t>
            </a:r>
            <a:r>
              <a:rPr lang="ja-JP" altLang="en-US" sz="2400" dirty="0">
                <a:latin typeface="+mn-ea"/>
              </a:rPr>
              <a:t>蘇生アルゴリズムは職種ごとに用意されている．</a:t>
            </a:r>
          </a:p>
          <a:p>
            <a:pPr marL="0" indent="0">
              <a:buNone/>
            </a:pPr>
            <a:r>
              <a:rPr lang="en-US" altLang="ja-JP" sz="2400" dirty="0">
                <a:latin typeface="+mn-ea"/>
              </a:rPr>
              <a:t>(e) </a:t>
            </a:r>
            <a:r>
              <a:rPr lang="ja-JP" altLang="en-US" sz="2400" dirty="0">
                <a:latin typeface="+mn-ea"/>
              </a:rPr>
              <a:t>蘇生中</a:t>
            </a:r>
            <a:r>
              <a:rPr lang="en-US" altLang="ja-JP" sz="2400" dirty="0">
                <a:latin typeface="+mn-ea"/>
              </a:rPr>
              <a:t>/</a:t>
            </a:r>
            <a:r>
              <a:rPr lang="ja-JP" altLang="en-US" sz="2400" dirty="0">
                <a:latin typeface="+mn-ea"/>
              </a:rPr>
              <a:t>終了後に自分たちの活動内容を振り返る．</a:t>
            </a:r>
          </a:p>
        </p:txBody>
      </p:sp>
      <p:cxnSp>
        <p:nvCxnSpPr>
          <p:cNvPr id="4" name="直線コネクタ 3"/>
          <p:cNvCxnSpPr/>
          <p:nvPr/>
        </p:nvCxnSpPr>
        <p:spPr>
          <a:xfrm>
            <a:off x="216024" y="35814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 2"/>
          <p:cNvSpPr txBox="1">
            <a:spLocks/>
          </p:cNvSpPr>
          <p:nvPr/>
        </p:nvSpPr>
        <p:spPr bwMode="auto">
          <a:xfrm>
            <a:off x="486228" y="3657600"/>
            <a:ext cx="8478260" cy="320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eaLnBrk="1" hangingPunct="1">
              <a:spcBef>
                <a:spcPct val="0"/>
              </a:spcBef>
              <a:buNone/>
            </a:pPr>
            <a:r>
              <a:rPr lang="ja-JP" altLang="en-US" sz="2400" b="0" kern="0" dirty="0">
                <a:solidFill>
                  <a:srgbClr val="000000"/>
                </a:solidFill>
                <a:latin typeface="ＭＳ Ｐゴシック"/>
                <a:ea typeface="ＭＳ Ｐゴシック" pitchFamily="50" charset="-128"/>
              </a:rPr>
              <a:t>心停止への対応①　</a:t>
            </a:r>
            <a:r>
              <a:rPr lang="ja-JP" altLang="en-US" sz="2400" b="0" kern="0" dirty="0">
                <a:solidFill>
                  <a:srgbClr val="9900CC"/>
                </a:solidFill>
                <a:latin typeface="ＭＳ Ｐゴシック"/>
                <a:ea typeface="ＭＳ Ｐゴシック" pitchFamily="50" charset="-128"/>
              </a:rPr>
              <a:t>チーム蘇生</a:t>
            </a:r>
            <a:endParaRPr lang="en-US" altLang="ja-JP" sz="1800" b="0" kern="0" dirty="0">
              <a:solidFill>
                <a:srgbClr val="9900CC"/>
              </a:solidFill>
              <a:latin typeface="ＭＳ Ｐゴシック"/>
              <a:ea typeface="ＭＳ Ｐゴシック" pitchFamily="50" charset="-128"/>
            </a:endParaRPr>
          </a:p>
          <a:p>
            <a:pPr marL="711200" lvl="0" indent="-711200" eaLnBrk="1" hangingPunct="1">
              <a:spcBef>
                <a:spcPct val="0"/>
              </a:spcBef>
              <a:buNone/>
            </a:pPr>
            <a:endParaRPr lang="en-US" altLang="ja-JP" sz="1600" b="0" kern="0" dirty="0">
              <a:latin typeface="ＭＳ Ｐゴシック"/>
              <a:ea typeface="ＭＳ Ｐゴシック" pitchFamily="50" charset="-128"/>
            </a:endParaRPr>
          </a:p>
          <a:p>
            <a:pPr marL="711200" lvl="0" indent="-711200" eaLnBrk="1" hangingPunct="1">
              <a:spcBef>
                <a:spcPct val="0"/>
              </a:spcBef>
              <a:buNone/>
            </a:pPr>
            <a:r>
              <a:rPr lang="en-US" altLang="ja-JP" sz="1600" b="0" kern="0" dirty="0">
                <a:latin typeface="ＭＳ Ｐゴシック"/>
                <a:ea typeface="ＭＳ Ｐゴシック" pitchFamily="50" charset="-128"/>
              </a:rPr>
              <a:t>(a)</a:t>
            </a:r>
            <a:r>
              <a:rPr lang="ja-JP" altLang="en-US" sz="1600" b="0" kern="0" dirty="0">
                <a:latin typeface="ＭＳ Ｐゴシック"/>
                <a:ea typeface="ＭＳ Ｐゴシック" pitchFamily="50" charset="-128"/>
              </a:rPr>
              <a:t>　</a:t>
            </a:r>
            <a:r>
              <a:rPr lang="en-US" altLang="ja-JP" sz="1600" b="0" kern="0" dirty="0">
                <a:latin typeface="ＭＳ Ｐゴシック"/>
                <a:ea typeface="ＭＳ Ｐゴシック" pitchFamily="50" charset="-128"/>
              </a:rPr>
              <a:t>×</a:t>
            </a:r>
            <a:r>
              <a:rPr lang="ja-JP" altLang="en-US" sz="1600" b="0" kern="0" dirty="0">
                <a:latin typeface="ＭＳ Ｐゴシック"/>
                <a:ea typeface="ＭＳ Ｐゴシック" pitchFamily="50" charset="-128"/>
              </a:rPr>
              <a:t>　お互いが役割を果たせているかを評価し，困難であれば交代や助言などの助け合いを行う自己評価も大切，できないことや疲れは言葉に出して告げ，蘇生の質を保つ．</a:t>
            </a:r>
          </a:p>
          <a:p>
            <a:pPr marL="711200" lvl="0" indent="-711200" eaLnBrk="1" hangingPunct="1">
              <a:spcBef>
                <a:spcPct val="0"/>
              </a:spcBef>
              <a:buNone/>
            </a:pPr>
            <a:r>
              <a:rPr lang="en-US" altLang="ja-JP" sz="1600" b="0" kern="0" dirty="0">
                <a:latin typeface="ＭＳ Ｐゴシック"/>
                <a:ea typeface="ＭＳ Ｐゴシック" pitchFamily="50" charset="-128"/>
              </a:rPr>
              <a:t>(b)(c)×</a:t>
            </a:r>
            <a:r>
              <a:rPr lang="ja-JP" altLang="en-US" sz="1600" b="0" kern="0" dirty="0">
                <a:latin typeface="ＭＳ Ｐゴシック"/>
                <a:ea typeface="ＭＳ Ｐゴシック" pitchFamily="50" charset="-128"/>
              </a:rPr>
              <a:t>　質の高いチーム蘇生を円滑に行うためには，リーダーシップとチームワークが重要となる．リーダーからの一方通行でなく，チームメンバー全員が助け合うことで蘇生活動の質を高められる．</a:t>
            </a:r>
          </a:p>
          <a:p>
            <a:pPr marL="711200" lvl="0" indent="-711200" eaLnBrk="1" hangingPunct="1">
              <a:spcBef>
                <a:spcPct val="0"/>
              </a:spcBef>
              <a:buNone/>
            </a:pPr>
            <a:r>
              <a:rPr lang="en-US" altLang="ja-JP" sz="1600" b="0" kern="0" dirty="0">
                <a:latin typeface="ＭＳ Ｐゴシック"/>
                <a:ea typeface="ＭＳ Ｐゴシック" pitchFamily="50" charset="-128"/>
              </a:rPr>
              <a:t>(d)</a:t>
            </a:r>
            <a:r>
              <a:rPr lang="ja-JP" altLang="en-US" sz="1600" b="0" kern="0" dirty="0">
                <a:latin typeface="ＭＳ Ｐゴシック"/>
                <a:ea typeface="ＭＳ Ｐゴシック" pitchFamily="50" charset="-128"/>
              </a:rPr>
              <a:t>　</a:t>
            </a:r>
            <a:r>
              <a:rPr lang="en-US" altLang="ja-JP" sz="1600" b="0" kern="0" dirty="0">
                <a:latin typeface="ＭＳ Ｐゴシック"/>
                <a:ea typeface="ＭＳ Ｐゴシック" pitchFamily="50" charset="-128"/>
              </a:rPr>
              <a:t>×</a:t>
            </a:r>
            <a:r>
              <a:rPr lang="ja-JP" altLang="en-US" sz="1600" b="0" kern="0" dirty="0">
                <a:latin typeface="ＭＳ Ｐゴシック"/>
                <a:ea typeface="ＭＳ Ｐゴシック" pitchFamily="50" charset="-128"/>
              </a:rPr>
              <a:t>　蘇生チームのメンバー，職種にかかわらず共通のアルゴリズムを理解し訓練を積んでいることが望ましい．</a:t>
            </a:r>
          </a:p>
          <a:p>
            <a:pPr marL="711200" lvl="0" indent="-711200" eaLnBrk="1" hangingPunct="1">
              <a:spcBef>
                <a:spcPct val="0"/>
              </a:spcBef>
              <a:buNone/>
            </a:pPr>
            <a:r>
              <a:rPr lang="en-US" altLang="ja-JP" sz="1600" b="0" kern="0" dirty="0">
                <a:latin typeface="ＭＳ Ｐゴシック"/>
                <a:ea typeface="ＭＳ Ｐゴシック" pitchFamily="50" charset="-128"/>
              </a:rPr>
              <a:t>(e)</a:t>
            </a:r>
            <a:r>
              <a:rPr lang="ja-JP" altLang="en-US" sz="1600" b="0" kern="0" dirty="0">
                <a:latin typeface="ＭＳ Ｐゴシック"/>
                <a:ea typeface="ＭＳ Ｐゴシック" pitchFamily="50" charset="-128"/>
              </a:rPr>
              <a:t>　〇　</a:t>
            </a:r>
            <a:r>
              <a:rPr lang="ja-JP" altLang="en-US" sz="1800" b="0" kern="0" dirty="0">
                <a:latin typeface="ＭＳ Ｐゴシック"/>
                <a:ea typeface="ＭＳ Ｐゴシック" pitchFamily="50" charset="-128"/>
              </a:rPr>
              <a:t>蘇生中</a:t>
            </a:r>
            <a:r>
              <a:rPr lang="en-US" altLang="ja-JP" sz="1800" b="0" kern="0" dirty="0">
                <a:latin typeface="ＭＳ Ｐゴシック"/>
                <a:ea typeface="ＭＳ Ｐゴシック" pitchFamily="50" charset="-128"/>
              </a:rPr>
              <a:t>/</a:t>
            </a:r>
            <a:r>
              <a:rPr lang="ja-JP" altLang="en-US" sz="1800" b="0" kern="0" dirty="0">
                <a:latin typeface="ＭＳ Ｐゴシック"/>
                <a:ea typeface="ＭＳ Ｐゴシック" pitchFamily="50" charset="-128"/>
              </a:rPr>
              <a:t>終了後に蘇生チーム内の</a:t>
            </a:r>
            <a:r>
              <a:rPr lang="ja-JP" altLang="en-US" sz="1800" b="0" kern="0" dirty="0">
                <a:solidFill>
                  <a:srgbClr val="FF3399"/>
                </a:solidFill>
                <a:latin typeface="ＭＳ Ｐゴシック"/>
                <a:ea typeface="ＭＳ Ｐゴシック" pitchFamily="50" charset="-128"/>
              </a:rPr>
              <a:t>活動内容評価（振り返り）を共有することは，活動の質を高めるだけでなく，ストレスマネージメントにもつながる</a:t>
            </a:r>
            <a:r>
              <a:rPr lang="ja-JP" altLang="en-US" sz="1600" b="0" kern="0" dirty="0">
                <a:latin typeface="ＭＳ Ｐゴシック"/>
                <a:ea typeface="ＭＳ Ｐゴシック" pitchFamily="50" charset="-128"/>
              </a:rPr>
              <a:t>．</a:t>
            </a:r>
          </a:p>
          <a:p>
            <a:pPr marL="0" indent="0" eaLnBrk="1" hangingPunct="1">
              <a:spcBef>
                <a:spcPct val="0"/>
              </a:spcBef>
              <a:buNone/>
            </a:pPr>
            <a:r>
              <a:rPr lang="ja-JP" altLang="en-US" sz="1600" b="0" kern="0" dirty="0">
                <a:solidFill>
                  <a:srgbClr val="00B0F0"/>
                </a:solidFill>
                <a:latin typeface="ＭＳ Ｐゴシック"/>
                <a:ea typeface="ＭＳ Ｐゴシック" pitchFamily="50" charset="-128"/>
              </a:rPr>
              <a:t>改訂第</a:t>
            </a:r>
            <a:r>
              <a:rPr lang="en-US" altLang="ja-JP" sz="1600" b="0" kern="0" dirty="0">
                <a:solidFill>
                  <a:srgbClr val="00B0F0"/>
                </a:solidFill>
                <a:latin typeface="ＭＳ Ｐゴシック"/>
                <a:ea typeface="ＭＳ Ｐゴシック" pitchFamily="50" charset="-128"/>
              </a:rPr>
              <a:t>4</a:t>
            </a:r>
            <a:r>
              <a:rPr lang="ja-JP" altLang="en-US" sz="1600" b="0" kern="0" dirty="0">
                <a:solidFill>
                  <a:srgbClr val="00B0F0"/>
                </a:solidFill>
                <a:latin typeface="ＭＳ Ｐゴシック"/>
                <a:ea typeface="ＭＳ Ｐゴシック" pitchFamily="50" charset="-128"/>
              </a:rPr>
              <a:t>版</a:t>
            </a:r>
            <a:r>
              <a:rPr lang="en-US" altLang="ja-JP" sz="1600" b="0" kern="0" dirty="0">
                <a:solidFill>
                  <a:srgbClr val="00B0F0"/>
                </a:solidFill>
                <a:latin typeface="ＭＳ Ｐゴシック"/>
                <a:ea typeface="ＭＳ Ｐゴシック" pitchFamily="50" charset="-128"/>
              </a:rPr>
              <a:t>ICLS</a:t>
            </a:r>
            <a:r>
              <a:rPr lang="ja-JP" altLang="en-US" sz="1600" b="0" kern="0" dirty="0">
                <a:solidFill>
                  <a:srgbClr val="00B0F0"/>
                </a:solidFill>
                <a:latin typeface="ＭＳ Ｐゴシック"/>
                <a:ea typeface="ＭＳ Ｐゴシック" pitchFamily="50" charset="-128"/>
              </a:rPr>
              <a:t>コースガイドブック　</a:t>
            </a:r>
            <a:r>
              <a:rPr lang="en-US" altLang="ja-JP" sz="1600" b="0" kern="0" dirty="0">
                <a:solidFill>
                  <a:srgbClr val="00B0F0"/>
                </a:solidFill>
                <a:latin typeface="ＭＳ Ｐゴシック"/>
                <a:ea typeface="ＭＳ Ｐゴシック" pitchFamily="50" charset="-128"/>
              </a:rPr>
              <a:t>P39-41 </a:t>
            </a:r>
            <a:r>
              <a:rPr lang="ja-JP" altLang="en-US" sz="1600" b="0" kern="0" dirty="0">
                <a:solidFill>
                  <a:srgbClr val="00B0F0"/>
                </a:solidFill>
                <a:latin typeface="ＭＳ Ｐゴシック"/>
                <a:ea typeface="ＭＳ Ｐゴシック" pitchFamily="50" charset="-128"/>
              </a:rPr>
              <a:t>　</a:t>
            </a:r>
            <a:r>
              <a:rPr lang="en-US" altLang="ja-JP" sz="1600" b="0" kern="0" dirty="0">
                <a:solidFill>
                  <a:srgbClr val="00B0F0"/>
                </a:solidFill>
                <a:latin typeface="ＭＳ Ｐゴシック"/>
                <a:ea typeface="ＭＳ Ｐゴシック" pitchFamily="50" charset="-128"/>
              </a:rPr>
              <a:t>JMECC</a:t>
            </a:r>
            <a:r>
              <a:rPr lang="ja-JP" altLang="en-US" sz="1600" b="0" kern="0" dirty="0">
                <a:solidFill>
                  <a:srgbClr val="00B0F0"/>
                </a:solidFill>
                <a:latin typeface="ＭＳ Ｐゴシック"/>
                <a:ea typeface="ＭＳ Ｐゴシック" pitchFamily="50" charset="-128"/>
              </a:rPr>
              <a:t>指導要綱　</a:t>
            </a:r>
            <a:r>
              <a:rPr lang="en-US" altLang="ja-JP" sz="1600" b="0" kern="0" dirty="0">
                <a:solidFill>
                  <a:srgbClr val="00B0F0"/>
                </a:solidFill>
                <a:highlight>
                  <a:srgbClr val="FFFF00"/>
                </a:highlight>
                <a:latin typeface="ＭＳ Ｐゴシック"/>
                <a:ea typeface="ＭＳ Ｐゴシック" pitchFamily="50" charset="-128"/>
              </a:rPr>
              <a:t>P20-22</a:t>
            </a:r>
            <a:endParaRPr lang="ja-JP" altLang="en-US" sz="1600" b="0" kern="0" dirty="0">
              <a:solidFill>
                <a:srgbClr val="00B0F0"/>
              </a:solidFill>
              <a:highlight>
                <a:srgbClr val="FFFF00"/>
              </a:highlight>
              <a:latin typeface="ＭＳ Ｐゴシック"/>
              <a:ea typeface="ＭＳ Ｐゴシック" pitchFamily="50" charset="-128"/>
            </a:endParaRPr>
          </a:p>
        </p:txBody>
      </p:sp>
      <p:sp>
        <p:nvSpPr>
          <p:cNvPr id="5" name="角丸四角形 7">
            <a:extLst>
              <a:ext uri="{FF2B5EF4-FFF2-40B4-BE49-F238E27FC236}">
                <a16:creationId xmlns:a16="http://schemas.microsoft.com/office/drawing/2014/main" id="{53AACB88-1674-EB15-84B6-9953544ECC91}"/>
              </a:ext>
            </a:extLst>
          </p:cNvPr>
          <p:cNvSpPr/>
          <p:nvPr/>
        </p:nvSpPr>
        <p:spPr bwMode="auto">
          <a:xfrm>
            <a:off x="7333129" y="3429000"/>
            <a:ext cx="1658253" cy="761999"/>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b="1" dirty="0">
                <a:solidFill>
                  <a:srgbClr val="9900CC"/>
                </a:solidFill>
                <a:latin typeface="+mn-ea"/>
                <a:ea typeface="+mn-ea"/>
              </a:rPr>
              <a:t>解答　</a:t>
            </a:r>
            <a:r>
              <a:rPr lang="en-US" altLang="ja-JP" b="1" dirty="0">
                <a:solidFill>
                  <a:srgbClr val="FF3399"/>
                </a:solidFill>
                <a:latin typeface="+mn-ea"/>
                <a:ea typeface="+mn-ea"/>
              </a:rPr>
              <a:t>(e)</a:t>
            </a:r>
            <a:endParaRPr lang="ja-JP" altLang="en-US" b="1" dirty="0">
              <a:solidFill>
                <a:srgbClr val="FF3399"/>
              </a:solidFill>
              <a:latin typeface="+mn-ea"/>
              <a:ea typeface="+mn-ea"/>
            </a:endParaRPr>
          </a:p>
        </p:txBody>
      </p:sp>
    </p:spTree>
    <p:extLst>
      <p:ext uri="{BB962C8B-B14F-4D97-AF65-F5344CB8AC3E}">
        <p14:creationId xmlns:p14="http://schemas.microsoft.com/office/powerpoint/2010/main" val="337056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274638"/>
            <a:ext cx="9067800" cy="868362"/>
          </a:xfrm>
        </p:spPr>
        <p:txBody>
          <a:bodyPr/>
          <a:lstStyle/>
          <a:p>
            <a:pPr marL="449263" indent="-449263" algn="l"/>
            <a:r>
              <a:rPr lang="ja-JP" altLang="en-US" sz="2400" dirty="0">
                <a:solidFill>
                  <a:srgbClr val="7030A0"/>
                </a:solidFill>
                <a:latin typeface="+mn-ea"/>
                <a:ea typeface="+mn-ea"/>
              </a:rPr>
              <a:t>９．救急患者（非心停止）に対する系統的アプローチについて</a:t>
            </a:r>
            <a:r>
              <a:rPr lang="ja-JP" altLang="en-US" sz="2400" b="1" u="sng" dirty="0">
                <a:solidFill>
                  <a:srgbClr val="7030A0"/>
                </a:solidFill>
                <a:latin typeface="+mn-ea"/>
                <a:ea typeface="+mn-ea"/>
              </a:rPr>
              <a:t>誤っている</a:t>
            </a:r>
            <a:r>
              <a:rPr lang="ja-JP" altLang="en-US" sz="2400" dirty="0">
                <a:solidFill>
                  <a:srgbClr val="7030A0"/>
                </a:solidFill>
                <a:latin typeface="+mn-ea"/>
                <a:ea typeface="+mn-ea"/>
              </a:rPr>
              <a:t>のはどれか．</a:t>
            </a:r>
            <a:r>
              <a:rPr lang="en-US" altLang="ja-JP" sz="2400" dirty="0">
                <a:solidFill>
                  <a:srgbClr val="7030A0"/>
                </a:solidFill>
                <a:latin typeface="+mn-ea"/>
                <a:ea typeface="+mn-ea"/>
              </a:rPr>
              <a:t>1</a:t>
            </a:r>
            <a:r>
              <a:rPr lang="ja-JP" altLang="en-US" sz="2400" dirty="0">
                <a:solidFill>
                  <a:srgbClr val="7030A0"/>
                </a:solidFill>
                <a:latin typeface="+mn-ea"/>
                <a:ea typeface="+mn-ea"/>
              </a:rPr>
              <a:t>つ選べ．</a:t>
            </a:r>
            <a:endParaRPr kumimoji="1" lang="ja-JP" altLang="en-US" sz="2400" dirty="0">
              <a:solidFill>
                <a:srgbClr val="7030A0"/>
              </a:solidFill>
              <a:latin typeface="+mn-ea"/>
              <a:ea typeface="+mn-ea"/>
            </a:endParaRPr>
          </a:p>
        </p:txBody>
      </p:sp>
      <p:sp>
        <p:nvSpPr>
          <p:cNvPr id="3" name="コンテンツ プレースホルダ 2"/>
          <p:cNvSpPr>
            <a:spLocks noGrp="1"/>
          </p:cNvSpPr>
          <p:nvPr>
            <p:ph idx="1"/>
          </p:nvPr>
        </p:nvSpPr>
        <p:spPr>
          <a:xfrm>
            <a:off x="457200" y="1189037"/>
            <a:ext cx="8839200" cy="2239963"/>
          </a:xfrm>
        </p:spPr>
        <p:txBody>
          <a:bodyPr/>
          <a:lstStyle/>
          <a:p>
            <a:pPr marL="0" indent="0">
              <a:buNone/>
            </a:pPr>
            <a:r>
              <a:rPr lang="en-US" altLang="ja-JP" sz="2400" dirty="0">
                <a:latin typeface="+mn-ea"/>
              </a:rPr>
              <a:t>(a) </a:t>
            </a:r>
            <a:r>
              <a:rPr lang="ja-JP" altLang="en-US" sz="2400" dirty="0">
                <a:latin typeface="+mn-ea"/>
              </a:rPr>
              <a:t>視診を含めた第一印象をまず評価する． </a:t>
            </a:r>
          </a:p>
          <a:p>
            <a:pPr marL="0" indent="0">
              <a:buNone/>
            </a:pPr>
            <a:r>
              <a:rPr lang="en-US" altLang="ja-JP" sz="2400" dirty="0">
                <a:latin typeface="+mn-ea"/>
              </a:rPr>
              <a:t>(b) </a:t>
            </a:r>
            <a:r>
              <a:rPr lang="ja-JP" altLang="en-US" sz="2400" dirty="0">
                <a:latin typeface="+mn-ea"/>
              </a:rPr>
              <a:t>心停止とは異なる初期・二次</a:t>
            </a:r>
            <a:r>
              <a:rPr lang="en-US" altLang="ja-JP" sz="2400" dirty="0">
                <a:latin typeface="+mn-ea"/>
              </a:rPr>
              <a:t>ABCD</a:t>
            </a:r>
            <a:r>
              <a:rPr lang="ja-JP" altLang="en-US" sz="2400" dirty="0">
                <a:latin typeface="+mn-ea"/>
              </a:rPr>
              <a:t>評価を用いる．</a:t>
            </a:r>
          </a:p>
          <a:p>
            <a:pPr marL="0" indent="0">
              <a:buNone/>
            </a:pPr>
            <a:r>
              <a:rPr lang="en-US" altLang="ja-JP" sz="2400" dirty="0">
                <a:latin typeface="+mn-ea"/>
              </a:rPr>
              <a:t>(c) </a:t>
            </a:r>
            <a:r>
              <a:rPr lang="ja-JP" altLang="en-US" sz="2400" dirty="0">
                <a:latin typeface="+mn-ea"/>
              </a:rPr>
              <a:t>末梢動脈の拍動を触診することで循環を確認する．</a:t>
            </a:r>
          </a:p>
          <a:p>
            <a:pPr marL="0" indent="0">
              <a:buNone/>
            </a:pPr>
            <a:r>
              <a:rPr lang="en-US" altLang="ja-JP" sz="2400" dirty="0">
                <a:latin typeface="+mn-ea"/>
              </a:rPr>
              <a:t>(d) </a:t>
            </a:r>
            <a:r>
              <a:rPr lang="ja-JP" altLang="en-US" sz="2400" dirty="0">
                <a:latin typeface="+mn-ea"/>
              </a:rPr>
              <a:t>患者の名前を尋ねることは初期</a:t>
            </a:r>
            <a:r>
              <a:rPr lang="en-US" altLang="ja-JP" sz="2400" dirty="0">
                <a:latin typeface="+mn-ea"/>
              </a:rPr>
              <a:t>ABCD</a:t>
            </a:r>
            <a:r>
              <a:rPr lang="ja-JP" altLang="en-US" sz="2400" dirty="0">
                <a:latin typeface="+mn-ea"/>
              </a:rPr>
              <a:t>評価に役立つ． </a:t>
            </a:r>
          </a:p>
          <a:p>
            <a:pPr marL="0" indent="0">
              <a:buNone/>
            </a:pPr>
            <a:r>
              <a:rPr lang="en-US" altLang="ja-JP" sz="2400" dirty="0">
                <a:latin typeface="+mn-ea"/>
              </a:rPr>
              <a:t>(e) </a:t>
            </a:r>
            <a:r>
              <a:rPr lang="ja-JP" altLang="en-US" sz="2400" dirty="0">
                <a:latin typeface="+mn-ea"/>
              </a:rPr>
              <a:t>二次</a:t>
            </a:r>
            <a:r>
              <a:rPr lang="en-US" altLang="ja-JP" sz="2400" dirty="0">
                <a:latin typeface="+mn-ea"/>
              </a:rPr>
              <a:t>ABCD</a:t>
            </a:r>
            <a:r>
              <a:rPr lang="ja-JP" altLang="en-US" sz="2400" dirty="0">
                <a:latin typeface="+mn-ea"/>
              </a:rPr>
              <a:t>評価ではバイタルサインなど客観的指標を評価する．</a:t>
            </a:r>
          </a:p>
        </p:txBody>
      </p:sp>
      <p:cxnSp>
        <p:nvCxnSpPr>
          <p:cNvPr id="4" name="直線コネクタ 3"/>
          <p:cNvCxnSpPr/>
          <p:nvPr/>
        </p:nvCxnSpPr>
        <p:spPr>
          <a:xfrm>
            <a:off x="216024" y="35814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 2"/>
          <p:cNvSpPr txBox="1">
            <a:spLocks/>
          </p:cNvSpPr>
          <p:nvPr/>
        </p:nvSpPr>
        <p:spPr bwMode="auto">
          <a:xfrm>
            <a:off x="486228" y="3657600"/>
            <a:ext cx="8478260" cy="320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eaLnBrk="1" hangingPunct="1">
              <a:spcBef>
                <a:spcPct val="0"/>
              </a:spcBef>
              <a:buNone/>
            </a:pPr>
            <a:r>
              <a:rPr lang="ja-JP" altLang="en-US" sz="2400" b="0" kern="0" dirty="0">
                <a:solidFill>
                  <a:srgbClr val="000000"/>
                </a:solidFill>
                <a:latin typeface="ＭＳ Ｐゴシック"/>
                <a:ea typeface="ＭＳ Ｐゴシック" pitchFamily="50" charset="-128"/>
              </a:rPr>
              <a:t>内科救急総論　</a:t>
            </a:r>
            <a:r>
              <a:rPr lang="ja-JP" altLang="en-US" sz="2400" b="0" kern="0" dirty="0">
                <a:solidFill>
                  <a:srgbClr val="9900CC"/>
                </a:solidFill>
                <a:latin typeface="ＭＳ Ｐゴシック"/>
                <a:ea typeface="ＭＳ Ｐゴシック" pitchFamily="50" charset="-128"/>
              </a:rPr>
              <a:t>系統的アプローチ</a:t>
            </a:r>
            <a:endParaRPr lang="en-US" altLang="ja-JP" sz="1800" b="0" kern="0" dirty="0">
              <a:solidFill>
                <a:srgbClr val="9900CC"/>
              </a:solidFill>
              <a:latin typeface="ＭＳ Ｐゴシック"/>
              <a:ea typeface="ＭＳ Ｐゴシック" pitchFamily="50" charset="-128"/>
            </a:endParaRPr>
          </a:p>
          <a:p>
            <a:pPr marL="0" lvl="0" indent="0" eaLnBrk="1" hangingPunct="1">
              <a:spcBef>
                <a:spcPct val="0"/>
              </a:spcBef>
              <a:buNone/>
            </a:pPr>
            <a:endParaRPr lang="en-US" altLang="ja-JP" sz="1600" b="0" kern="0" dirty="0">
              <a:latin typeface="ＭＳ Ｐゴシック"/>
              <a:ea typeface="ＭＳ Ｐゴシック" pitchFamily="50" charset="-128"/>
            </a:endParaRPr>
          </a:p>
          <a:p>
            <a:pPr marL="711200" lvl="0" indent="-711200" eaLnBrk="1" hangingPunct="1">
              <a:spcBef>
                <a:spcPct val="0"/>
              </a:spcBef>
              <a:buNone/>
            </a:pPr>
            <a:r>
              <a:rPr lang="en-US" altLang="ja-JP" sz="1600" b="0" kern="0" dirty="0">
                <a:latin typeface="ＭＳ Ｐゴシック"/>
                <a:ea typeface="ＭＳ Ｐゴシック" pitchFamily="50" charset="-128"/>
              </a:rPr>
              <a:t>(a)</a:t>
            </a:r>
            <a:r>
              <a:rPr lang="ja-JP" altLang="en-US" sz="1600" b="0" kern="0" dirty="0">
                <a:latin typeface="ＭＳ Ｐゴシック"/>
                <a:ea typeface="ＭＳ Ｐゴシック" pitchFamily="50" charset="-128"/>
              </a:rPr>
              <a:t>　○　視診を含めた第一印象で重篤かどうかの判断をすることは重要である． </a:t>
            </a:r>
          </a:p>
          <a:p>
            <a:pPr marL="711200" lvl="0" indent="-711200" eaLnBrk="1" hangingPunct="1">
              <a:spcBef>
                <a:spcPct val="0"/>
              </a:spcBef>
              <a:buNone/>
            </a:pPr>
            <a:r>
              <a:rPr lang="en-US" altLang="ja-JP" sz="1600" b="0" kern="0" dirty="0">
                <a:latin typeface="ＭＳ Ｐゴシック"/>
                <a:ea typeface="ＭＳ Ｐゴシック" pitchFamily="50" charset="-128"/>
              </a:rPr>
              <a:t>(b)</a:t>
            </a:r>
            <a:r>
              <a:rPr lang="ja-JP" altLang="en-US" sz="1600" b="0" kern="0" dirty="0">
                <a:latin typeface="ＭＳ Ｐゴシック"/>
                <a:ea typeface="ＭＳ Ｐゴシック" pitchFamily="50" charset="-128"/>
              </a:rPr>
              <a:t>　</a:t>
            </a:r>
            <a:r>
              <a:rPr lang="en-US" altLang="ja-JP" sz="1600" b="0" kern="0" dirty="0">
                <a:latin typeface="ＭＳ Ｐゴシック"/>
                <a:ea typeface="ＭＳ Ｐゴシック" pitchFamily="50" charset="-128"/>
              </a:rPr>
              <a:t>×</a:t>
            </a:r>
            <a:r>
              <a:rPr lang="ja-JP" altLang="en-US" sz="1600" b="0" kern="0" dirty="0">
                <a:latin typeface="ＭＳ Ｐゴシック"/>
                <a:ea typeface="ＭＳ Ｐゴシック" pitchFamily="50" charset="-128"/>
              </a:rPr>
              <a:t>　</a:t>
            </a:r>
            <a:r>
              <a:rPr lang="ja-JP" altLang="en-US" sz="1800" b="0" kern="0" dirty="0">
                <a:solidFill>
                  <a:srgbClr val="FF3399"/>
                </a:solidFill>
                <a:latin typeface="ＭＳ Ｐゴシック"/>
                <a:ea typeface="ＭＳ Ｐゴシック" pitchFamily="50" charset="-128"/>
              </a:rPr>
              <a:t>非心停止傷病者に対しても心停止時と同様迅速かつ簡便で要点を押さえた系統的アプローチを用いることが重要である．</a:t>
            </a:r>
          </a:p>
          <a:p>
            <a:pPr marL="711200" lvl="0" indent="-711200" eaLnBrk="1" hangingPunct="1">
              <a:spcBef>
                <a:spcPct val="0"/>
              </a:spcBef>
              <a:buNone/>
            </a:pPr>
            <a:r>
              <a:rPr lang="en-US" altLang="ja-JP" sz="1600" b="0" kern="0" dirty="0">
                <a:latin typeface="ＭＳ Ｐゴシック"/>
                <a:ea typeface="ＭＳ Ｐゴシック" pitchFamily="50" charset="-128"/>
              </a:rPr>
              <a:t>(c)</a:t>
            </a:r>
            <a:r>
              <a:rPr lang="ja-JP" altLang="en-US" sz="1600" b="0" kern="0" dirty="0">
                <a:latin typeface="ＭＳ Ｐゴシック"/>
                <a:ea typeface="ＭＳ Ｐゴシック" pitchFamily="50" charset="-128"/>
              </a:rPr>
              <a:t>　○　末梢動脈の拍動を触診することで簡便に循環の障害の有無を評価できる． </a:t>
            </a:r>
          </a:p>
          <a:p>
            <a:pPr marL="711200" lvl="0" indent="-711200" eaLnBrk="1" hangingPunct="1">
              <a:spcBef>
                <a:spcPct val="0"/>
              </a:spcBef>
              <a:buNone/>
            </a:pPr>
            <a:r>
              <a:rPr lang="en-US" altLang="ja-JP" sz="1600" b="0" kern="0" dirty="0">
                <a:latin typeface="ＭＳ Ｐゴシック"/>
                <a:ea typeface="ＭＳ Ｐゴシック" pitchFamily="50" charset="-128"/>
              </a:rPr>
              <a:t>(d)</a:t>
            </a:r>
            <a:r>
              <a:rPr lang="ja-JP" altLang="en-US" sz="1600" b="0" kern="0" dirty="0">
                <a:latin typeface="ＭＳ Ｐゴシック"/>
                <a:ea typeface="ＭＳ Ｐゴシック" pitchFamily="50" charset="-128"/>
              </a:rPr>
              <a:t>　○　救急患者では，迅速に鑑別診断を行う必要があるため，冗長な病歴聴取は不適切である．患者の名前を尋ねるなどの会話の状態から気道，呼吸，換気の障害の有無を評価できる．</a:t>
            </a:r>
          </a:p>
          <a:p>
            <a:pPr marL="711200" lvl="0" indent="-711200" eaLnBrk="1" hangingPunct="1">
              <a:spcBef>
                <a:spcPct val="0"/>
              </a:spcBef>
              <a:buNone/>
            </a:pPr>
            <a:r>
              <a:rPr lang="en-US" altLang="ja-JP" sz="1600" b="0" kern="0" dirty="0">
                <a:latin typeface="ＭＳ Ｐゴシック"/>
                <a:ea typeface="ＭＳ Ｐゴシック" pitchFamily="50" charset="-128"/>
              </a:rPr>
              <a:t>(e)</a:t>
            </a:r>
            <a:r>
              <a:rPr lang="ja-JP" altLang="en-US" sz="1600" b="0" kern="0" dirty="0">
                <a:latin typeface="ＭＳ Ｐゴシック"/>
                <a:ea typeface="ＭＳ Ｐゴシック" pitchFamily="50" charset="-128"/>
              </a:rPr>
              <a:t>　〇　二次</a:t>
            </a:r>
            <a:r>
              <a:rPr lang="en-US" altLang="ja-JP" sz="1600" b="0" kern="0" dirty="0">
                <a:latin typeface="ＭＳ Ｐゴシック"/>
                <a:ea typeface="ＭＳ Ｐゴシック" pitchFamily="50" charset="-128"/>
              </a:rPr>
              <a:t>ABCD</a:t>
            </a:r>
            <a:r>
              <a:rPr lang="ja-JP" altLang="en-US" sz="1600" b="0" kern="0" dirty="0">
                <a:latin typeface="ＭＳ Ｐゴシック"/>
                <a:ea typeface="ＭＳ Ｐゴシック" pitchFamily="50" charset="-128"/>
              </a:rPr>
              <a:t>評価は患者の客観的情報を基に病状の評価を行い，対応法を決定できる</a:t>
            </a:r>
            <a:r>
              <a:rPr lang="en-US" altLang="ja-JP" sz="1600" b="0" kern="0" dirty="0">
                <a:latin typeface="ＭＳ Ｐゴシック"/>
                <a:ea typeface="ＭＳ Ｐゴシック" pitchFamily="50" charset="-128"/>
              </a:rPr>
              <a:t>.</a:t>
            </a:r>
          </a:p>
          <a:p>
            <a:pPr marL="711200" lvl="0" indent="-711200" eaLnBrk="1" hangingPunct="1">
              <a:spcBef>
                <a:spcPct val="0"/>
              </a:spcBef>
              <a:buNone/>
            </a:pPr>
            <a:endParaRPr lang="en-US" altLang="ja-JP" sz="1600" b="0" kern="0" dirty="0">
              <a:latin typeface="ＭＳ Ｐゴシック"/>
              <a:ea typeface="ＭＳ Ｐゴシック" pitchFamily="50" charset="-128"/>
            </a:endParaRPr>
          </a:p>
          <a:p>
            <a:pPr marL="711200" lvl="0" indent="-711200" eaLnBrk="1" hangingPunct="1">
              <a:spcBef>
                <a:spcPct val="0"/>
              </a:spcBef>
              <a:buNone/>
            </a:pPr>
            <a:r>
              <a:rPr lang="ja-JP" altLang="en-US" sz="1600" b="0" kern="0" dirty="0">
                <a:solidFill>
                  <a:srgbClr val="00B0F0"/>
                </a:solidFill>
                <a:latin typeface="ＭＳ Ｐゴシック"/>
                <a:ea typeface="ＭＳ Ｐゴシック" pitchFamily="50" charset="-128"/>
              </a:rPr>
              <a:t>内科救急診療指針</a:t>
            </a:r>
            <a:r>
              <a:rPr lang="en-US" altLang="ja-JP" sz="1600" b="0" kern="0" dirty="0">
                <a:solidFill>
                  <a:srgbClr val="00B0F0"/>
                </a:solidFill>
                <a:latin typeface="ＭＳ Ｐゴシック"/>
                <a:ea typeface="ＭＳ Ｐゴシック" pitchFamily="50" charset="-128"/>
              </a:rPr>
              <a:t>2022 P2</a:t>
            </a:r>
            <a:r>
              <a:rPr lang="ja-JP" altLang="en-US" sz="1600" b="0" kern="0" dirty="0">
                <a:solidFill>
                  <a:srgbClr val="00B0F0"/>
                </a:solidFill>
                <a:latin typeface="ＭＳ Ｐゴシック"/>
                <a:ea typeface="ＭＳ Ｐゴシック" pitchFamily="50" charset="-128"/>
              </a:rPr>
              <a:t>－</a:t>
            </a:r>
            <a:r>
              <a:rPr lang="en-US" altLang="ja-JP" sz="1600" b="0" kern="0" dirty="0">
                <a:solidFill>
                  <a:srgbClr val="00B0F0"/>
                </a:solidFill>
                <a:latin typeface="ＭＳ Ｐゴシック"/>
                <a:ea typeface="ＭＳ Ｐゴシック" pitchFamily="50" charset="-128"/>
              </a:rPr>
              <a:t>12</a:t>
            </a:r>
            <a:endParaRPr lang="ja-JP" altLang="en-US" sz="1600" b="0" kern="0" dirty="0">
              <a:solidFill>
                <a:srgbClr val="00B0F0"/>
              </a:solidFill>
              <a:latin typeface="ＭＳ Ｐゴシック"/>
              <a:ea typeface="ＭＳ Ｐゴシック" pitchFamily="50" charset="-128"/>
            </a:endParaRPr>
          </a:p>
        </p:txBody>
      </p:sp>
      <p:sp>
        <p:nvSpPr>
          <p:cNvPr id="5" name="角丸四角形 7">
            <a:extLst>
              <a:ext uri="{FF2B5EF4-FFF2-40B4-BE49-F238E27FC236}">
                <a16:creationId xmlns:a16="http://schemas.microsoft.com/office/drawing/2014/main" id="{CF6A7BA9-EA85-9FB5-0066-D5C03B215DBC}"/>
              </a:ext>
            </a:extLst>
          </p:cNvPr>
          <p:cNvSpPr/>
          <p:nvPr/>
        </p:nvSpPr>
        <p:spPr bwMode="auto">
          <a:xfrm>
            <a:off x="7306235" y="3581400"/>
            <a:ext cx="1658253" cy="761999"/>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b="1" dirty="0">
                <a:solidFill>
                  <a:srgbClr val="9900CC"/>
                </a:solidFill>
                <a:latin typeface="+mn-ea"/>
                <a:ea typeface="+mn-ea"/>
              </a:rPr>
              <a:t>解答　</a:t>
            </a:r>
            <a:r>
              <a:rPr lang="en-US" altLang="ja-JP" b="1" dirty="0">
                <a:solidFill>
                  <a:srgbClr val="FF3399"/>
                </a:solidFill>
                <a:latin typeface="+mn-ea"/>
                <a:ea typeface="+mn-ea"/>
              </a:rPr>
              <a:t>(b)</a:t>
            </a:r>
            <a:endParaRPr lang="ja-JP" altLang="en-US" b="1" dirty="0">
              <a:solidFill>
                <a:srgbClr val="FF3399"/>
              </a:solidFill>
              <a:latin typeface="+mn-ea"/>
              <a:ea typeface="+mn-ea"/>
            </a:endParaRPr>
          </a:p>
        </p:txBody>
      </p:sp>
    </p:spTree>
    <p:extLst>
      <p:ext uri="{BB962C8B-B14F-4D97-AF65-F5344CB8AC3E}">
        <p14:creationId xmlns:p14="http://schemas.microsoft.com/office/powerpoint/2010/main" val="277217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152400"/>
            <a:ext cx="9067800" cy="2179637"/>
          </a:xfrm>
        </p:spPr>
        <p:txBody>
          <a:bodyPr anchor="t" anchorCtr="0"/>
          <a:lstStyle/>
          <a:p>
            <a:pPr marL="449263" indent="-449263" algn="l"/>
            <a:r>
              <a:rPr lang="ja-JP" altLang="en-US" sz="1800" dirty="0">
                <a:solidFill>
                  <a:srgbClr val="7030A0"/>
                </a:solidFill>
                <a:latin typeface="+mn-ea"/>
                <a:ea typeface="+mn-ea"/>
              </a:rPr>
              <a:t>１０．</a:t>
            </a:r>
            <a:r>
              <a:rPr lang="en-US" altLang="ja-JP" sz="1600" dirty="0">
                <a:solidFill>
                  <a:srgbClr val="7030A0"/>
                </a:solidFill>
                <a:latin typeface="+mn-ea"/>
                <a:ea typeface="+mn-ea"/>
              </a:rPr>
              <a:t>50</a:t>
            </a:r>
            <a:r>
              <a:rPr lang="ja-JP" altLang="en-US" sz="1600" dirty="0">
                <a:solidFill>
                  <a:srgbClr val="7030A0"/>
                </a:solidFill>
                <a:latin typeface="+mn-ea"/>
                <a:ea typeface="+mn-ea"/>
              </a:rPr>
              <a:t>歳の男性．胸痛を主訴に救急外来を受診した．</a:t>
            </a:r>
            <a:br>
              <a:rPr lang="ja-JP" altLang="en-US" sz="1600" dirty="0">
                <a:solidFill>
                  <a:srgbClr val="7030A0"/>
                </a:solidFill>
                <a:latin typeface="+mn-ea"/>
                <a:ea typeface="+mn-ea"/>
              </a:rPr>
            </a:br>
            <a:r>
              <a:rPr lang="ja-JP" altLang="en-US" sz="1600" b="1" dirty="0">
                <a:solidFill>
                  <a:srgbClr val="7030A0"/>
                </a:solidFill>
                <a:latin typeface="+mn-ea"/>
                <a:ea typeface="+mn-ea"/>
              </a:rPr>
              <a:t>第一印象：胸痛を訴え，苦しそうで，重症．</a:t>
            </a:r>
            <a:br>
              <a:rPr lang="ja-JP" altLang="en-US" sz="1400" dirty="0">
                <a:solidFill>
                  <a:srgbClr val="7030A0"/>
                </a:solidFill>
                <a:latin typeface="+mn-ea"/>
                <a:ea typeface="+mn-ea"/>
              </a:rPr>
            </a:br>
            <a:r>
              <a:rPr lang="ja-JP" altLang="en-US" sz="1600" b="1" dirty="0">
                <a:solidFill>
                  <a:srgbClr val="7030A0"/>
                </a:solidFill>
                <a:latin typeface="+mn-ea"/>
                <a:ea typeface="+mn-ea"/>
              </a:rPr>
              <a:t>気道：会話可能で開通．呼吸：頻呼吸．循環：橈骨動脈の拍動は触れる．</a:t>
            </a:r>
            <a:br>
              <a:rPr lang="ja-JP" altLang="en-US" sz="1400" dirty="0">
                <a:solidFill>
                  <a:srgbClr val="7030A0"/>
                </a:solidFill>
                <a:latin typeface="+mn-ea"/>
                <a:ea typeface="+mn-ea"/>
              </a:rPr>
            </a:br>
            <a:r>
              <a:rPr lang="ja-JP" altLang="en-US" sz="1600" b="1" dirty="0">
                <a:solidFill>
                  <a:srgbClr val="7030A0"/>
                </a:solidFill>
                <a:latin typeface="+mn-ea"/>
                <a:ea typeface="+mn-ea"/>
              </a:rPr>
              <a:t>呼吸数</a:t>
            </a:r>
            <a:r>
              <a:rPr lang="en-US" altLang="ja-JP" sz="1600" b="1" dirty="0">
                <a:solidFill>
                  <a:srgbClr val="7030A0"/>
                </a:solidFill>
                <a:latin typeface="+mn-ea"/>
                <a:ea typeface="+mn-ea"/>
              </a:rPr>
              <a:t>20 /</a:t>
            </a:r>
            <a:r>
              <a:rPr lang="ja-JP" altLang="en-US" sz="1600" b="1" dirty="0">
                <a:solidFill>
                  <a:srgbClr val="7030A0"/>
                </a:solidFill>
                <a:latin typeface="+mn-ea"/>
                <a:ea typeface="+mn-ea"/>
              </a:rPr>
              <a:t>分．脈拍</a:t>
            </a:r>
            <a:r>
              <a:rPr lang="en-US" altLang="ja-JP" sz="1600" b="1" dirty="0">
                <a:solidFill>
                  <a:srgbClr val="7030A0"/>
                </a:solidFill>
                <a:latin typeface="+mn-ea"/>
                <a:ea typeface="+mn-ea"/>
              </a:rPr>
              <a:t>56 /</a:t>
            </a:r>
            <a:r>
              <a:rPr lang="ja-JP" altLang="en-US" sz="1600" b="1" dirty="0">
                <a:solidFill>
                  <a:srgbClr val="7030A0"/>
                </a:solidFill>
                <a:latin typeface="+mn-ea"/>
                <a:ea typeface="+mn-ea"/>
              </a:rPr>
              <a:t>分，整．血圧</a:t>
            </a:r>
            <a:r>
              <a:rPr lang="en-US" altLang="ja-JP" sz="1600" b="1" dirty="0">
                <a:solidFill>
                  <a:srgbClr val="7030A0"/>
                </a:solidFill>
                <a:latin typeface="+mn-ea"/>
                <a:ea typeface="+mn-ea"/>
              </a:rPr>
              <a:t>140/80 mmHg</a:t>
            </a:r>
            <a:r>
              <a:rPr lang="ja-JP" altLang="en-US" sz="1600" b="1" dirty="0" err="1">
                <a:solidFill>
                  <a:srgbClr val="7030A0"/>
                </a:solidFill>
                <a:latin typeface="+mn-ea"/>
                <a:ea typeface="+mn-ea"/>
              </a:rPr>
              <a:t>．</a:t>
            </a:r>
            <a:r>
              <a:rPr lang="en-US" altLang="ja-JP" sz="1600" b="1" dirty="0">
                <a:solidFill>
                  <a:srgbClr val="7030A0"/>
                </a:solidFill>
                <a:latin typeface="+mn-ea"/>
                <a:ea typeface="+mn-ea"/>
              </a:rPr>
              <a:t>SpO</a:t>
            </a:r>
            <a:r>
              <a:rPr lang="en-US" altLang="ja-JP" sz="1600" b="1" baseline="-25000" dirty="0">
                <a:solidFill>
                  <a:srgbClr val="7030A0"/>
                </a:solidFill>
                <a:latin typeface="+mn-ea"/>
                <a:ea typeface="+mn-ea"/>
              </a:rPr>
              <a:t>2</a:t>
            </a:r>
            <a:r>
              <a:rPr lang="en-US" altLang="ja-JP" sz="1600" b="1" dirty="0">
                <a:solidFill>
                  <a:srgbClr val="7030A0"/>
                </a:solidFill>
                <a:latin typeface="+mn-ea"/>
                <a:ea typeface="+mn-ea"/>
              </a:rPr>
              <a:t> 90</a:t>
            </a:r>
            <a:r>
              <a:rPr lang="ja-JP" altLang="en-US" sz="1600" b="1" dirty="0">
                <a:solidFill>
                  <a:srgbClr val="7030A0"/>
                </a:solidFill>
                <a:latin typeface="+mn-ea"/>
                <a:ea typeface="+mn-ea"/>
              </a:rPr>
              <a:t>％（室内気）．</a:t>
            </a:r>
            <a:br>
              <a:rPr lang="ja-JP" altLang="en-US" sz="1600" b="1" dirty="0">
                <a:solidFill>
                  <a:srgbClr val="7030A0"/>
                </a:solidFill>
                <a:latin typeface="+mn-ea"/>
                <a:ea typeface="+mn-ea"/>
              </a:rPr>
            </a:br>
            <a:r>
              <a:rPr lang="en-US" altLang="ja-JP" sz="1600" dirty="0">
                <a:solidFill>
                  <a:srgbClr val="7030A0"/>
                </a:solidFill>
                <a:latin typeface="+mn-ea"/>
                <a:ea typeface="+mn-ea"/>
              </a:rPr>
              <a:t>12</a:t>
            </a:r>
            <a:r>
              <a:rPr lang="ja-JP" altLang="en-US" sz="1600" dirty="0">
                <a:solidFill>
                  <a:srgbClr val="7030A0"/>
                </a:solidFill>
                <a:latin typeface="+mn-ea"/>
                <a:ea typeface="+mn-ea"/>
              </a:rPr>
              <a:t>誘導心電図：</a:t>
            </a:r>
            <a:r>
              <a:rPr lang="de-DE" altLang="ja-JP" sz="1600" dirty="0">
                <a:solidFill>
                  <a:srgbClr val="7030A0"/>
                </a:solidFill>
                <a:latin typeface="+mn-ea"/>
                <a:ea typeface="+mn-ea"/>
              </a:rPr>
              <a:t>V</a:t>
            </a:r>
            <a:r>
              <a:rPr lang="de-DE" altLang="ja-JP" sz="1200" dirty="0">
                <a:solidFill>
                  <a:srgbClr val="7030A0"/>
                </a:solidFill>
                <a:latin typeface="+mn-ea"/>
                <a:ea typeface="+mn-ea"/>
              </a:rPr>
              <a:t>1</a:t>
            </a:r>
            <a:r>
              <a:rPr lang="de-DE" altLang="ja-JP" sz="1600" dirty="0">
                <a:solidFill>
                  <a:srgbClr val="7030A0"/>
                </a:solidFill>
                <a:latin typeface="+mn-ea"/>
                <a:ea typeface="+mn-ea"/>
              </a:rPr>
              <a:t>-V</a:t>
            </a:r>
            <a:r>
              <a:rPr lang="de-DE" altLang="ja-JP" sz="1200" dirty="0">
                <a:solidFill>
                  <a:srgbClr val="7030A0"/>
                </a:solidFill>
                <a:latin typeface="+mn-ea"/>
                <a:ea typeface="+mn-ea"/>
              </a:rPr>
              <a:t>4</a:t>
            </a:r>
            <a:r>
              <a:rPr lang="ja-JP" altLang="en-US" sz="1600" dirty="0">
                <a:solidFill>
                  <a:srgbClr val="7030A0"/>
                </a:solidFill>
                <a:latin typeface="+mn-ea"/>
                <a:ea typeface="+mn-ea"/>
              </a:rPr>
              <a:t>誘導で</a:t>
            </a:r>
            <a:r>
              <a:rPr lang="en-US" altLang="ja-JP" sz="1600" dirty="0">
                <a:solidFill>
                  <a:srgbClr val="7030A0"/>
                </a:solidFill>
                <a:latin typeface="+mn-ea"/>
                <a:ea typeface="+mn-ea"/>
              </a:rPr>
              <a:t>ST</a:t>
            </a:r>
            <a:r>
              <a:rPr lang="ja-JP" altLang="en-US" sz="1600" dirty="0">
                <a:solidFill>
                  <a:srgbClr val="7030A0"/>
                </a:solidFill>
                <a:latin typeface="+mn-ea"/>
                <a:ea typeface="+mn-ea"/>
              </a:rPr>
              <a:t>上昇を認める．</a:t>
            </a:r>
            <a:br>
              <a:rPr lang="ja-JP" altLang="en-US" sz="1600" dirty="0">
                <a:solidFill>
                  <a:srgbClr val="7030A0"/>
                </a:solidFill>
                <a:latin typeface="+mn-ea"/>
                <a:ea typeface="+mn-ea"/>
              </a:rPr>
            </a:br>
            <a:r>
              <a:rPr lang="ja-JP" altLang="en-US" sz="1600" dirty="0">
                <a:solidFill>
                  <a:srgbClr val="7030A0"/>
                </a:solidFill>
                <a:latin typeface="+mn-ea"/>
                <a:ea typeface="+mn-ea"/>
              </a:rPr>
              <a:t>看護師により経鼻カニュラで</a:t>
            </a:r>
            <a:r>
              <a:rPr lang="en-US" altLang="ja-JP" sz="1600" dirty="0">
                <a:solidFill>
                  <a:srgbClr val="7030A0"/>
                </a:solidFill>
                <a:latin typeface="+mn-ea"/>
                <a:ea typeface="+mn-ea"/>
              </a:rPr>
              <a:t>4 L/</a:t>
            </a:r>
            <a:r>
              <a:rPr lang="ja-JP" altLang="en-US" sz="1600" dirty="0">
                <a:solidFill>
                  <a:srgbClr val="7030A0"/>
                </a:solidFill>
                <a:latin typeface="+mn-ea"/>
                <a:ea typeface="+mn-ea"/>
              </a:rPr>
              <a:t>分の</a:t>
            </a:r>
            <a:r>
              <a:rPr lang="ja-JP" altLang="en-US" sz="1600" b="1" dirty="0">
                <a:solidFill>
                  <a:srgbClr val="7030A0"/>
                </a:solidFill>
                <a:latin typeface="+mn-ea"/>
                <a:ea typeface="+mn-ea"/>
              </a:rPr>
              <a:t>酸素</a:t>
            </a:r>
            <a:r>
              <a:rPr lang="ja-JP" altLang="en-US" sz="1600" dirty="0">
                <a:solidFill>
                  <a:srgbClr val="7030A0"/>
                </a:solidFill>
                <a:latin typeface="+mn-ea"/>
                <a:ea typeface="+mn-ea"/>
              </a:rPr>
              <a:t>が投与され</a:t>
            </a:r>
            <a:r>
              <a:rPr lang="en-US" altLang="ja-JP" sz="1600" dirty="0">
                <a:solidFill>
                  <a:srgbClr val="7030A0"/>
                </a:solidFill>
                <a:latin typeface="+mn-ea"/>
                <a:ea typeface="+mn-ea"/>
              </a:rPr>
              <a:t>SpO</a:t>
            </a:r>
            <a:r>
              <a:rPr lang="en-US" altLang="ja-JP" sz="1600" baseline="-25000" dirty="0">
                <a:solidFill>
                  <a:srgbClr val="7030A0"/>
                </a:solidFill>
                <a:latin typeface="+mn-ea"/>
                <a:ea typeface="+mn-ea"/>
              </a:rPr>
              <a:t>2</a:t>
            </a:r>
            <a:r>
              <a:rPr lang="en-US" altLang="ja-JP" sz="1600" dirty="0">
                <a:solidFill>
                  <a:srgbClr val="7030A0"/>
                </a:solidFill>
                <a:latin typeface="+mn-ea"/>
                <a:ea typeface="+mn-ea"/>
              </a:rPr>
              <a:t> 97%</a:t>
            </a:r>
            <a:r>
              <a:rPr lang="ja-JP" altLang="en-US" sz="1600" dirty="0">
                <a:solidFill>
                  <a:srgbClr val="7030A0"/>
                </a:solidFill>
                <a:latin typeface="+mn-ea"/>
                <a:ea typeface="+mn-ea"/>
              </a:rPr>
              <a:t>となり，</a:t>
            </a:r>
            <a:r>
              <a:rPr lang="ja-JP" altLang="en-US" sz="1600" b="1" dirty="0">
                <a:solidFill>
                  <a:srgbClr val="7030A0"/>
                </a:solidFill>
                <a:latin typeface="+mn-ea"/>
                <a:ea typeface="+mn-ea"/>
              </a:rPr>
              <a:t>静脈路</a:t>
            </a:r>
            <a:r>
              <a:rPr lang="ja-JP" altLang="en-US" sz="1600" dirty="0">
                <a:solidFill>
                  <a:srgbClr val="7030A0"/>
                </a:solidFill>
                <a:latin typeface="+mn-ea"/>
                <a:ea typeface="+mn-ea"/>
              </a:rPr>
              <a:t>は確保され</a:t>
            </a:r>
            <a:r>
              <a:rPr lang="ja-JP" altLang="en-US" sz="1600" b="1" dirty="0">
                <a:solidFill>
                  <a:srgbClr val="7030A0"/>
                </a:solidFill>
                <a:latin typeface="+mn-ea"/>
                <a:ea typeface="+mn-ea"/>
              </a:rPr>
              <a:t>心電図モニタ</a:t>
            </a:r>
            <a:r>
              <a:rPr lang="ja-JP" altLang="en-US" sz="1600" dirty="0">
                <a:solidFill>
                  <a:srgbClr val="7030A0"/>
                </a:solidFill>
                <a:latin typeface="+mn-ea"/>
                <a:ea typeface="+mn-ea"/>
              </a:rPr>
              <a:t>が装着されている．薬物アレルギーと禁忌薬物とは特にない．シルデナフィル（バイアグラ</a:t>
            </a:r>
            <a:r>
              <a:rPr lang="ja-JP" altLang="en-US" sz="1600" baseline="30000" dirty="0">
                <a:solidFill>
                  <a:srgbClr val="7030A0"/>
                </a:solidFill>
                <a:latin typeface="+mn-ea"/>
                <a:ea typeface="+mn-ea"/>
                <a:sym typeface="Symbol" panose="05050102010706020507" pitchFamily="18" charset="2"/>
              </a:rPr>
              <a:t></a:t>
            </a:r>
            <a:r>
              <a:rPr lang="ja-JP" altLang="en-US" sz="1600" dirty="0">
                <a:solidFill>
                  <a:srgbClr val="7030A0"/>
                </a:solidFill>
                <a:latin typeface="+mn-ea"/>
                <a:ea typeface="+mn-ea"/>
                <a:sym typeface="Symbol" panose="05050102010706020507" pitchFamily="18" charset="2"/>
              </a:rPr>
              <a:t>）</a:t>
            </a:r>
            <a:r>
              <a:rPr lang="ja-JP" altLang="en-US" sz="1600" dirty="0">
                <a:solidFill>
                  <a:srgbClr val="7030A0"/>
                </a:solidFill>
                <a:latin typeface="+mn-ea"/>
                <a:ea typeface="+mn-ea"/>
              </a:rPr>
              <a:t>の服用歴はない．次に行う対応として最も適切なのはどれか．</a:t>
            </a:r>
            <a:r>
              <a:rPr lang="en-US" altLang="ja-JP" sz="1600" dirty="0">
                <a:solidFill>
                  <a:srgbClr val="7030A0"/>
                </a:solidFill>
                <a:latin typeface="+mn-ea"/>
                <a:ea typeface="+mn-ea"/>
              </a:rPr>
              <a:t>1</a:t>
            </a:r>
            <a:r>
              <a:rPr lang="ja-JP" altLang="en-US" sz="1600" dirty="0">
                <a:solidFill>
                  <a:srgbClr val="7030A0"/>
                </a:solidFill>
                <a:latin typeface="+mn-ea"/>
                <a:ea typeface="+mn-ea"/>
              </a:rPr>
              <a:t>つ選べ．</a:t>
            </a:r>
          </a:p>
        </p:txBody>
      </p:sp>
      <p:sp>
        <p:nvSpPr>
          <p:cNvPr id="3" name="コンテンツ プレースホルダ 2"/>
          <p:cNvSpPr>
            <a:spLocks noGrp="1"/>
          </p:cNvSpPr>
          <p:nvPr>
            <p:ph idx="1"/>
          </p:nvPr>
        </p:nvSpPr>
        <p:spPr>
          <a:xfrm>
            <a:off x="457200" y="2332037"/>
            <a:ext cx="8305800" cy="2239963"/>
          </a:xfrm>
        </p:spPr>
        <p:txBody>
          <a:bodyPr/>
          <a:lstStyle/>
          <a:p>
            <a:pPr marL="0" indent="0">
              <a:buNone/>
            </a:pPr>
            <a:r>
              <a:rPr lang="en-US" altLang="ja-JP" sz="2400" dirty="0">
                <a:latin typeface="+mn-ea"/>
              </a:rPr>
              <a:t>(a) </a:t>
            </a:r>
            <a:r>
              <a:rPr lang="ja-JP" altLang="en-US" sz="2400" dirty="0">
                <a:latin typeface="+mn-ea"/>
              </a:rPr>
              <a:t>経皮ペーシング</a:t>
            </a:r>
          </a:p>
          <a:p>
            <a:pPr marL="0" indent="0">
              <a:buNone/>
            </a:pPr>
            <a:r>
              <a:rPr lang="en-US" altLang="ja-JP" sz="2400" dirty="0">
                <a:latin typeface="+mn-ea"/>
              </a:rPr>
              <a:t>(b) </a:t>
            </a:r>
            <a:r>
              <a:rPr lang="ja-JP" altLang="en-US" sz="2400" dirty="0">
                <a:latin typeface="+mn-ea"/>
              </a:rPr>
              <a:t>塩酸モルヒネ静注</a:t>
            </a:r>
          </a:p>
          <a:p>
            <a:pPr marL="0" indent="0">
              <a:buNone/>
            </a:pPr>
            <a:r>
              <a:rPr lang="en-US" altLang="ja-JP" sz="2400" dirty="0">
                <a:latin typeface="+mn-ea"/>
              </a:rPr>
              <a:t>(c) </a:t>
            </a:r>
            <a:r>
              <a:rPr lang="ja-JP" altLang="en-US" sz="2400" dirty="0">
                <a:latin typeface="+mn-ea"/>
              </a:rPr>
              <a:t>硫酸アトロピン静注</a:t>
            </a:r>
          </a:p>
          <a:p>
            <a:pPr marL="0" indent="0">
              <a:buNone/>
            </a:pPr>
            <a:r>
              <a:rPr lang="en-US" altLang="ja-JP" sz="2400" dirty="0">
                <a:latin typeface="+mn-ea"/>
              </a:rPr>
              <a:t>(d) </a:t>
            </a:r>
            <a:r>
              <a:rPr lang="ja-JP" altLang="en-US" sz="2400" dirty="0">
                <a:latin typeface="+mn-ea"/>
              </a:rPr>
              <a:t>硝酸薬の口腔内噴霧</a:t>
            </a:r>
          </a:p>
          <a:p>
            <a:pPr marL="0" indent="0">
              <a:buNone/>
            </a:pPr>
            <a:r>
              <a:rPr lang="en-US" altLang="ja-JP" sz="2400" dirty="0">
                <a:latin typeface="+mn-ea"/>
              </a:rPr>
              <a:t>(e) </a:t>
            </a:r>
            <a:r>
              <a:rPr lang="ja-JP" altLang="en-US" sz="2400" dirty="0">
                <a:latin typeface="+mn-ea"/>
              </a:rPr>
              <a:t>カルディオバージョン</a:t>
            </a:r>
          </a:p>
        </p:txBody>
      </p:sp>
      <p:cxnSp>
        <p:nvCxnSpPr>
          <p:cNvPr id="4" name="直線コネクタ 3"/>
          <p:cNvCxnSpPr/>
          <p:nvPr/>
        </p:nvCxnSpPr>
        <p:spPr>
          <a:xfrm>
            <a:off x="216024" y="46482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 2"/>
          <p:cNvSpPr txBox="1">
            <a:spLocks/>
          </p:cNvSpPr>
          <p:nvPr/>
        </p:nvSpPr>
        <p:spPr bwMode="auto">
          <a:xfrm>
            <a:off x="486228" y="4753718"/>
            <a:ext cx="8478260" cy="2104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ja-JP" altLang="ja-JP" sz="2400" b="0" dirty="0"/>
              <a:t>心停止への対応②　</a:t>
            </a:r>
            <a:r>
              <a:rPr lang="ja-JP" altLang="ja-JP" sz="2400" b="0" dirty="0">
                <a:solidFill>
                  <a:srgbClr val="9900CC"/>
                </a:solidFill>
              </a:rPr>
              <a:t>急性冠症候群</a:t>
            </a:r>
          </a:p>
          <a:p>
            <a:pPr marL="0" lvl="0" indent="0" eaLnBrk="1" hangingPunct="1">
              <a:spcBef>
                <a:spcPct val="0"/>
              </a:spcBef>
              <a:buNone/>
            </a:pPr>
            <a:r>
              <a:rPr lang="en-US" altLang="ja-JP" sz="2000" b="0" kern="0" dirty="0">
                <a:latin typeface="ＭＳ Ｐゴシック"/>
                <a:ea typeface="ＭＳ Ｐゴシック" pitchFamily="50" charset="-128"/>
              </a:rPr>
              <a:t>ACS</a:t>
            </a:r>
            <a:r>
              <a:rPr lang="ja-JP" altLang="en-US" sz="2000" b="0" kern="0" dirty="0">
                <a:latin typeface="ＭＳ Ｐゴシック"/>
                <a:ea typeface="ＭＳ Ｐゴシック" pitchFamily="50" charset="-128"/>
              </a:rPr>
              <a:t>を疑う患者に対しては，</a:t>
            </a:r>
            <a:r>
              <a:rPr lang="en-US" altLang="ja-JP" sz="2000" b="0" kern="0" dirty="0">
                <a:latin typeface="ＭＳ Ｐゴシック"/>
                <a:ea typeface="ＭＳ Ｐゴシック" pitchFamily="50" charset="-128"/>
              </a:rPr>
              <a:t>12</a:t>
            </a:r>
            <a:r>
              <a:rPr lang="ja-JP" altLang="en-US" sz="2000" b="0" kern="0" dirty="0">
                <a:latin typeface="ＭＳ Ｐゴシック"/>
                <a:ea typeface="ＭＳ Ｐゴシック" pitchFamily="50" charset="-128"/>
              </a:rPr>
              <a:t>誘導心電図などの検査をまず行う．酸素，アスピリン，硝酸薬，モルヒネ投与といった初期治療を開始する．</a:t>
            </a:r>
            <a:r>
              <a:rPr lang="ja-JP" altLang="en-US" sz="2000" b="0" kern="0" dirty="0">
                <a:solidFill>
                  <a:srgbClr val="FF3399"/>
                </a:solidFill>
                <a:latin typeface="ＭＳ Ｐゴシック"/>
                <a:ea typeface="ＭＳ Ｐゴシック" pitchFamily="50" charset="-128"/>
              </a:rPr>
              <a:t>モルヒネは硝酸薬投与でも胸痛が持続する場合に適応</a:t>
            </a:r>
            <a:r>
              <a:rPr lang="ja-JP" altLang="en-US" sz="2000" b="0" kern="0" dirty="0">
                <a:latin typeface="ＭＳ Ｐゴシック"/>
                <a:ea typeface="ＭＳ Ｐゴシック" pitchFamily="50" charset="-128"/>
              </a:rPr>
              <a:t>となる．本患者のバイタルサインは安定しているため徐脈に対してのアトロピンや経皮ペーシングの適応はない．</a:t>
            </a:r>
            <a:endParaRPr lang="en-US" altLang="ja-JP" sz="2000" b="0" kern="0" dirty="0">
              <a:latin typeface="ＭＳ Ｐゴシック"/>
              <a:ea typeface="ＭＳ Ｐゴシック" pitchFamily="50" charset="-128"/>
            </a:endParaRPr>
          </a:p>
          <a:p>
            <a:pPr marL="0" lvl="0" indent="0" eaLnBrk="1" hangingPunct="1">
              <a:spcBef>
                <a:spcPct val="0"/>
              </a:spcBef>
              <a:buNone/>
            </a:pPr>
            <a:r>
              <a:rPr lang="ja-JP" altLang="en-US" sz="1600" b="0" kern="0" dirty="0">
                <a:solidFill>
                  <a:srgbClr val="00B0F0"/>
                </a:solidFill>
                <a:latin typeface="ＭＳ Ｐゴシック"/>
                <a:ea typeface="ＭＳ Ｐゴシック" pitchFamily="50" charset="-128"/>
              </a:rPr>
              <a:t>内科救急診療指針</a:t>
            </a:r>
            <a:r>
              <a:rPr lang="en-US" altLang="ja-JP" sz="1600" b="0" kern="0" dirty="0">
                <a:solidFill>
                  <a:srgbClr val="00B0F0"/>
                </a:solidFill>
                <a:latin typeface="ＭＳ Ｐゴシック"/>
                <a:ea typeface="ＭＳ Ｐゴシック" pitchFamily="50" charset="-128"/>
              </a:rPr>
              <a:t>2022 P168-169</a:t>
            </a:r>
            <a:endParaRPr lang="ja-JP" altLang="en-US" sz="1200" b="0" kern="0" dirty="0">
              <a:solidFill>
                <a:srgbClr val="00B0F0"/>
              </a:solidFill>
              <a:latin typeface="ＭＳ Ｐゴシック"/>
              <a:ea typeface="ＭＳ Ｐゴシック" pitchFamily="50" charset="-128"/>
            </a:endParaRPr>
          </a:p>
        </p:txBody>
      </p:sp>
      <p:sp>
        <p:nvSpPr>
          <p:cNvPr id="6" name="角丸四角形 7">
            <a:extLst>
              <a:ext uri="{FF2B5EF4-FFF2-40B4-BE49-F238E27FC236}">
                <a16:creationId xmlns:a16="http://schemas.microsoft.com/office/drawing/2014/main" id="{65D60FA5-4D59-9CF3-FEAF-9A8BD78A6D76}"/>
              </a:ext>
            </a:extLst>
          </p:cNvPr>
          <p:cNvSpPr/>
          <p:nvPr/>
        </p:nvSpPr>
        <p:spPr bwMode="auto">
          <a:xfrm>
            <a:off x="7315199" y="3810000"/>
            <a:ext cx="1658253" cy="761999"/>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b="1" dirty="0">
                <a:solidFill>
                  <a:srgbClr val="9900CC"/>
                </a:solidFill>
                <a:latin typeface="+mn-ea"/>
                <a:ea typeface="+mn-ea"/>
              </a:rPr>
              <a:t>解答　</a:t>
            </a:r>
            <a:r>
              <a:rPr lang="en-US" altLang="ja-JP" b="1" dirty="0">
                <a:solidFill>
                  <a:srgbClr val="FF3399"/>
                </a:solidFill>
                <a:latin typeface="+mn-ea"/>
                <a:ea typeface="+mn-ea"/>
              </a:rPr>
              <a:t>(d)</a:t>
            </a:r>
            <a:endParaRPr lang="ja-JP" altLang="en-US" b="1" dirty="0">
              <a:solidFill>
                <a:srgbClr val="FF3399"/>
              </a:solidFill>
              <a:latin typeface="+mn-ea"/>
              <a:ea typeface="+mn-ea"/>
            </a:endParaRPr>
          </a:p>
        </p:txBody>
      </p:sp>
    </p:spTree>
    <p:extLst>
      <p:ext uri="{BB962C8B-B14F-4D97-AF65-F5344CB8AC3E}">
        <p14:creationId xmlns:p14="http://schemas.microsoft.com/office/powerpoint/2010/main" val="92620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274638"/>
            <a:ext cx="9067800" cy="868362"/>
          </a:xfrm>
        </p:spPr>
        <p:txBody>
          <a:bodyPr/>
          <a:lstStyle/>
          <a:p>
            <a:pPr marL="449263" indent="-449263" algn="l"/>
            <a:r>
              <a:rPr lang="ja-JP" altLang="en-US" sz="2400" dirty="0">
                <a:solidFill>
                  <a:srgbClr val="7030A0"/>
                </a:solidFill>
                <a:latin typeface="+mn-ea"/>
                <a:ea typeface="+mn-ea"/>
              </a:rPr>
              <a:t>１１．敗血症性ショックについて正しいのはどれか．１つ選べ．</a:t>
            </a:r>
            <a:endParaRPr kumimoji="1" lang="ja-JP" altLang="en-US" sz="2400" dirty="0">
              <a:solidFill>
                <a:srgbClr val="7030A0"/>
              </a:solidFill>
              <a:latin typeface="+mn-ea"/>
              <a:ea typeface="+mn-ea"/>
            </a:endParaRPr>
          </a:p>
        </p:txBody>
      </p:sp>
      <p:sp>
        <p:nvSpPr>
          <p:cNvPr id="3" name="コンテンツ プレースホルダ 2"/>
          <p:cNvSpPr>
            <a:spLocks noGrp="1"/>
          </p:cNvSpPr>
          <p:nvPr>
            <p:ph idx="1"/>
          </p:nvPr>
        </p:nvSpPr>
        <p:spPr>
          <a:xfrm>
            <a:off x="457200" y="1189037"/>
            <a:ext cx="8507288" cy="2239963"/>
          </a:xfrm>
        </p:spPr>
        <p:txBody>
          <a:bodyPr/>
          <a:lstStyle/>
          <a:p>
            <a:pPr marL="0" indent="0">
              <a:buNone/>
            </a:pPr>
            <a:r>
              <a:rPr lang="en-US" altLang="ja-JP" sz="2400" dirty="0">
                <a:latin typeface="+mn-ea"/>
              </a:rPr>
              <a:t>(a) </a:t>
            </a:r>
            <a:r>
              <a:rPr lang="ja-JP" altLang="en-US" sz="2400" dirty="0">
                <a:latin typeface="+mn-ea"/>
              </a:rPr>
              <a:t>線溶亢進型</a:t>
            </a:r>
            <a:r>
              <a:rPr lang="en-US" altLang="ja-JP" sz="2400" dirty="0">
                <a:latin typeface="+mn-ea"/>
              </a:rPr>
              <a:t>DIC</a:t>
            </a:r>
            <a:r>
              <a:rPr lang="ja-JP" altLang="en-US" sz="2400" dirty="0">
                <a:latin typeface="+mn-ea"/>
              </a:rPr>
              <a:t>をきたす．</a:t>
            </a:r>
          </a:p>
          <a:p>
            <a:pPr marL="0" indent="0">
              <a:buNone/>
            </a:pPr>
            <a:r>
              <a:rPr lang="en-US" altLang="ja-JP" sz="2400" dirty="0">
                <a:latin typeface="+mn-ea"/>
              </a:rPr>
              <a:t>(b)</a:t>
            </a:r>
            <a:r>
              <a:rPr lang="ja-JP" altLang="en-US" sz="2400" dirty="0">
                <a:latin typeface="+mn-ea"/>
              </a:rPr>
              <a:t> 低容量性ショックに分類される．</a:t>
            </a:r>
          </a:p>
          <a:p>
            <a:pPr marL="0" indent="0">
              <a:buNone/>
            </a:pPr>
            <a:r>
              <a:rPr lang="en-US" altLang="ja-JP" sz="2400" dirty="0">
                <a:latin typeface="+mn-ea"/>
              </a:rPr>
              <a:t>(</a:t>
            </a:r>
            <a:r>
              <a:rPr lang="ja-JP" altLang="en-US" sz="2400" dirty="0">
                <a:latin typeface="+mn-ea"/>
              </a:rPr>
              <a:t>ｃ</a:t>
            </a:r>
            <a:r>
              <a:rPr lang="en-US" altLang="ja-JP" sz="2400" dirty="0">
                <a:latin typeface="+mn-ea"/>
              </a:rPr>
              <a:t>) </a:t>
            </a:r>
            <a:r>
              <a:rPr lang="ja-JP" altLang="en-US" sz="2400" dirty="0">
                <a:latin typeface="+mn-ea"/>
              </a:rPr>
              <a:t>血液培養は抗菌薬投与前に行う．</a:t>
            </a:r>
            <a:endParaRPr lang="en-US" altLang="ja-JP" sz="2400" dirty="0">
              <a:latin typeface="+mn-ea"/>
            </a:endParaRPr>
          </a:p>
          <a:p>
            <a:pPr marL="0" indent="0">
              <a:buNone/>
            </a:pPr>
            <a:r>
              <a:rPr lang="en-US" altLang="ja-JP" sz="2400" dirty="0">
                <a:latin typeface="+mn-ea"/>
              </a:rPr>
              <a:t>(d) SpO2</a:t>
            </a:r>
            <a:r>
              <a:rPr lang="ja-JP" altLang="en-US" sz="2400" dirty="0">
                <a:latin typeface="+mn-ea"/>
              </a:rPr>
              <a:t>が</a:t>
            </a:r>
            <a:r>
              <a:rPr lang="en-US" altLang="ja-JP" sz="2400" dirty="0">
                <a:latin typeface="+mn-ea"/>
              </a:rPr>
              <a:t>100%</a:t>
            </a:r>
            <a:r>
              <a:rPr lang="ja-JP" altLang="en-US" sz="2400" dirty="0">
                <a:latin typeface="+mn-ea"/>
              </a:rPr>
              <a:t>を維持するように酸素投与を行う．</a:t>
            </a:r>
            <a:endParaRPr lang="en-US" altLang="ja-JP" sz="2400" dirty="0">
              <a:latin typeface="+mn-ea"/>
            </a:endParaRPr>
          </a:p>
          <a:p>
            <a:pPr marL="0" indent="0">
              <a:buNone/>
            </a:pPr>
            <a:r>
              <a:rPr lang="en-US" altLang="ja-JP" sz="2400" dirty="0">
                <a:latin typeface="+mn-ea"/>
              </a:rPr>
              <a:t>(e) </a:t>
            </a:r>
            <a:r>
              <a:rPr lang="ja-JP" altLang="en-US" sz="2400" dirty="0">
                <a:latin typeface="+mn-ea"/>
              </a:rPr>
              <a:t>アドレナリンは血管作動薬の第一選択薬である．</a:t>
            </a:r>
          </a:p>
        </p:txBody>
      </p:sp>
      <p:cxnSp>
        <p:nvCxnSpPr>
          <p:cNvPr id="4" name="直線コネクタ 3"/>
          <p:cNvCxnSpPr/>
          <p:nvPr/>
        </p:nvCxnSpPr>
        <p:spPr>
          <a:xfrm>
            <a:off x="216024" y="35814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 2"/>
          <p:cNvSpPr txBox="1">
            <a:spLocks/>
          </p:cNvSpPr>
          <p:nvPr/>
        </p:nvSpPr>
        <p:spPr bwMode="auto">
          <a:xfrm>
            <a:off x="152400" y="3581400"/>
            <a:ext cx="8991600" cy="320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spcBef>
                <a:spcPct val="0"/>
              </a:spcBef>
              <a:buNone/>
            </a:pPr>
            <a:r>
              <a:rPr lang="ja-JP" altLang="en-US" sz="1800" kern="0" dirty="0">
                <a:solidFill>
                  <a:srgbClr val="000000"/>
                </a:solidFill>
                <a:latin typeface="ＭＳ Ｐゴシック"/>
                <a:ea typeface="ＭＳ Ｐゴシック" pitchFamily="50" charset="-128"/>
              </a:rPr>
              <a:t>心停止の対応②　</a:t>
            </a:r>
            <a:r>
              <a:rPr lang="ja-JP" altLang="en-US" sz="1800" kern="0" dirty="0">
                <a:solidFill>
                  <a:srgbClr val="9900CC"/>
                </a:solidFill>
                <a:latin typeface="ＭＳ Ｐゴシック"/>
                <a:ea typeface="ＭＳ Ｐゴシック" pitchFamily="50" charset="-128"/>
              </a:rPr>
              <a:t>敗血症</a:t>
            </a:r>
            <a:endParaRPr lang="en-US" altLang="ja-JP" sz="1200" kern="0" dirty="0">
              <a:solidFill>
                <a:srgbClr val="000000"/>
              </a:solidFill>
              <a:latin typeface="ＭＳ Ｐゴシック"/>
              <a:ea typeface="ＭＳ Ｐゴシック" pitchFamily="50" charset="-128"/>
            </a:endParaRPr>
          </a:p>
          <a:p>
            <a:pPr marL="0" indent="0" eaLnBrk="1" hangingPunct="1">
              <a:spcBef>
                <a:spcPct val="0"/>
              </a:spcBef>
              <a:buNone/>
            </a:pPr>
            <a:endParaRPr lang="en-US" altLang="ja-JP" sz="300" kern="0" dirty="0">
              <a:solidFill>
                <a:srgbClr val="000000"/>
              </a:solidFill>
              <a:latin typeface="ＭＳ Ｐゴシック"/>
              <a:ea typeface="ＭＳ Ｐゴシック" pitchFamily="50" charset="-128"/>
            </a:endParaRPr>
          </a:p>
          <a:p>
            <a:pPr marL="711200" indent="-711200" eaLnBrk="1" hangingPunct="1">
              <a:spcBef>
                <a:spcPct val="0"/>
              </a:spcBef>
              <a:buNone/>
            </a:pPr>
            <a:r>
              <a:rPr lang="en-US" altLang="ja-JP" sz="1800" kern="0" dirty="0">
                <a:solidFill>
                  <a:srgbClr val="000000"/>
                </a:solidFill>
                <a:latin typeface="ＭＳ Ｐゴシック"/>
                <a:ea typeface="ＭＳ Ｐゴシック" pitchFamily="50" charset="-128"/>
              </a:rPr>
              <a:t>(a)×</a:t>
            </a:r>
            <a:r>
              <a:rPr lang="ja-JP" altLang="en-US" sz="1800" kern="0" dirty="0">
                <a:solidFill>
                  <a:srgbClr val="000000"/>
                </a:solidFill>
                <a:latin typeface="ＭＳ Ｐゴシック"/>
                <a:ea typeface="ＭＳ Ｐゴシック" pitchFamily="50" charset="-128"/>
              </a:rPr>
              <a:t>　線溶抑制型（凝固亢進型）を呈する．</a:t>
            </a:r>
            <a:endParaRPr lang="en-US" altLang="ja-JP" sz="1800" kern="0" dirty="0">
              <a:solidFill>
                <a:srgbClr val="000000"/>
              </a:solidFill>
              <a:latin typeface="ＭＳ Ｐゴシック"/>
              <a:ea typeface="ＭＳ Ｐゴシック" pitchFamily="50" charset="-128"/>
            </a:endParaRPr>
          </a:p>
          <a:p>
            <a:pPr marL="711200" indent="-711200" eaLnBrk="1" hangingPunct="1">
              <a:spcBef>
                <a:spcPct val="0"/>
              </a:spcBef>
              <a:buNone/>
            </a:pPr>
            <a:r>
              <a:rPr lang="en-US" altLang="ja-JP" sz="1800" kern="0" dirty="0">
                <a:solidFill>
                  <a:srgbClr val="000000"/>
                </a:solidFill>
                <a:latin typeface="ＭＳ Ｐゴシック"/>
                <a:ea typeface="ＭＳ Ｐゴシック" pitchFamily="50" charset="-128"/>
              </a:rPr>
              <a:t>(b)×</a:t>
            </a:r>
            <a:r>
              <a:rPr lang="ja-JP" altLang="en-US" sz="1800" kern="0" dirty="0">
                <a:solidFill>
                  <a:srgbClr val="000000"/>
                </a:solidFill>
                <a:latin typeface="ＭＳ Ｐゴシック"/>
                <a:ea typeface="ＭＳ Ｐゴシック" pitchFamily="50" charset="-128"/>
              </a:rPr>
              <a:t>　血液分布異常性ショックである． </a:t>
            </a:r>
          </a:p>
          <a:p>
            <a:pPr marL="711200" indent="-711200" eaLnBrk="1" hangingPunct="1">
              <a:spcBef>
                <a:spcPct val="0"/>
              </a:spcBef>
              <a:buNone/>
            </a:pPr>
            <a:r>
              <a:rPr lang="en-US" altLang="ja-JP" sz="1800" kern="0" dirty="0">
                <a:solidFill>
                  <a:srgbClr val="000000"/>
                </a:solidFill>
                <a:latin typeface="ＭＳ Ｐゴシック"/>
                <a:ea typeface="ＭＳ Ｐゴシック" pitchFamily="50" charset="-128"/>
              </a:rPr>
              <a:t>(c)</a:t>
            </a:r>
            <a:r>
              <a:rPr lang="ja-JP" altLang="en-US" sz="1800" kern="0" dirty="0">
                <a:solidFill>
                  <a:srgbClr val="FF3399"/>
                </a:solidFill>
                <a:latin typeface="ＭＳ Ｐゴシック"/>
                <a:ea typeface="ＭＳ Ｐゴシック" pitchFamily="50" charset="-128"/>
              </a:rPr>
              <a:t>○　抗菌薬投与前に、</a:t>
            </a:r>
            <a:r>
              <a:rPr lang="en-US" altLang="ja-JP" sz="1800" kern="0" dirty="0">
                <a:solidFill>
                  <a:srgbClr val="FF3399"/>
                </a:solidFill>
                <a:latin typeface="ＭＳ Ｐゴシック"/>
                <a:ea typeface="ＭＳ Ｐゴシック" pitchFamily="50" charset="-128"/>
              </a:rPr>
              <a:t>contamination</a:t>
            </a:r>
            <a:r>
              <a:rPr lang="ja-JP" altLang="en-US" sz="1800" kern="0" dirty="0">
                <a:solidFill>
                  <a:srgbClr val="FF3399"/>
                </a:solidFill>
                <a:latin typeface="ＭＳ Ｐゴシック"/>
                <a:ea typeface="ＭＳ Ｐゴシック" pitchFamily="50" charset="-128"/>
              </a:rPr>
              <a:t>の可能性も考慮して、</a:t>
            </a:r>
            <a:r>
              <a:rPr lang="en-US" altLang="ja-JP" sz="1800" kern="0" dirty="0">
                <a:solidFill>
                  <a:srgbClr val="FF3399"/>
                </a:solidFill>
                <a:latin typeface="ＭＳ Ｐゴシック"/>
                <a:ea typeface="ＭＳ Ｐゴシック" pitchFamily="50" charset="-128"/>
              </a:rPr>
              <a:t>2 </a:t>
            </a:r>
            <a:r>
              <a:rPr lang="ja-JP" altLang="en-US" sz="1800" kern="0" dirty="0">
                <a:solidFill>
                  <a:srgbClr val="FF3399"/>
                </a:solidFill>
                <a:latin typeface="ＭＳ Ｐゴシック"/>
                <a:ea typeface="ＭＳ Ｐゴシック" pitchFamily="50" charset="-128"/>
              </a:rPr>
              <a:t>セット以上採取することが勧められる 。 </a:t>
            </a:r>
            <a:endParaRPr lang="en-US" altLang="ja-JP" sz="1800" kern="0" dirty="0">
              <a:solidFill>
                <a:srgbClr val="FF3399"/>
              </a:solidFill>
              <a:latin typeface="ＭＳ Ｐゴシック"/>
              <a:ea typeface="ＭＳ Ｐゴシック" pitchFamily="50" charset="-128"/>
            </a:endParaRPr>
          </a:p>
          <a:p>
            <a:pPr marL="711200" indent="-711200" eaLnBrk="1" hangingPunct="1">
              <a:spcBef>
                <a:spcPct val="0"/>
              </a:spcBef>
              <a:buNone/>
            </a:pPr>
            <a:r>
              <a:rPr lang="en-US" altLang="ja-JP" sz="1800" kern="0" dirty="0">
                <a:solidFill>
                  <a:srgbClr val="000000"/>
                </a:solidFill>
                <a:latin typeface="ＭＳ Ｐゴシック"/>
                <a:ea typeface="ＭＳ Ｐゴシック" pitchFamily="50" charset="-128"/>
              </a:rPr>
              <a:t>(d)×</a:t>
            </a:r>
            <a:r>
              <a:rPr lang="ja-JP" altLang="en-US" sz="1800" kern="0" dirty="0">
                <a:solidFill>
                  <a:srgbClr val="FF3399"/>
                </a:solidFill>
                <a:latin typeface="ＭＳ Ｐゴシック"/>
                <a:ea typeface="ＭＳ Ｐゴシック" pitchFamily="50" charset="-128"/>
              </a:rPr>
              <a:t>　</a:t>
            </a:r>
            <a:r>
              <a:rPr lang="ja-JP" altLang="en-US" sz="1800" kern="0" dirty="0">
                <a:latin typeface="ＭＳ Ｐゴシック"/>
                <a:ea typeface="ＭＳ Ｐゴシック" pitchFamily="50" charset="-128"/>
              </a:rPr>
              <a:t>成人敗血症患者の呼吸管理において、</a:t>
            </a:r>
            <a:r>
              <a:rPr lang="en-US" altLang="ja-JP" sz="1800" kern="0" dirty="0">
                <a:latin typeface="ＭＳ Ｐゴシック"/>
                <a:ea typeface="ＭＳ Ｐゴシック" pitchFamily="50" charset="-128"/>
              </a:rPr>
              <a:t>SpO2</a:t>
            </a:r>
            <a:r>
              <a:rPr lang="ja-JP" altLang="en-US" sz="1800" kern="0" dirty="0">
                <a:latin typeface="ＭＳ Ｐゴシック"/>
                <a:ea typeface="ＭＳ Ｐゴシック" pitchFamily="50" charset="-128"/>
              </a:rPr>
              <a:t>は常に</a:t>
            </a:r>
            <a:r>
              <a:rPr lang="en-US" altLang="ja-JP" sz="1800" kern="0" dirty="0">
                <a:latin typeface="ＭＳ Ｐゴシック"/>
                <a:ea typeface="ＭＳ Ｐゴシック" pitchFamily="50" charset="-128"/>
              </a:rPr>
              <a:t>100%</a:t>
            </a:r>
            <a:r>
              <a:rPr lang="ja-JP" altLang="en-US" sz="1800" kern="0" dirty="0">
                <a:latin typeface="ＭＳ Ｐゴシック"/>
                <a:ea typeface="ＭＳ Ｐゴシック" pitchFamily="50" charset="-128"/>
              </a:rPr>
              <a:t>が必須というわけではない</a:t>
            </a:r>
            <a:r>
              <a:rPr lang="en-US" altLang="ja-JP" sz="1800" kern="0" dirty="0">
                <a:latin typeface="ＭＳ Ｐゴシック"/>
                <a:ea typeface="ＭＳ Ｐゴシック" pitchFamily="50" charset="-128"/>
              </a:rPr>
              <a:t>.</a:t>
            </a:r>
          </a:p>
          <a:p>
            <a:pPr marL="711200" indent="-711200" eaLnBrk="1" hangingPunct="1">
              <a:spcBef>
                <a:spcPct val="0"/>
              </a:spcBef>
              <a:buNone/>
            </a:pPr>
            <a:r>
              <a:rPr lang="ja-JP" altLang="en-US" sz="1800" kern="0" dirty="0">
                <a:latin typeface="ＭＳ Ｐゴシック"/>
                <a:ea typeface="ＭＳ Ｐゴシック" pitchFamily="50" charset="-128"/>
              </a:rPr>
              <a:t>　　　　（但し、循環動態が安定していない場合，重度の貧血，あるいは感染症による代謝亢進など、酸素需給バランスが崩れている可能性が存在する状況ではこの限りではない）</a:t>
            </a:r>
            <a:r>
              <a:rPr lang="en-US" altLang="ja-JP" sz="1800" kern="0" dirty="0">
                <a:latin typeface="ＭＳ Ｐゴシック"/>
                <a:ea typeface="ＭＳ Ｐゴシック" pitchFamily="50" charset="-128"/>
              </a:rPr>
              <a:t>.</a:t>
            </a:r>
          </a:p>
          <a:p>
            <a:pPr marL="711200" indent="-711200" eaLnBrk="1" hangingPunct="1">
              <a:spcBef>
                <a:spcPct val="0"/>
              </a:spcBef>
              <a:buNone/>
            </a:pPr>
            <a:r>
              <a:rPr lang="en-US" altLang="ja-JP" sz="1800" kern="0" dirty="0">
                <a:solidFill>
                  <a:srgbClr val="000000"/>
                </a:solidFill>
                <a:latin typeface="ＭＳ Ｐゴシック"/>
                <a:ea typeface="ＭＳ Ｐゴシック" pitchFamily="50" charset="-128"/>
              </a:rPr>
              <a:t>(e)×</a:t>
            </a:r>
            <a:r>
              <a:rPr lang="ja-JP" altLang="en-US" sz="1800" kern="0" dirty="0">
                <a:solidFill>
                  <a:srgbClr val="000000"/>
                </a:solidFill>
                <a:latin typeface="ＭＳ Ｐゴシック"/>
                <a:ea typeface="ＭＳ Ｐゴシック" pitchFamily="50" charset="-128"/>
              </a:rPr>
              <a:t>　ノルアドレナリンまたはバゾプレッシンを使用する．</a:t>
            </a:r>
          </a:p>
          <a:p>
            <a:pPr marL="711200" indent="-711200" eaLnBrk="1" hangingPunct="1">
              <a:spcBef>
                <a:spcPct val="0"/>
              </a:spcBef>
              <a:buNone/>
            </a:pPr>
            <a:endParaRPr lang="en-US" altLang="ja-JP" sz="600" kern="0" dirty="0">
              <a:latin typeface="ＭＳ Ｐゴシック"/>
              <a:ea typeface="ＭＳ Ｐゴシック" pitchFamily="50" charset="-128"/>
            </a:endParaRPr>
          </a:p>
          <a:p>
            <a:pPr marL="711200" indent="-711200" eaLnBrk="1" hangingPunct="1">
              <a:spcBef>
                <a:spcPct val="0"/>
              </a:spcBef>
              <a:buNone/>
            </a:pPr>
            <a:r>
              <a:rPr lang="ja-JP" altLang="en-US" sz="1600" kern="0" dirty="0">
                <a:solidFill>
                  <a:srgbClr val="00B0F0"/>
                </a:solidFill>
                <a:latin typeface="ＭＳ Ｐゴシック"/>
                <a:ea typeface="ＭＳ Ｐゴシック" pitchFamily="50" charset="-128"/>
              </a:rPr>
              <a:t>内科救急診療指針</a:t>
            </a:r>
            <a:r>
              <a:rPr lang="en-US" altLang="ja-JP" sz="1600" kern="0" dirty="0">
                <a:solidFill>
                  <a:srgbClr val="00B0F0"/>
                </a:solidFill>
                <a:latin typeface="ＭＳ Ｐゴシック"/>
                <a:ea typeface="ＭＳ Ｐゴシック" pitchFamily="50" charset="-128"/>
              </a:rPr>
              <a:t>2022 P279-287</a:t>
            </a:r>
            <a:endParaRPr lang="ja-JP" altLang="en-US" sz="1600" kern="0" dirty="0">
              <a:solidFill>
                <a:srgbClr val="00B0F0"/>
              </a:solidFill>
              <a:latin typeface="ＭＳ Ｐゴシック"/>
              <a:ea typeface="ＭＳ Ｐゴシック" pitchFamily="50" charset="-128"/>
            </a:endParaRPr>
          </a:p>
        </p:txBody>
      </p:sp>
      <p:sp>
        <p:nvSpPr>
          <p:cNvPr id="5" name="角丸四角形 7">
            <a:extLst>
              <a:ext uri="{FF2B5EF4-FFF2-40B4-BE49-F238E27FC236}">
                <a16:creationId xmlns:a16="http://schemas.microsoft.com/office/drawing/2014/main" id="{DB4E583D-2B9B-99CE-72F0-440E00F95FC4}"/>
              </a:ext>
            </a:extLst>
          </p:cNvPr>
          <p:cNvSpPr/>
          <p:nvPr/>
        </p:nvSpPr>
        <p:spPr bwMode="auto">
          <a:xfrm>
            <a:off x="7315199" y="2743200"/>
            <a:ext cx="1658253" cy="761999"/>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b="1" dirty="0">
                <a:solidFill>
                  <a:srgbClr val="9900CC"/>
                </a:solidFill>
                <a:latin typeface="+mn-ea"/>
                <a:ea typeface="+mn-ea"/>
              </a:rPr>
              <a:t>解答　</a:t>
            </a:r>
            <a:r>
              <a:rPr lang="en-US" altLang="ja-JP" b="1" dirty="0">
                <a:solidFill>
                  <a:srgbClr val="FF3399"/>
                </a:solidFill>
                <a:latin typeface="+mn-ea"/>
                <a:ea typeface="+mn-ea"/>
              </a:rPr>
              <a:t>(c)</a:t>
            </a:r>
            <a:endParaRPr lang="ja-JP" altLang="en-US" b="1" dirty="0">
              <a:solidFill>
                <a:srgbClr val="FF3399"/>
              </a:solidFill>
              <a:latin typeface="+mn-ea"/>
              <a:ea typeface="+mn-ea"/>
            </a:endParaRPr>
          </a:p>
        </p:txBody>
      </p:sp>
    </p:spTree>
    <p:extLst>
      <p:ext uri="{BB962C8B-B14F-4D97-AF65-F5344CB8AC3E}">
        <p14:creationId xmlns:p14="http://schemas.microsoft.com/office/powerpoint/2010/main" val="267685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274638"/>
            <a:ext cx="9067800" cy="868362"/>
          </a:xfrm>
        </p:spPr>
        <p:txBody>
          <a:bodyPr/>
          <a:lstStyle/>
          <a:p>
            <a:pPr marL="449263" indent="-449263" algn="l"/>
            <a:r>
              <a:rPr lang="ja-JP" altLang="en-US" sz="2400" dirty="0">
                <a:solidFill>
                  <a:srgbClr val="7030A0"/>
                </a:solidFill>
                <a:latin typeface="+mn-ea"/>
                <a:ea typeface="+mn-ea"/>
              </a:rPr>
              <a:t>１２．気管支喘息発作で中等度と判断できる呼吸困難の所見はどれか．</a:t>
            </a:r>
            <a:r>
              <a:rPr lang="en-US" altLang="ja-JP" sz="2400" dirty="0">
                <a:solidFill>
                  <a:srgbClr val="7030A0"/>
                </a:solidFill>
                <a:latin typeface="+mn-ea"/>
                <a:ea typeface="+mn-ea"/>
              </a:rPr>
              <a:t>1</a:t>
            </a:r>
            <a:r>
              <a:rPr lang="ja-JP" altLang="en-US" sz="2400" dirty="0">
                <a:solidFill>
                  <a:srgbClr val="7030A0"/>
                </a:solidFill>
                <a:latin typeface="+mn-ea"/>
                <a:ea typeface="+mn-ea"/>
              </a:rPr>
              <a:t>つ選べ．</a:t>
            </a:r>
            <a:endParaRPr kumimoji="1" lang="ja-JP" altLang="en-US" sz="2400" dirty="0">
              <a:solidFill>
                <a:srgbClr val="7030A0"/>
              </a:solidFill>
              <a:latin typeface="+mn-ea"/>
              <a:ea typeface="+mn-ea"/>
            </a:endParaRPr>
          </a:p>
        </p:txBody>
      </p:sp>
      <p:sp>
        <p:nvSpPr>
          <p:cNvPr id="3" name="コンテンツ プレースホルダ 2"/>
          <p:cNvSpPr>
            <a:spLocks noGrp="1"/>
          </p:cNvSpPr>
          <p:nvPr>
            <p:ph idx="1"/>
          </p:nvPr>
        </p:nvSpPr>
        <p:spPr>
          <a:xfrm>
            <a:off x="457200" y="1189037"/>
            <a:ext cx="8382000" cy="2239963"/>
          </a:xfrm>
        </p:spPr>
        <p:txBody>
          <a:bodyPr/>
          <a:lstStyle/>
          <a:p>
            <a:pPr marL="0" indent="0">
              <a:buNone/>
            </a:pPr>
            <a:r>
              <a:rPr lang="en-US" altLang="ja-JP" sz="2400" dirty="0">
                <a:latin typeface="+mn-ea"/>
              </a:rPr>
              <a:t>(a) </a:t>
            </a:r>
            <a:r>
              <a:rPr lang="ja-JP" altLang="en-US" sz="2400" dirty="0">
                <a:latin typeface="+mn-ea"/>
              </a:rPr>
              <a:t>動くと息苦しい</a:t>
            </a:r>
          </a:p>
          <a:p>
            <a:pPr marL="0" indent="0">
              <a:buNone/>
            </a:pPr>
            <a:r>
              <a:rPr lang="en-US" altLang="ja-JP" sz="2400" dirty="0">
                <a:latin typeface="+mn-ea"/>
              </a:rPr>
              <a:t>(b) </a:t>
            </a:r>
            <a:r>
              <a:rPr lang="ja-JP" altLang="en-US" sz="2400" dirty="0">
                <a:latin typeface="+mn-ea"/>
              </a:rPr>
              <a:t>苦しいが横になれる</a:t>
            </a:r>
          </a:p>
          <a:p>
            <a:pPr marL="0" indent="0">
              <a:buNone/>
            </a:pPr>
            <a:r>
              <a:rPr lang="en-US" altLang="ja-JP" sz="2400" dirty="0">
                <a:latin typeface="+mn-ea"/>
              </a:rPr>
              <a:t>(c) </a:t>
            </a:r>
            <a:r>
              <a:rPr lang="ja-JP" altLang="en-US" sz="2400" dirty="0">
                <a:latin typeface="+mn-ea"/>
              </a:rPr>
              <a:t>苦しくて横になれない</a:t>
            </a:r>
          </a:p>
          <a:p>
            <a:pPr marL="0" indent="0">
              <a:buNone/>
            </a:pPr>
            <a:r>
              <a:rPr lang="en-US" altLang="ja-JP" sz="2400" dirty="0">
                <a:latin typeface="+mn-ea"/>
              </a:rPr>
              <a:t>(d) </a:t>
            </a:r>
            <a:r>
              <a:rPr lang="ja-JP" altLang="en-US" sz="2400" dirty="0">
                <a:latin typeface="+mn-ea"/>
              </a:rPr>
              <a:t>苦しくて動けない</a:t>
            </a:r>
          </a:p>
          <a:p>
            <a:pPr marL="0" indent="0">
              <a:buNone/>
            </a:pPr>
            <a:r>
              <a:rPr lang="en-US" altLang="ja-JP" sz="2400" dirty="0">
                <a:latin typeface="+mn-ea"/>
              </a:rPr>
              <a:t>(e) </a:t>
            </a:r>
            <a:r>
              <a:rPr lang="ja-JP" altLang="en-US" sz="2400" dirty="0">
                <a:latin typeface="+mn-ea"/>
              </a:rPr>
              <a:t>呼吸減弱</a:t>
            </a:r>
          </a:p>
        </p:txBody>
      </p:sp>
      <p:cxnSp>
        <p:nvCxnSpPr>
          <p:cNvPr id="4" name="直線コネクタ 3"/>
          <p:cNvCxnSpPr/>
          <p:nvPr/>
        </p:nvCxnSpPr>
        <p:spPr>
          <a:xfrm>
            <a:off x="216024" y="35814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 2"/>
          <p:cNvSpPr txBox="1">
            <a:spLocks/>
          </p:cNvSpPr>
          <p:nvPr/>
        </p:nvSpPr>
        <p:spPr bwMode="auto">
          <a:xfrm>
            <a:off x="486228" y="3657600"/>
            <a:ext cx="8478260" cy="320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eaLnBrk="1" hangingPunct="1">
              <a:spcBef>
                <a:spcPct val="0"/>
              </a:spcBef>
              <a:buNone/>
            </a:pPr>
            <a:r>
              <a:rPr lang="ja-JP" altLang="en-US" sz="2400" b="0" kern="0" dirty="0">
                <a:solidFill>
                  <a:srgbClr val="000000"/>
                </a:solidFill>
                <a:latin typeface="ＭＳ Ｐゴシック"/>
                <a:ea typeface="ＭＳ Ｐゴシック" pitchFamily="50" charset="-128"/>
              </a:rPr>
              <a:t>心停止の対応②　</a:t>
            </a:r>
            <a:r>
              <a:rPr lang="ja-JP" altLang="en-US" sz="2400" b="0" kern="0" dirty="0">
                <a:solidFill>
                  <a:srgbClr val="9900CC"/>
                </a:solidFill>
                <a:latin typeface="ＭＳ Ｐゴシック"/>
                <a:ea typeface="ＭＳ Ｐゴシック" pitchFamily="50" charset="-128"/>
              </a:rPr>
              <a:t>気管支喘息</a:t>
            </a:r>
            <a:endParaRPr lang="en-US" altLang="ja-JP" sz="1600" b="0" kern="0" dirty="0">
              <a:latin typeface="ＭＳ Ｐゴシック"/>
              <a:ea typeface="ＭＳ Ｐゴシック" pitchFamily="50" charset="-128"/>
            </a:endParaRPr>
          </a:p>
          <a:p>
            <a:pPr marL="0" lvl="0" indent="0" eaLnBrk="1" hangingPunct="1">
              <a:spcBef>
                <a:spcPct val="0"/>
              </a:spcBef>
              <a:buNone/>
            </a:pPr>
            <a:endParaRPr lang="en-US" altLang="ja-JP" sz="2000" b="0" kern="0" dirty="0">
              <a:latin typeface="ＭＳ Ｐゴシック"/>
              <a:ea typeface="ＭＳ Ｐゴシック" pitchFamily="50" charset="-128"/>
            </a:endParaRPr>
          </a:p>
          <a:p>
            <a:pPr marL="0" lvl="0" indent="0" eaLnBrk="1" hangingPunct="1">
              <a:spcBef>
                <a:spcPct val="0"/>
              </a:spcBef>
              <a:buNone/>
            </a:pPr>
            <a:r>
              <a:rPr lang="ja-JP" altLang="en-US" sz="2000" b="0" kern="0" dirty="0">
                <a:latin typeface="ＭＳ Ｐゴシック"/>
                <a:ea typeface="ＭＳ Ｐゴシック" pitchFamily="50" charset="-128"/>
              </a:rPr>
              <a:t>発作の重症度は，臨床症状，</a:t>
            </a:r>
            <a:r>
              <a:rPr lang="en-US" altLang="ja-JP" sz="2000" b="0" kern="0" dirty="0">
                <a:latin typeface="ＭＳ Ｐゴシック"/>
                <a:ea typeface="ＭＳ Ｐゴシック" pitchFamily="50" charset="-128"/>
              </a:rPr>
              <a:t>SpO</a:t>
            </a:r>
            <a:r>
              <a:rPr lang="en-US" altLang="ja-JP" sz="2000" b="0" kern="0" baseline="-25000" dirty="0">
                <a:latin typeface="ＭＳ Ｐゴシック"/>
                <a:ea typeface="ＭＳ Ｐゴシック" pitchFamily="50" charset="-128"/>
              </a:rPr>
              <a:t>2</a:t>
            </a:r>
            <a:r>
              <a:rPr lang="ja-JP" altLang="en-US" sz="2000" b="0" kern="0" dirty="0">
                <a:latin typeface="ＭＳ Ｐゴシック"/>
                <a:ea typeface="ＭＳ Ｐゴシック" pitchFamily="50" charset="-128"/>
              </a:rPr>
              <a:t>等で判定する．</a:t>
            </a:r>
            <a:r>
              <a:rPr lang="ja-JP" altLang="en-US" sz="2000" kern="0" dirty="0">
                <a:solidFill>
                  <a:srgbClr val="FF3399"/>
                </a:solidFill>
                <a:latin typeface="ＭＳ Ｐゴシック"/>
                <a:ea typeface="ＭＳ Ｐゴシック" pitchFamily="50" charset="-128"/>
              </a:rPr>
              <a:t>大まかな臨床症状としては，</a:t>
            </a:r>
            <a:r>
              <a:rPr lang="ja-JP" altLang="en-US" sz="2000" b="0" kern="0" dirty="0">
                <a:latin typeface="ＭＳ Ｐゴシック"/>
                <a:ea typeface="ＭＳ Ｐゴシック" pitchFamily="50" charset="-128"/>
              </a:rPr>
              <a:t>呼吸困難はあるが横になれる程度は軽度，</a:t>
            </a:r>
            <a:r>
              <a:rPr lang="ja-JP" altLang="en-US" sz="2000" kern="0" dirty="0">
                <a:solidFill>
                  <a:srgbClr val="FF3399"/>
                </a:solidFill>
                <a:latin typeface="ＭＳ Ｐゴシック"/>
                <a:ea typeface="ＭＳ Ｐゴシック" pitchFamily="50" charset="-128"/>
              </a:rPr>
              <a:t>苦しくて横になれない，会話はかろうじて可能な程度は中等度</a:t>
            </a:r>
            <a:r>
              <a:rPr lang="ja-JP" altLang="en-US" sz="2000" b="0" kern="0" dirty="0">
                <a:latin typeface="ＭＳ Ｐゴシック"/>
                <a:ea typeface="ＭＳ Ｐゴシック" pitchFamily="50" charset="-128"/>
              </a:rPr>
              <a:t>，苦しくて歩行不能，会話も困難な程度は重度，チアノーゼ，意識障害，喘鳴が聴取されない程度は呼吸停止切迫と判断される．</a:t>
            </a:r>
            <a:endParaRPr lang="en-US" altLang="ja-JP" sz="2000" b="0" kern="0" dirty="0">
              <a:latin typeface="ＭＳ Ｐゴシック"/>
              <a:ea typeface="ＭＳ Ｐゴシック" pitchFamily="50" charset="-128"/>
            </a:endParaRPr>
          </a:p>
          <a:p>
            <a:pPr marL="0" lvl="0" indent="0" eaLnBrk="1" hangingPunct="1">
              <a:spcBef>
                <a:spcPct val="0"/>
              </a:spcBef>
              <a:buNone/>
            </a:pPr>
            <a:r>
              <a:rPr lang="ja-JP" altLang="en-US" sz="2000" b="0" kern="0" dirty="0">
                <a:latin typeface="ＭＳ Ｐゴシック"/>
                <a:ea typeface="ＭＳ Ｐゴシック" pitchFamily="50" charset="-128"/>
              </a:rPr>
              <a:t>呼吸補助筋の使用や胸骨上部陥没は呼吸不全の徴候であり，中等度以上の喘息発作で認められる．</a:t>
            </a:r>
          </a:p>
          <a:p>
            <a:pPr marL="0" lvl="0" indent="0" eaLnBrk="1" hangingPunct="1">
              <a:spcBef>
                <a:spcPct val="0"/>
              </a:spcBef>
              <a:buNone/>
            </a:pPr>
            <a:r>
              <a:rPr lang="ja-JP" altLang="en-US" sz="1600" b="0" kern="0" dirty="0">
                <a:solidFill>
                  <a:srgbClr val="00B0F0"/>
                </a:solidFill>
                <a:latin typeface="ＭＳ Ｐゴシック"/>
                <a:ea typeface="ＭＳ Ｐゴシック" pitchFamily="50" charset="-128"/>
              </a:rPr>
              <a:t>内科救急診療指針</a:t>
            </a:r>
            <a:r>
              <a:rPr lang="en-US" altLang="ja-JP" sz="1600" b="0" kern="0" dirty="0">
                <a:solidFill>
                  <a:srgbClr val="00B0F0"/>
                </a:solidFill>
                <a:latin typeface="ＭＳ Ｐゴシック"/>
                <a:ea typeface="ＭＳ Ｐゴシック" pitchFamily="50" charset="-128"/>
              </a:rPr>
              <a:t>2022 P150-157</a:t>
            </a:r>
            <a:endParaRPr lang="ja-JP" altLang="en-US" sz="1600" b="0" kern="0" dirty="0">
              <a:solidFill>
                <a:srgbClr val="00B0F0"/>
              </a:solidFill>
              <a:latin typeface="ＭＳ Ｐゴシック"/>
              <a:ea typeface="ＭＳ Ｐゴシック" pitchFamily="50" charset="-128"/>
            </a:endParaRPr>
          </a:p>
        </p:txBody>
      </p:sp>
      <p:sp>
        <p:nvSpPr>
          <p:cNvPr id="5" name="角丸四角形 7">
            <a:extLst>
              <a:ext uri="{FF2B5EF4-FFF2-40B4-BE49-F238E27FC236}">
                <a16:creationId xmlns:a16="http://schemas.microsoft.com/office/drawing/2014/main" id="{17B669DC-C558-5903-E76E-9294C43BD687}"/>
              </a:ext>
            </a:extLst>
          </p:cNvPr>
          <p:cNvSpPr/>
          <p:nvPr/>
        </p:nvSpPr>
        <p:spPr bwMode="auto">
          <a:xfrm>
            <a:off x="7315199" y="2743200"/>
            <a:ext cx="1658253" cy="761999"/>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b="1" dirty="0">
                <a:solidFill>
                  <a:srgbClr val="9900CC"/>
                </a:solidFill>
                <a:latin typeface="+mn-ea"/>
                <a:ea typeface="+mn-ea"/>
              </a:rPr>
              <a:t>解答　</a:t>
            </a:r>
            <a:r>
              <a:rPr lang="en-US" altLang="ja-JP" b="1" dirty="0">
                <a:solidFill>
                  <a:srgbClr val="FF3399"/>
                </a:solidFill>
                <a:latin typeface="+mn-ea"/>
                <a:ea typeface="+mn-ea"/>
              </a:rPr>
              <a:t>(c)</a:t>
            </a:r>
            <a:endParaRPr lang="ja-JP" altLang="en-US" b="1" dirty="0">
              <a:solidFill>
                <a:srgbClr val="FF3399"/>
              </a:solidFill>
              <a:latin typeface="+mn-ea"/>
              <a:ea typeface="+mn-ea"/>
            </a:endParaRPr>
          </a:p>
        </p:txBody>
      </p:sp>
    </p:spTree>
    <p:extLst>
      <p:ext uri="{BB962C8B-B14F-4D97-AF65-F5344CB8AC3E}">
        <p14:creationId xmlns:p14="http://schemas.microsoft.com/office/powerpoint/2010/main" val="193794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C:\Users\山田京志\Desktop\JMECCロゴ(背景透明色).png"/>
          <p:cNvPicPr>
            <a:picLocks noChangeAspect="1" noChangeArrowheads="1"/>
          </p:cNvPicPr>
          <p:nvPr/>
        </p:nvPicPr>
        <p:blipFill>
          <a:blip r:embed="rId3" cstate="print"/>
          <a:srcRect/>
          <a:stretch>
            <a:fillRect/>
          </a:stretch>
        </p:blipFill>
        <p:spPr bwMode="auto">
          <a:xfrm>
            <a:off x="2988729" y="4197625"/>
            <a:ext cx="3061638" cy="2431775"/>
          </a:xfrm>
          <a:prstGeom prst="rect">
            <a:avLst/>
          </a:prstGeom>
          <a:noFill/>
          <a:ln w="9525">
            <a:noFill/>
            <a:miter lim="800000"/>
            <a:headEnd/>
            <a:tailEnd/>
          </a:ln>
        </p:spPr>
      </p:pic>
      <p:sp>
        <p:nvSpPr>
          <p:cNvPr id="15" name="テキスト ボックス 14"/>
          <p:cNvSpPr txBox="1"/>
          <p:nvPr/>
        </p:nvSpPr>
        <p:spPr>
          <a:xfrm>
            <a:off x="3499878" y="3040559"/>
            <a:ext cx="2039341" cy="923330"/>
          </a:xfrm>
          <a:prstGeom prst="rect">
            <a:avLst/>
          </a:prstGeom>
          <a:noFill/>
        </p:spPr>
        <p:txBody>
          <a:bodyPr wrap="none" rtlCol="0">
            <a:spAutoFit/>
          </a:bodyPr>
          <a:lstStyle/>
          <a:p>
            <a:r>
              <a:rPr kumimoji="1" lang="ja-JP" altLang="en-US" sz="5400" dirty="0">
                <a:solidFill>
                  <a:srgbClr val="9966FF"/>
                </a:solidFill>
              </a:rPr>
              <a:t>概　論</a:t>
            </a:r>
          </a:p>
        </p:txBody>
      </p:sp>
      <p:sp>
        <p:nvSpPr>
          <p:cNvPr id="17" name="テキスト ボックス 16"/>
          <p:cNvSpPr txBox="1"/>
          <p:nvPr/>
        </p:nvSpPr>
        <p:spPr>
          <a:xfrm>
            <a:off x="568787" y="1384310"/>
            <a:ext cx="7901523" cy="584775"/>
          </a:xfrm>
          <a:prstGeom prst="rect">
            <a:avLst/>
          </a:prstGeom>
          <a:noFill/>
        </p:spPr>
        <p:txBody>
          <a:bodyPr wrap="none" rtlCol="0">
            <a:spAutoFit/>
          </a:bodyPr>
          <a:lstStyle/>
          <a:p>
            <a:pPr algn="ctr"/>
            <a:r>
              <a:rPr kumimoji="1" lang="ja-JP" altLang="en-US" sz="3200" b="1" dirty="0">
                <a:solidFill>
                  <a:srgbClr val="7030A0"/>
                </a:solidFill>
                <a:latin typeface="Times New Roman" pitchFamily="18" charset="0"/>
                <a:cs typeface="Times New Roman" pitchFamily="18" charset="0"/>
              </a:rPr>
              <a:t>（</a:t>
            </a:r>
            <a:r>
              <a:rPr kumimoji="1" lang="en-US" altLang="ja-JP" sz="3200" b="1" i="1" dirty="0">
                <a:solidFill>
                  <a:srgbClr val="7030A0"/>
                </a:solidFill>
                <a:latin typeface="Times New Roman" pitchFamily="18" charset="0"/>
                <a:cs typeface="Times New Roman" pitchFamily="18" charset="0"/>
              </a:rPr>
              <a:t>Japanese Medical Emergency Care Course</a:t>
            </a:r>
            <a:r>
              <a:rPr kumimoji="1" lang="ja-JP" altLang="en-US" sz="3200" b="1" dirty="0">
                <a:solidFill>
                  <a:srgbClr val="7030A0"/>
                </a:solidFill>
                <a:latin typeface="Times New Roman" pitchFamily="18" charset="0"/>
                <a:cs typeface="Times New Roman" pitchFamily="18" charset="0"/>
              </a:rPr>
              <a:t>）</a:t>
            </a:r>
          </a:p>
        </p:txBody>
      </p:sp>
      <p:sp>
        <p:nvSpPr>
          <p:cNvPr id="18" name="テキスト ボックス 17"/>
          <p:cNvSpPr txBox="1"/>
          <p:nvPr/>
        </p:nvSpPr>
        <p:spPr>
          <a:xfrm>
            <a:off x="1593907" y="1772816"/>
            <a:ext cx="5851282" cy="1015663"/>
          </a:xfrm>
          <a:prstGeom prst="rect">
            <a:avLst/>
          </a:prstGeom>
          <a:noFill/>
        </p:spPr>
        <p:txBody>
          <a:bodyPr wrap="none" rtlCol="0">
            <a:spAutoFit/>
          </a:bodyPr>
          <a:lstStyle/>
          <a:p>
            <a:pPr algn="ctr"/>
            <a:r>
              <a:rPr lang="en-US" altLang="ja-JP" sz="6000" b="1" i="1" dirty="0">
                <a:solidFill>
                  <a:srgbClr val="7030A0"/>
                </a:solidFill>
                <a:latin typeface="Times New Roman" pitchFamily="18" charset="0"/>
                <a:cs typeface="Times New Roman" pitchFamily="18" charset="0"/>
              </a:rPr>
              <a:t>Instructor</a:t>
            </a:r>
            <a:r>
              <a:rPr kumimoji="1" lang="en-US" altLang="ja-JP" sz="6000" b="1" i="1" dirty="0">
                <a:solidFill>
                  <a:srgbClr val="7030A0"/>
                </a:solidFill>
                <a:latin typeface="Times New Roman" pitchFamily="18" charset="0"/>
                <a:cs typeface="Times New Roman" pitchFamily="18" charset="0"/>
              </a:rPr>
              <a:t> Course</a:t>
            </a:r>
            <a:endParaRPr kumimoji="1" lang="ja-JP" altLang="en-US" sz="6000" b="1" i="1" dirty="0">
              <a:solidFill>
                <a:srgbClr val="7030A0"/>
              </a:solidFill>
              <a:latin typeface="Times New Roman" pitchFamily="18" charset="0"/>
              <a:cs typeface="Times New Roman" pitchFamily="18" charset="0"/>
            </a:endParaRPr>
          </a:p>
        </p:txBody>
      </p:sp>
      <p:sp>
        <p:nvSpPr>
          <p:cNvPr id="19" name="テキスト ボックス 18"/>
          <p:cNvSpPr txBox="1"/>
          <p:nvPr/>
        </p:nvSpPr>
        <p:spPr>
          <a:xfrm>
            <a:off x="3123172" y="548680"/>
            <a:ext cx="2792752" cy="1015663"/>
          </a:xfrm>
          <a:prstGeom prst="rect">
            <a:avLst/>
          </a:prstGeom>
          <a:noFill/>
        </p:spPr>
        <p:txBody>
          <a:bodyPr wrap="none" rtlCol="0">
            <a:spAutoFit/>
          </a:bodyPr>
          <a:lstStyle/>
          <a:p>
            <a:pPr algn="ctr"/>
            <a:r>
              <a:rPr kumimoji="1" lang="en-US" altLang="ja-JP" sz="6000" b="1" i="1" dirty="0">
                <a:solidFill>
                  <a:srgbClr val="7030A0"/>
                </a:solidFill>
                <a:latin typeface="Times New Roman" pitchFamily="18" charset="0"/>
                <a:cs typeface="Times New Roman" pitchFamily="18" charset="0"/>
              </a:rPr>
              <a:t>JMECC</a:t>
            </a:r>
            <a:endParaRPr kumimoji="1" lang="ja-JP" altLang="en-US" sz="6000" b="1" i="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131956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274638"/>
            <a:ext cx="9067800" cy="868362"/>
          </a:xfrm>
        </p:spPr>
        <p:txBody>
          <a:bodyPr/>
          <a:lstStyle/>
          <a:p>
            <a:pPr marL="449263" indent="-449263" algn="l"/>
            <a:r>
              <a:rPr lang="ja-JP" altLang="en-US" sz="2400" dirty="0">
                <a:solidFill>
                  <a:srgbClr val="7030A0"/>
                </a:solidFill>
                <a:latin typeface="+mn-ea"/>
                <a:ea typeface="+mn-ea"/>
              </a:rPr>
              <a:t>１３．発症</a:t>
            </a:r>
            <a:r>
              <a:rPr lang="en-US" altLang="ja-JP" sz="2400" dirty="0">
                <a:solidFill>
                  <a:srgbClr val="7030A0"/>
                </a:solidFill>
                <a:latin typeface="+mn-ea"/>
                <a:ea typeface="+mn-ea"/>
              </a:rPr>
              <a:t>4.5</a:t>
            </a:r>
            <a:r>
              <a:rPr lang="ja-JP" altLang="en-US" sz="2400" dirty="0">
                <a:solidFill>
                  <a:srgbClr val="7030A0"/>
                </a:solidFill>
                <a:latin typeface="+mn-ea"/>
                <a:ea typeface="+mn-ea"/>
              </a:rPr>
              <a:t>時間以内の脳梗塞患者に対する</a:t>
            </a:r>
            <a:r>
              <a:rPr lang="en-US" altLang="ja-JP" sz="2400" dirty="0" err="1">
                <a:solidFill>
                  <a:srgbClr val="7030A0"/>
                </a:solidFill>
                <a:latin typeface="+mn-ea"/>
                <a:ea typeface="+mn-ea"/>
              </a:rPr>
              <a:t>rt</a:t>
            </a:r>
            <a:r>
              <a:rPr lang="en-US" altLang="ja-JP" sz="2400" dirty="0">
                <a:solidFill>
                  <a:srgbClr val="7030A0"/>
                </a:solidFill>
                <a:latin typeface="+mn-ea"/>
                <a:ea typeface="+mn-ea"/>
              </a:rPr>
              <a:t>-PA</a:t>
            </a:r>
            <a:r>
              <a:rPr lang="ja-JP" altLang="en-US" sz="2400" dirty="0">
                <a:solidFill>
                  <a:srgbClr val="7030A0"/>
                </a:solidFill>
                <a:latin typeface="+mn-ea"/>
                <a:ea typeface="+mn-ea"/>
              </a:rPr>
              <a:t>（アルテプラーゼ）静注療法の適応はどれか．</a:t>
            </a:r>
            <a:r>
              <a:rPr lang="en-US" altLang="ja-JP" sz="2400" dirty="0">
                <a:solidFill>
                  <a:srgbClr val="7030A0"/>
                </a:solidFill>
                <a:latin typeface="+mn-ea"/>
                <a:ea typeface="+mn-ea"/>
              </a:rPr>
              <a:t>1</a:t>
            </a:r>
            <a:r>
              <a:rPr lang="ja-JP" altLang="en-US" sz="2400" dirty="0">
                <a:solidFill>
                  <a:srgbClr val="7030A0"/>
                </a:solidFill>
                <a:latin typeface="+mn-ea"/>
                <a:ea typeface="+mn-ea"/>
              </a:rPr>
              <a:t>つ選べ．</a:t>
            </a:r>
            <a:endParaRPr kumimoji="1" lang="ja-JP" altLang="en-US" sz="2400" dirty="0">
              <a:solidFill>
                <a:srgbClr val="7030A0"/>
              </a:solidFill>
              <a:latin typeface="+mn-ea"/>
              <a:ea typeface="+mn-ea"/>
            </a:endParaRPr>
          </a:p>
        </p:txBody>
      </p:sp>
      <p:sp>
        <p:nvSpPr>
          <p:cNvPr id="3" name="コンテンツ プレースホルダ 2"/>
          <p:cNvSpPr>
            <a:spLocks noGrp="1"/>
          </p:cNvSpPr>
          <p:nvPr>
            <p:ph idx="1"/>
          </p:nvPr>
        </p:nvSpPr>
        <p:spPr>
          <a:xfrm>
            <a:off x="457200" y="1189037"/>
            <a:ext cx="8382000" cy="2239963"/>
          </a:xfrm>
        </p:spPr>
        <p:txBody>
          <a:bodyPr/>
          <a:lstStyle/>
          <a:p>
            <a:pPr marL="0" indent="0">
              <a:buNone/>
            </a:pPr>
            <a:r>
              <a:rPr lang="en-US" altLang="ja-JP" sz="2400" dirty="0">
                <a:latin typeface="+mn-ea"/>
              </a:rPr>
              <a:t>(a) PT-INR 1.8 </a:t>
            </a:r>
          </a:p>
          <a:p>
            <a:pPr marL="0" indent="0">
              <a:buNone/>
            </a:pPr>
            <a:r>
              <a:rPr lang="en-US" altLang="ja-JP" sz="2400" dirty="0">
                <a:latin typeface="+mn-ea"/>
              </a:rPr>
              <a:t>(b) </a:t>
            </a:r>
            <a:r>
              <a:rPr lang="ja-JP" altLang="en-US" sz="2400" dirty="0">
                <a:latin typeface="+mn-ea"/>
              </a:rPr>
              <a:t>血糖</a:t>
            </a:r>
            <a:r>
              <a:rPr lang="en-US" altLang="ja-JP" sz="2400" dirty="0">
                <a:latin typeface="+mn-ea"/>
              </a:rPr>
              <a:t>430 mg/</a:t>
            </a:r>
            <a:r>
              <a:rPr lang="en-US" altLang="ja-JP" sz="2400" dirty="0" err="1">
                <a:latin typeface="+mn-ea"/>
              </a:rPr>
              <a:t>dL</a:t>
            </a:r>
            <a:endParaRPr lang="en-US" altLang="ja-JP" sz="2400" dirty="0">
              <a:latin typeface="+mn-ea"/>
            </a:endParaRPr>
          </a:p>
          <a:p>
            <a:pPr marL="0" indent="0">
              <a:buNone/>
            </a:pPr>
            <a:r>
              <a:rPr lang="en-US" altLang="ja-JP" sz="2400" dirty="0">
                <a:latin typeface="+mn-ea"/>
              </a:rPr>
              <a:t>(c) </a:t>
            </a:r>
            <a:r>
              <a:rPr lang="ja-JP" altLang="en-US" sz="2400" dirty="0">
                <a:latin typeface="+mn-ea"/>
              </a:rPr>
              <a:t>血小板 </a:t>
            </a:r>
            <a:r>
              <a:rPr lang="en-US" altLang="ja-JP" sz="2400" dirty="0">
                <a:latin typeface="+mn-ea"/>
              </a:rPr>
              <a:t>9</a:t>
            </a:r>
            <a:r>
              <a:rPr lang="ja-JP" altLang="en-US" sz="2400" dirty="0">
                <a:latin typeface="+mn-ea"/>
              </a:rPr>
              <a:t>万</a:t>
            </a:r>
            <a:r>
              <a:rPr lang="en-US" altLang="ja-JP" sz="2400" dirty="0">
                <a:latin typeface="+mn-ea"/>
              </a:rPr>
              <a:t>/</a:t>
            </a:r>
            <a:r>
              <a:rPr lang="el-GR" altLang="ja-JP" sz="2400" dirty="0">
                <a:latin typeface="+mn-ea"/>
                <a:sym typeface="Symbol" panose="05050102010706020507" pitchFamily="18" charset="2"/>
              </a:rPr>
              <a:t></a:t>
            </a:r>
            <a:r>
              <a:rPr lang="en-US" altLang="ja-JP" sz="2400" dirty="0">
                <a:latin typeface="+mn-ea"/>
              </a:rPr>
              <a:t>L</a:t>
            </a:r>
          </a:p>
          <a:p>
            <a:pPr marL="0" indent="0">
              <a:buNone/>
            </a:pPr>
            <a:r>
              <a:rPr lang="en-US" altLang="ja-JP" sz="2400" dirty="0">
                <a:latin typeface="+mn-ea"/>
              </a:rPr>
              <a:t>(d) </a:t>
            </a:r>
            <a:r>
              <a:rPr lang="ja-JP" altLang="en-US" sz="2400" dirty="0">
                <a:latin typeface="+mn-ea"/>
              </a:rPr>
              <a:t>血圧</a:t>
            </a:r>
            <a:r>
              <a:rPr lang="en-US" altLang="ja-JP" sz="2400" dirty="0">
                <a:latin typeface="+mn-ea"/>
              </a:rPr>
              <a:t>180/100 mmHg </a:t>
            </a:r>
          </a:p>
          <a:p>
            <a:pPr marL="0" indent="0">
              <a:buNone/>
            </a:pPr>
            <a:r>
              <a:rPr lang="en-US" altLang="ja-JP" sz="2400" dirty="0">
                <a:latin typeface="+mn-ea"/>
              </a:rPr>
              <a:t>(e) 14</a:t>
            </a:r>
            <a:r>
              <a:rPr lang="ja-JP" altLang="en-US" sz="2400" dirty="0">
                <a:latin typeface="+mn-ea"/>
              </a:rPr>
              <a:t>日前の脳梗塞既往</a:t>
            </a:r>
          </a:p>
        </p:txBody>
      </p:sp>
      <p:cxnSp>
        <p:nvCxnSpPr>
          <p:cNvPr id="4" name="直線コネクタ 3"/>
          <p:cNvCxnSpPr/>
          <p:nvPr/>
        </p:nvCxnSpPr>
        <p:spPr>
          <a:xfrm>
            <a:off x="216024" y="35814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 2"/>
          <p:cNvSpPr txBox="1">
            <a:spLocks/>
          </p:cNvSpPr>
          <p:nvPr/>
        </p:nvSpPr>
        <p:spPr bwMode="auto">
          <a:xfrm>
            <a:off x="486228" y="3657600"/>
            <a:ext cx="8478260" cy="320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eaLnBrk="1" hangingPunct="1">
              <a:spcBef>
                <a:spcPct val="0"/>
              </a:spcBef>
              <a:buNone/>
            </a:pPr>
            <a:r>
              <a:rPr lang="ja-JP" altLang="en-US" sz="2400" b="0" kern="0" dirty="0">
                <a:solidFill>
                  <a:srgbClr val="000000"/>
                </a:solidFill>
                <a:latin typeface="ＭＳ Ｐゴシック"/>
                <a:ea typeface="ＭＳ Ｐゴシック" pitchFamily="50" charset="-128"/>
              </a:rPr>
              <a:t>心停止の対応②　</a:t>
            </a:r>
            <a:r>
              <a:rPr lang="ja-JP" altLang="en-US" sz="2400" b="0" kern="0" dirty="0">
                <a:solidFill>
                  <a:srgbClr val="9900CC"/>
                </a:solidFill>
                <a:latin typeface="ＭＳ Ｐゴシック"/>
                <a:ea typeface="ＭＳ Ｐゴシック" pitchFamily="50" charset="-128"/>
              </a:rPr>
              <a:t>脳梗塞</a:t>
            </a:r>
            <a:endParaRPr lang="en-US" altLang="ja-JP" sz="2000" b="0" kern="0" dirty="0">
              <a:latin typeface="ＭＳ Ｐゴシック"/>
              <a:ea typeface="ＭＳ Ｐゴシック" pitchFamily="50" charset="-128"/>
            </a:endParaRPr>
          </a:p>
          <a:p>
            <a:pPr marL="0" lvl="0" indent="0" eaLnBrk="1" hangingPunct="1">
              <a:spcBef>
                <a:spcPct val="0"/>
              </a:spcBef>
              <a:buNone/>
            </a:pPr>
            <a:endParaRPr lang="en-US" altLang="ja-JP" sz="2000" b="0" kern="0" dirty="0">
              <a:latin typeface="ＭＳ Ｐゴシック"/>
              <a:ea typeface="ＭＳ Ｐゴシック" pitchFamily="50" charset="-128"/>
            </a:endParaRPr>
          </a:p>
          <a:p>
            <a:pPr marL="0" lvl="0" indent="0" eaLnBrk="1" hangingPunct="1">
              <a:spcBef>
                <a:spcPct val="0"/>
              </a:spcBef>
              <a:buNone/>
            </a:pPr>
            <a:r>
              <a:rPr lang="ja-JP" altLang="en-US" sz="1600" b="0" kern="0" dirty="0">
                <a:solidFill>
                  <a:srgbClr val="00B0F0"/>
                </a:solidFill>
                <a:latin typeface="ＭＳ Ｐゴシック"/>
                <a:ea typeface="ＭＳ Ｐゴシック" pitchFamily="50" charset="-128"/>
              </a:rPr>
              <a:t>内科救急診療指針</a:t>
            </a:r>
            <a:r>
              <a:rPr lang="en-US" altLang="ja-JP" sz="1600" b="0" kern="0" dirty="0">
                <a:solidFill>
                  <a:srgbClr val="00B0F0"/>
                </a:solidFill>
                <a:latin typeface="ＭＳ Ｐゴシック"/>
                <a:ea typeface="ＭＳ Ｐゴシック" pitchFamily="50" charset="-128"/>
              </a:rPr>
              <a:t>2022 P146</a:t>
            </a:r>
            <a:endParaRPr lang="ja-JP" altLang="en-US" sz="1600" b="0" kern="0" dirty="0">
              <a:latin typeface="ＭＳ Ｐゴシック"/>
              <a:ea typeface="ＭＳ Ｐゴシック" pitchFamily="50" charset="-128"/>
            </a:endParaRPr>
          </a:p>
        </p:txBody>
      </p:sp>
      <p:sp>
        <p:nvSpPr>
          <p:cNvPr id="5" name="角丸四角形 7">
            <a:extLst>
              <a:ext uri="{FF2B5EF4-FFF2-40B4-BE49-F238E27FC236}">
                <a16:creationId xmlns:a16="http://schemas.microsoft.com/office/drawing/2014/main" id="{6B776BF4-95FC-7F76-BDBA-887FAF8A17F4}"/>
              </a:ext>
            </a:extLst>
          </p:cNvPr>
          <p:cNvSpPr/>
          <p:nvPr/>
        </p:nvSpPr>
        <p:spPr bwMode="auto">
          <a:xfrm>
            <a:off x="7315199" y="2743200"/>
            <a:ext cx="1658253" cy="761999"/>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b="1" dirty="0">
                <a:solidFill>
                  <a:srgbClr val="9900CC"/>
                </a:solidFill>
                <a:latin typeface="+mn-ea"/>
                <a:ea typeface="+mn-ea"/>
              </a:rPr>
              <a:t>解答　</a:t>
            </a:r>
            <a:r>
              <a:rPr lang="en-US" altLang="ja-JP" b="1" dirty="0">
                <a:solidFill>
                  <a:srgbClr val="FF3399"/>
                </a:solidFill>
                <a:latin typeface="+mn-ea"/>
                <a:ea typeface="+mn-ea"/>
              </a:rPr>
              <a:t>(d)</a:t>
            </a:r>
            <a:endParaRPr lang="ja-JP" altLang="en-US" b="1" dirty="0">
              <a:solidFill>
                <a:srgbClr val="FF3399"/>
              </a:solidFill>
              <a:latin typeface="+mn-ea"/>
              <a:ea typeface="+mn-ea"/>
            </a:endParaRPr>
          </a:p>
        </p:txBody>
      </p:sp>
    </p:spTree>
    <p:extLst>
      <p:ext uri="{BB962C8B-B14F-4D97-AF65-F5344CB8AC3E}">
        <p14:creationId xmlns:p14="http://schemas.microsoft.com/office/powerpoint/2010/main" val="245352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274638"/>
            <a:ext cx="9067800" cy="868362"/>
          </a:xfrm>
        </p:spPr>
        <p:txBody>
          <a:bodyPr/>
          <a:lstStyle/>
          <a:p>
            <a:pPr marL="449263" indent="-449263" algn="l"/>
            <a:r>
              <a:rPr lang="ja-JP" altLang="en-US" sz="2400" dirty="0">
                <a:solidFill>
                  <a:srgbClr val="7030A0"/>
                </a:solidFill>
                <a:latin typeface="+mn-ea"/>
                <a:ea typeface="+mn-ea"/>
              </a:rPr>
              <a:t>１４．急性薬物中毒について正しいのはどれか．</a:t>
            </a:r>
            <a:r>
              <a:rPr lang="en-US" altLang="ja-JP" sz="2400" dirty="0">
                <a:solidFill>
                  <a:srgbClr val="7030A0"/>
                </a:solidFill>
                <a:latin typeface="+mn-ea"/>
                <a:ea typeface="+mn-ea"/>
              </a:rPr>
              <a:t>1</a:t>
            </a:r>
            <a:r>
              <a:rPr lang="ja-JP" altLang="en-US" sz="2400" dirty="0">
                <a:solidFill>
                  <a:srgbClr val="7030A0"/>
                </a:solidFill>
                <a:latin typeface="+mn-ea"/>
                <a:ea typeface="+mn-ea"/>
              </a:rPr>
              <a:t>つ選べ．</a:t>
            </a:r>
            <a:endParaRPr kumimoji="1" lang="ja-JP" altLang="en-US" sz="2400" dirty="0">
              <a:solidFill>
                <a:srgbClr val="7030A0"/>
              </a:solidFill>
              <a:latin typeface="+mn-ea"/>
              <a:ea typeface="+mn-ea"/>
            </a:endParaRPr>
          </a:p>
        </p:txBody>
      </p:sp>
      <p:sp>
        <p:nvSpPr>
          <p:cNvPr id="3" name="コンテンツ プレースホルダ 2"/>
          <p:cNvSpPr>
            <a:spLocks noGrp="1"/>
          </p:cNvSpPr>
          <p:nvPr>
            <p:ph idx="1"/>
          </p:nvPr>
        </p:nvSpPr>
        <p:spPr>
          <a:xfrm>
            <a:off x="457200" y="1189037"/>
            <a:ext cx="8382000" cy="2239963"/>
          </a:xfrm>
        </p:spPr>
        <p:txBody>
          <a:bodyPr/>
          <a:lstStyle/>
          <a:p>
            <a:pPr marL="449263" indent="-449263">
              <a:buNone/>
            </a:pPr>
            <a:r>
              <a:rPr lang="en-US" altLang="ja-JP" sz="2400" dirty="0">
                <a:latin typeface="+mn-ea"/>
              </a:rPr>
              <a:t>(a) </a:t>
            </a:r>
            <a:r>
              <a:rPr lang="ja-JP" altLang="en-US" sz="2400" dirty="0">
                <a:latin typeface="+mn-ea"/>
              </a:rPr>
              <a:t>確定診断は尿定性検査で行う． </a:t>
            </a:r>
          </a:p>
          <a:p>
            <a:pPr marL="449263" indent="-449263">
              <a:buNone/>
            </a:pPr>
            <a:r>
              <a:rPr lang="en-US" altLang="ja-JP" sz="2400" dirty="0">
                <a:latin typeface="+mn-ea"/>
              </a:rPr>
              <a:t>(b) </a:t>
            </a:r>
            <a:r>
              <a:rPr lang="ja-JP" altLang="en-US" sz="2400" dirty="0">
                <a:latin typeface="+mn-ea"/>
              </a:rPr>
              <a:t>治療は原因物質の確定後に開始する</a:t>
            </a:r>
            <a:r>
              <a:rPr lang="en-US" altLang="ja-JP" sz="2400" dirty="0">
                <a:latin typeface="+mn-ea"/>
              </a:rPr>
              <a:t>.</a:t>
            </a:r>
          </a:p>
          <a:p>
            <a:pPr marL="449263" indent="-449263">
              <a:buNone/>
            </a:pPr>
            <a:r>
              <a:rPr lang="en-US" altLang="ja-JP" sz="2400" dirty="0">
                <a:latin typeface="+mn-ea"/>
              </a:rPr>
              <a:t>(c) </a:t>
            </a:r>
            <a:r>
              <a:rPr lang="ja-JP" altLang="en-US" sz="2400" dirty="0">
                <a:latin typeface="+mn-ea"/>
              </a:rPr>
              <a:t>抗</a:t>
            </a:r>
            <a:r>
              <a:rPr lang="ja-JP" altLang="en-US" sz="2400" spc="100" dirty="0">
                <a:latin typeface="+mn-ea"/>
              </a:rPr>
              <a:t>コリン</a:t>
            </a:r>
            <a:r>
              <a:rPr lang="ja-JP" altLang="en-US" sz="2400" dirty="0">
                <a:latin typeface="+mn-ea"/>
              </a:rPr>
              <a:t>薬中毒は流涎と縮瞳をきたす．</a:t>
            </a:r>
          </a:p>
          <a:p>
            <a:pPr marL="449263" indent="-449263">
              <a:buNone/>
            </a:pPr>
            <a:r>
              <a:rPr lang="en-US" altLang="ja-JP" sz="2400" dirty="0">
                <a:latin typeface="+mn-ea"/>
              </a:rPr>
              <a:t>(d) </a:t>
            </a:r>
            <a:r>
              <a:rPr lang="ja-JP" altLang="en-US" sz="2400" dirty="0">
                <a:latin typeface="+mn-ea"/>
              </a:rPr>
              <a:t>意識障害は</a:t>
            </a:r>
            <a:r>
              <a:rPr lang="en-US" altLang="ja-JP" sz="2400" dirty="0">
                <a:latin typeface="+mn-ea"/>
              </a:rPr>
              <a:t>AIUEOTIPS</a:t>
            </a:r>
            <a:r>
              <a:rPr lang="ja-JP" altLang="en-US" sz="2400" dirty="0">
                <a:latin typeface="+mn-ea"/>
              </a:rPr>
              <a:t>で鑑別を進める．</a:t>
            </a:r>
          </a:p>
          <a:p>
            <a:pPr marL="449263" indent="-449263">
              <a:buNone/>
            </a:pPr>
            <a:r>
              <a:rPr lang="en-US" altLang="ja-JP" sz="2400" dirty="0">
                <a:latin typeface="+mn-ea"/>
              </a:rPr>
              <a:t>(e) </a:t>
            </a:r>
            <a:r>
              <a:rPr lang="ja-JP" altLang="en-US" sz="2400" dirty="0">
                <a:latin typeface="+mn-ea"/>
              </a:rPr>
              <a:t>胃洗浄は致死量の薬物摂取後</a:t>
            </a:r>
            <a:r>
              <a:rPr lang="en-US" altLang="ja-JP" sz="2400" dirty="0">
                <a:latin typeface="+mn-ea"/>
              </a:rPr>
              <a:t>2</a:t>
            </a:r>
            <a:r>
              <a:rPr lang="ja-JP" altLang="en-US" sz="2400" dirty="0">
                <a:latin typeface="+mn-ea"/>
              </a:rPr>
              <a:t>時間までに開始する．</a:t>
            </a:r>
          </a:p>
        </p:txBody>
      </p:sp>
      <p:cxnSp>
        <p:nvCxnSpPr>
          <p:cNvPr id="4" name="直線コネクタ 3"/>
          <p:cNvCxnSpPr/>
          <p:nvPr/>
        </p:nvCxnSpPr>
        <p:spPr>
          <a:xfrm>
            <a:off x="216024" y="35814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 2"/>
          <p:cNvSpPr txBox="1">
            <a:spLocks/>
          </p:cNvSpPr>
          <p:nvPr/>
        </p:nvSpPr>
        <p:spPr bwMode="auto">
          <a:xfrm>
            <a:off x="152400" y="3657600"/>
            <a:ext cx="90678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eaLnBrk="1" hangingPunct="1">
              <a:spcBef>
                <a:spcPct val="0"/>
              </a:spcBef>
              <a:buNone/>
            </a:pPr>
            <a:r>
              <a:rPr lang="ja-JP" altLang="en-US" sz="2400" b="0" kern="0" dirty="0">
                <a:solidFill>
                  <a:srgbClr val="000000"/>
                </a:solidFill>
                <a:latin typeface="ＭＳ Ｐゴシック"/>
                <a:ea typeface="ＭＳ Ｐゴシック" pitchFamily="50" charset="-128"/>
              </a:rPr>
              <a:t>心停止の対応②　</a:t>
            </a:r>
            <a:r>
              <a:rPr lang="ja-JP" altLang="en-US" sz="2400" b="0" kern="0" dirty="0">
                <a:solidFill>
                  <a:srgbClr val="9900CC"/>
                </a:solidFill>
                <a:latin typeface="ＭＳ Ｐゴシック"/>
                <a:ea typeface="ＭＳ Ｐゴシック" pitchFamily="50" charset="-128"/>
              </a:rPr>
              <a:t>急性薬物中毒</a:t>
            </a:r>
            <a:endParaRPr lang="en-US" altLang="ja-JP" sz="2000" b="0" kern="0" dirty="0">
              <a:latin typeface="ＭＳ Ｐゴシック"/>
              <a:ea typeface="ＭＳ Ｐゴシック" pitchFamily="50" charset="-128"/>
            </a:endParaRPr>
          </a:p>
          <a:p>
            <a:pPr marL="623888" lvl="0" indent="-623888" eaLnBrk="1" hangingPunct="1">
              <a:spcBef>
                <a:spcPct val="0"/>
              </a:spcBef>
              <a:buNone/>
            </a:pPr>
            <a:endParaRPr lang="en-US" altLang="ja-JP" sz="400" b="0" kern="0" dirty="0">
              <a:latin typeface="ＭＳ Ｐゴシック"/>
              <a:ea typeface="ＭＳ Ｐゴシック" pitchFamily="50" charset="-128"/>
            </a:endParaRPr>
          </a:p>
          <a:p>
            <a:pPr marL="623888" indent="-623888" eaLnBrk="1" hangingPunct="1">
              <a:spcBef>
                <a:spcPct val="0"/>
              </a:spcBef>
              <a:buNone/>
            </a:pPr>
            <a:r>
              <a:rPr lang="en-US" altLang="ja-JP" sz="1600" kern="0" dirty="0">
                <a:solidFill>
                  <a:srgbClr val="000000"/>
                </a:solidFill>
                <a:latin typeface="ＭＳ Ｐゴシック"/>
                <a:ea typeface="ＭＳ Ｐゴシック" pitchFamily="50" charset="-128"/>
              </a:rPr>
              <a:t>(a) ×</a:t>
            </a:r>
            <a:r>
              <a:rPr lang="ja-JP" altLang="en-US" sz="1600" kern="0" dirty="0">
                <a:solidFill>
                  <a:srgbClr val="000000"/>
                </a:solidFill>
                <a:latin typeface="ＭＳ Ｐゴシック"/>
                <a:ea typeface="ＭＳ Ｐゴシック" pitchFamily="50" charset="-128"/>
              </a:rPr>
              <a:t>　尿定性検査の例として薬物中毒検出用キット（</a:t>
            </a:r>
            <a:r>
              <a:rPr lang="en-US" altLang="ja-JP" sz="1600" kern="0" dirty="0">
                <a:solidFill>
                  <a:srgbClr val="000000"/>
                </a:solidFill>
                <a:latin typeface="ＭＳ Ｐゴシック"/>
                <a:ea typeface="ＭＳ Ｐゴシック" pitchFamily="50" charset="-128"/>
              </a:rPr>
              <a:t>SIGNIFYTMER</a:t>
            </a:r>
            <a:r>
              <a:rPr lang="ja-JP" altLang="en-US" sz="1600" kern="0" dirty="0">
                <a:solidFill>
                  <a:srgbClr val="000000"/>
                </a:solidFill>
                <a:latin typeface="ＭＳ Ｐゴシック"/>
                <a:ea typeface="ＭＳ Ｐゴシック" pitchFamily="50" charset="-128"/>
              </a:rPr>
              <a:t>）は，尿中薬物を検出する定性検査であり，中毒か否かを判定することはできない．</a:t>
            </a:r>
          </a:p>
          <a:p>
            <a:pPr marL="623888" indent="-623888" eaLnBrk="1" hangingPunct="1">
              <a:spcBef>
                <a:spcPct val="0"/>
              </a:spcBef>
              <a:buNone/>
            </a:pPr>
            <a:r>
              <a:rPr lang="en-US" altLang="ja-JP" sz="1600" kern="0" dirty="0">
                <a:solidFill>
                  <a:srgbClr val="000000"/>
                </a:solidFill>
                <a:latin typeface="ＭＳ Ｐゴシック"/>
                <a:ea typeface="ＭＳ Ｐゴシック" pitchFamily="50" charset="-128"/>
              </a:rPr>
              <a:t>(b) ×</a:t>
            </a:r>
            <a:r>
              <a:rPr lang="ja-JP" altLang="en-US" sz="1600" kern="0" dirty="0">
                <a:solidFill>
                  <a:srgbClr val="000000"/>
                </a:solidFill>
                <a:latin typeface="ＭＳ Ｐゴシック"/>
                <a:ea typeface="ＭＳ Ｐゴシック" pitchFamily="50" charset="-128"/>
              </a:rPr>
              <a:t>　 「トキシドローム」の所見に基づき原因物質が確定する前から治療を開始できる場合がある．</a:t>
            </a:r>
          </a:p>
          <a:p>
            <a:pPr marL="623888" indent="-623888" eaLnBrk="1" hangingPunct="1">
              <a:spcBef>
                <a:spcPct val="0"/>
              </a:spcBef>
              <a:buNone/>
            </a:pPr>
            <a:r>
              <a:rPr lang="en-US" altLang="ja-JP" sz="1600" kern="0" dirty="0">
                <a:solidFill>
                  <a:srgbClr val="000000"/>
                </a:solidFill>
                <a:latin typeface="ＭＳ Ｐゴシック"/>
                <a:ea typeface="ＭＳ Ｐゴシック" pitchFamily="50" charset="-128"/>
              </a:rPr>
              <a:t>(c) ×</a:t>
            </a:r>
            <a:r>
              <a:rPr lang="ja-JP" altLang="en-US" sz="1600" kern="0" dirty="0">
                <a:solidFill>
                  <a:srgbClr val="000000"/>
                </a:solidFill>
                <a:latin typeface="ＭＳ Ｐゴシック"/>
                <a:ea typeface="ＭＳ Ｐゴシック" pitchFamily="50" charset="-128"/>
              </a:rPr>
              <a:t>　流涎や縮瞳は，有機リン中毒などで認められ，一般的にコリン作動薬のムスカリン様作用で生じる所見である．</a:t>
            </a:r>
          </a:p>
          <a:p>
            <a:pPr marL="623888" indent="-623888" eaLnBrk="1" hangingPunct="1">
              <a:spcBef>
                <a:spcPct val="0"/>
              </a:spcBef>
              <a:buNone/>
            </a:pPr>
            <a:r>
              <a:rPr lang="en-US" altLang="ja-JP" sz="1600" kern="0" dirty="0">
                <a:solidFill>
                  <a:srgbClr val="000000"/>
                </a:solidFill>
                <a:latin typeface="ＭＳ Ｐゴシック"/>
                <a:ea typeface="ＭＳ Ｐゴシック" pitchFamily="50" charset="-128"/>
              </a:rPr>
              <a:t>(d) </a:t>
            </a:r>
            <a:r>
              <a:rPr lang="ja-JP" altLang="en-US" sz="1600" kern="0" dirty="0">
                <a:solidFill>
                  <a:srgbClr val="FF3399"/>
                </a:solidFill>
                <a:latin typeface="ＭＳ Ｐゴシック"/>
                <a:ea typeface="ＭＳ Ｐゴシック" pitchFamily="50" charset="-128"/>
              </a:rPr>
              <a:t>〇　意識障害を呈する疾病は薬物中毒だけでないため，必ずその他の疾患も鑑別する必要がある．</a:t>
            </a:r>
            <a:r>
              <a:rPr lang="en-US" altLang="ja-JP" sz="1600" kern="0" dirty="0">
                <a:solidFill>
                  <a:srgbClr val="FF3399"/>
                </a:solidFill>
                <a:latin typeface="ＭＳ Ｐゴシック"/>
                <a:ea typeface="ＭＳ Ｐゴシック" pitchFamily="50" charset="-128"/>
              </a:rPr>
              <a:t>AIUEOTIPS</a:t>
            </a:r>
            <a:r>
              <a:rPr lang="ja-JP" altLang="en-US" sz="1600" kern="0" dirty="0">
                <a:solidFill>
                  <a:srgbClr val="FF3399"/>
                </a:solidFill>
                <a:latin typeface="ＭＳ Ｐゴシック"/>
                <a:ea typeface="ＭＳ Ｐゴシック" pitchFamily="50" charset="-128"/>
              </a:rPr>
              <a:t>などの語呂合わせも意識障害の鑑別に役立つ．</a:t>
            </a:r>
          </a:p>
          <a:p>
            <a:pPr marL="623888" indent="-623888" eaLnBrk="1" hangingPunct="1">
              <a:spcBef>
                <a:spcPct val="0"/>
              </a:spcBef>
              <a:buNone/>
            </a:pPr>
            <a:r>
              <a:rPr lang="en-US" altLang="ja-JP" sz="1600" kern="0" dirty="0">
                <a:solidFill>
                  <a:srgbClr val="000000"/>
                </a:solidFill>
                <a:latin typeface="ＭＳ Ｐゴシック"/>
                <a:ea typeface="ＭＳ Ｐゴシック" pitchFamily="50" charset="-128"/>
              </a:rPr>
              <a:t>(e) ×</a:t>
            </a:r>
            <a:r>
              <a:rPr lang="ja-JP" altLang="en-US" sz="1600" kern="0" dirty="0">
                <a:solidFill>
                  <a:srgbClr val="000000"/>
                </a:solidFill>
                <a:latin typeface="ＭＳ Ｐゴシック"/>
                <a:ea typeface="ＭＳ Ｐゴシック" pitchFamily="50" charset="-128"/>
              </a:rPr>
              <a:t>　胃洗浄の適応は致死量を摂取し，かつ摂取後</a:t>
            </a:r>
            <a:r>
              <a:rPr lang="en-US" altLang="ja-JP" sz="1600" kern="0" dirty="0">
                <a:solidFill>
                  <a:srgbClr val="000000"/>
                </a:solidFill>
                <a:latin typeface="ＭＳ Ｐゴシック"/>
                <a:ea typeface="ＭＳ Ｐゴシック" pitchFamily="50" charset="-128"/>
              </a:rPr>
              <a:t>1</a:t>
            </a:r>
            <a:r>
              <a:rPr lang="ja-JP" altLang="en-US" sz="1600" kern="0" dirty="0">
                <a:solidFill>
                  <a:srgbClr val="000000"/>
                </a:solidFill>
                <a:latin typeface="ＭＳ Ｐゴシック"/>
                <a:ea typeface="ＭＳ Ｐゴシック" pitchFamily="50" charset="-128"/>
              </a:rPr>
              <a:t>時間以内である．</a:t>
            </a:r>
          </a:p>
          <a:p>
            <a:pPr marL="623888" indent="-623888" eaLnBrk="1" hangingPunct="1">
              <a:spcBef>
                <a:spcPct val="0"/>
              </a:spcBef>
              <a:buNone/>
            </a:pPr>
            <a:endParaRPr lang="en-US" altLang="ja-JP" sz="1400" kern="0" dirty="0">
              <a:solidFill>
                <a:srgbClr val="000000"/>
              </a:solidFill>
              <a:latin typeface="ＭＳ Ｐゴシック"/>
              <a:ea typeface="ＭＳ Ｐゴシック" pitchFamily="50" charset="-128"/>
            </a:endParaRPr>
          </a:p>
          <a:p>
            <a:pPr marL="623888" indent="-623888" eaLnBrk="1" hangingPunct="1">
              <a:spcBef>
                <a:spcPct val="0"/>
              </a:spcBef>
              <a:buNone/>
            </a:pPr>
            <a:r>
              <a:rPr lang="ja-JP" altLang="en-US" sz="1600" kern="0" dirty="0">
                <a:solidFill>
                  <a:srgbClr val="00B0F0"/>
                </a:solidFill>
                <a:latin typeface="ＭＳ Ｐゴシック"/>
                <a:ea typeface="ＭＳ Ｐゴシック" pitchFamily="50" charset="-128"/>
              </a:rPr>
              <a:t>内科救急診療指針</a:t>
            </a:r>
            <a:r>
              <a:rPr lang="en-US" altLang="ja-JP" sz="1600" kern="0" dirty="0">
                <a:solidFill>
                  <a:srgbClr val="00B0F0"/>
                </a:solidFill>
                <a:latin typeface="ＭＳ Ｐゴシック"/>
                <a:ea typeface="ＭＳ Ｐゴシック" pitchFamily="50" charset="-128"/>
              </a:rPr>
              <a:t>2022 P312-317</a:t>
            </a:r>
            <a:endParaRPr lang="ja-JP" altLang="en-US" sz="1600" kern="0" dirty="0">
              <a:solidFill>
                <a:srgbClr val="00B0F0"/>
              </a:solidFill>
              <a:latin typeface="ＭＳ Ｐゴシック"/>
              <a:ea typeface="ＭＳ Ｐゴシック" pitchFamily="50" charset="-128"/>
            </a:endParaRPr>
          </a:p>
        </p:txBody>
      </p:sp>
      <p:sp>
        <p:nvSpPr>
          <p:cNvPr id="5" name="角丸四角形 7">
            <a:extLst>
              <a:ext uri="{FF2B5EF4-FFF2-40B4-BE49-F238E27FC236}">
                <a16:creationId xmlns:a16="http://schemas.microsoft.com/office/drawing/2014/main" id="{4AD71ED7-F98D-7DBF-BB52-C03850FD32CC}"/>
              </a:ext>
            </a:extLst>
          </p:cNvPr>
          <p:cNvSpPr/>
          <p:nvPr/>
        </p:nvSpPr>
        <p:spPr bwMode="auto">
          <a:xfrm>
            <a:off x="7315199" y="3352800"/>
            <a:ext cx="1658253" cy="761999"/>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b="1" dirty="0">
                <a:solidFill>
                  <a:srgbClr val="9900CC"/>
                </a:solidFill>
                <a:latin typeface="+mn-ea"/>
                <a:ea typeface="+mn-ea"/>
              </a:rPr>
              <a:t>解答　</a:t>
            </a:r>
            <a:r>
              <a:rPr lang="en-US" altLang="ja-JP" b="1" dirty="0">
                <a:solidFill>
                  <a:srgbClr val="FF3399"/>
                </a:solidFill>
                <a:latin typeface="+mn-ea"/>
                <a:ea typeface="+mn-ea"/>
              </a:rPr>
              <a:t>(d)</a:t>
            </a:r>
            <a:endParaRPr lang="ja-JP" altLang="en-US" b="1" dirty="0">
              <a:solidFill>
                <a:srgbClr val="FF3399"/>
              </a:solidFill>
              <a:latin typeface="+mn-ea"/>
              <a:ea typeface="+mn-ea"/>
            </a:endParaRPr>
          </a:p>
        </p:txBody>
      </p:sp>
    </p:spTree>
    <p:extLst>
      <p:ext uri="{BB962C8B-B14F-4D97-AF65-F5344CB8AC3E}">
        <p14:creationId xmlns:p14="http://schemas.microsoft.com/office/powerpoint/2010/main" val="2803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274638"/>
            <a:ext cx="9067800" cy="868362"/>
          </a:xfrm>
        </p:spPr>
        <p:txBody>
          <a:bodyPr/>
          <a:lstStyle/>
          <a:p>
            <a:pPr marL="449263" indent="-449263" algn="l"/>
            <a:r>
              <a:rPr lang="ja-JP" altLang="en-US" sz="2400" dirty="0">
                <a:solidFill>
                  <a:srgbClr val="7030A0"/>
                </a:solidFill>
                <a:latin typeface="+mn-ea"/>
                <a:ea typeface="+mn-ea"/>
              </a:rPr>
              <a:t>１５．アナフィラキシーショックについて</a:t>
            </a:r>
            <a:r>
              <a:rPr lang="ja-JP" altLang="en-US" sz="2400" b="1" u="sng" dirty="0">
                <a:solidFill>
                  <a:srgbClr val="7030A0"/>
                </a:solidFill>
                <a:latin typeface="+mn-ea"/>
                <a:ea typeface="+mn-ea"/>
              </a:rPr>
              <a:t>誤っている</a:t>
            </a:r>
            <a:r>
              <a:rPr lang="ja-JP" altLang="en-US" sz="2400" dirty="0">
                <a:solidFill>
                  <a:srgbClr val="7030A0"/>
                </a:solidFill>
                <a:latin typeface="+mn-ea"/>
                <a:ea typeface="+mn-ea"/>
              </a:rPr>
              <a:t>のはどれか．</a:t>
            </a:r>
            <a:r>
              <a:rPr lang="en-US" altLang="ja-JP" sz="2400" dirty="0">
                <a:solidFill>
                  <a:srgbClr val="7030A0"/>
                </a:solidFill>
                <a:latin typeface="+mn-ea"/>
                <a:ea typeface="+mn-ea"/>
              </a:rPr>
              <a:t>1</a:t>
            </a:r>
            <a:r>
              <a:rPr lang="ja-JP" altLang="en-US" sz="2400" dirty="0">
                <a:solidFill>
                  <a:srgbClr val="7030A0"/>
                </a:solidFill>
                <a:latin typeface="+mn-ea"/>
                <a:ea typeface="+mn-ea"/>
              </a:rPr>
              <a:t>つ選べ．</a:t>
            </a:r>
            <a:endParaRPr kumimoji="1" lang="ja-JP" altLang="en-US" sz="2400" dirty="0">
              <a:solidFill>
                <a:srgbClr val="7030A0"/>
              </a:solidFill>
              <a:latin typeface="+mn-ea"/>
              <a:ea typeface="+mn-ea"/>
            </a:endParaRPr>
          </a:p>
        </p:txBody>
      </p:sp>
      <p:sp>
        <p:nvSpPr>
          <p:cNvPr id="3" name="コンテンツ プレースホルダ 2"/>
          <p:cNvSpPr>
            <a:spLocks noGrp="1"/>
          </p:cNvSpPr>
          <p:nvPr>
            <p:ph idx="1"/>
          </p:nvPr>
        </p:nvSpPr>
        <p:spPr>
          <a:xfrm>
            <a:off x="457200" y="1189037"/>
            <a:ext cx="8382000" cy="2239963"/>
          </a:xfrm>
        </p:spPr>
        <p:txBody>
          <a:bodyPr/>
          <a:lstStyle/>
          <a:p>
            <a:pPr marL="449263" indent="-449263">
              <a:buNone/>
            </a:pPr>
            <a:r>
              <a:rPr lang="en-US" altLang="ja-JP" sz="2400" dirty="0">
                <a:latin typeface="+mn-ea"/>
              </a:rPr>
              <a:t>(a) </a:t>
            </a:r>
            <a:r>
              <a:rPr lang="ja-JP" altLang="en-US" sz="2400" dirty="0">
                <a:latin typeface="+mn-ea"/>
              </a:rPr>
              <a:t>急速輸液を行う．</a:t>
            </a:r>
          </a:p>
          <a:p>
            <a:pPr marL="449263" indent="-449263">
              <a:buNone/>
            </a:pPr>
            <a:r>
              <a:rPr lang="en-US" altLang="ja-JP" sz="2400" dirty="0">
                <a:latin typeface="+mn-ea"/>
              </a:rPr>
              <a:t>(b) </a:t>
            </a:r>
            <a:r>
              <a:rPr lang="ja-JP" altLang="en-US" sz="2400" dirty="0">
                <a:latin typeface="+mn-ea"/>
              </a:rPr>
              <a:t>アドレナリン筋注を行う．</a:t>
            </a:r>
          </a:p>
          <a:p>
            <a:pPr marL="449263" indent="-449263">
              <a:buNone/>
            </a:pPr>
            <a:r>
              <a:rPr lang="en-US" altLang="ja-JP" sz="2400" dirty="0">
                <a:latin typeface="+mn-ea"/>
              </a:rPr>
              <a:t>(c) </a:t>
            </a:r>
            <a:r>
              <a:rPr lang="ja-JP" altLang="en-US" sz="2400" dirty="0">
                <a:latin typeface="+mn-ea"/>
              </a:rPr>
              <a:t>輪状甲状靱帯穿刺</a:t>
            </a:r>
            <a:r>
              <a:rPr lang="en-US" altLang="ja-JP" sz="2400" dirty="0">
                <a:latin typeface="+mn-ea"/>
              </a:rPr>
              <a:t>/</a:t>
            </a:r>
            <a:r>
              <a:rPr lang="ja-JP" altLang="en-US" sz="2400" dirty="0">
                <a:latin typeface="+mn-ea"/>
              </a:rPr>
              <a:t>切開を準備する．</a:t>
            </a:r>
          </a:p>
          <a:p>
            <a:pPr marL="449263" indent="-449263">
              <a:buNone/>
            </a:pPr>
            <a:r>
              <a:rPr lang="en-US" altLang="ja-JP" sz="2400" dirty="0">
                <a:latin typeface="+mn-ea"/>
              </a:rPr>
              <a:t>(d) </a:t>
            </a:r>
            <a:r>
              <a:rPr lang="ja-JP" altLang="en-US" sz="2400" dirty="0">
                <a:latin typeface="+mn-ea"/>
              </a:rPr>
              <a:t>喉頭浮腫に対して</a:t>
            </a:r>
            <a:r>
              <a:rPr lang="ja-JP" altLang="en-US" sz="2400" dirty="0">
                <a:latin typeface="+mn-ea"/>
                <a:sym typeface="Symbol" panose="05050102010706020507" pitchFamily="18" charset="2"/>
              </a:rPr>
              <a:t></a:t>
            </a:r>
            <a:r>
              <a:rPr lang="en-US" altLang="ja-JP" sz="2400" baseline="-25000" dirty="0">
                <a:latin typeface="+mn-ea"/>
              </a:rPr>
              <a:t>2</a:t>
            </a:r>
            <a:r>
              <a:rPr lang="ja-JP" altLang="en-US" sz="2400" dirty="0">
                <a:latin typeface="+mn-ea"/>
              </a:rPr>
              <a:t>刺激薬吸入を行う．</a:t>
            </a:r>
          </a:p>
          <a:p>
            <a:pPr marL="449263" indent="-449263">
              <a:buNone/>
            </a:pPr>
            <a:r>
              <a:rPr lang="en-US" altLang="ja-JP" sz="2400" dirty="0">
                <a:latin typeface="+mn-ea"/>
              </a:rPr>
              <a:t>(e) </a:t>
            </a:r>
            <a:r>
              <a:rPr lang="ja-JP" altLang="en-US" sz="2400" dirty="0">
                <a:latin typeface="+mn-ea"/>
              </a:rPr>
              <a:t>遅発反応に備えて抗ヒスタミン薬と副腎皮質ステロイドの全身投与を行う．</a:t>
            </a:r>
          </a:p>
        </p:txBody>
      </p:sp>
      <p:cxnSp>
        <p:nvCxnSpPr>
          <p:cNvPr id="4" name="直線コネクタ 3"/>
          <p:cNvCxnSpPr/>
          <p:nvPr/>
        </p:nvCxnSpPr>
        <p:spPr>
          <a:xfrm>
            <a:off x="216024" y="38100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 2"/>
          <p:cNvSpPr txBox="1">
            <a:spLocks/>
          </p:cNvSpPr>
          <p:nvPr/>
        </p:nvSpPr>
        <p:spPr bwMode="auto">
          <a:xfrm>
            <a:off x="486228" y="3810000"/>
            <a:ext cx="8478260" cy="304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eaLnBrk="1" hangingPunct="1">
              <a:spcBef>
                <a:spcPct val="0"/>
              </a:spcBef>
              <a:buNone/>
            </a:pPr>
            <a:r>
              <a:rPr lang="ja-JP" altLang="en-US" sz="2400" b="0" kern="0" dirty="0">
                <a:solidFill>
                  <a:srgbClr val="000000"/>
                </a:solidFill>
                <a:latin typeface="ＭＳ Ｐゴシック"/>
                <a:ea typeface="ＭＳ Ｐゴシック" pitchFamily="50" charset="-128"/>
              </a:rPr>
              <a:t>心停止の対応②　</a:t>
            </a:r>
            <a:r>
              <a:rPr lang="ja-JP" altLang="en-US" sz="2400" b="0" kern="0" dirty="0">
                <a:solidFill>
                  <a:srgbClr val="9900CC"/>
                </a:solidFill>
                <a:latin typeface="ＭＳ Ｐゴシック"/>
                <a:ea typeface="ＭＳ Ｐゴシック" pitchFamily="50" charset="-128"/>
              </a:rPr>
              <a:t>アナフィラキシーショック</a:t>
            </a:r>
            <a:endParaRPr lang="en-US" altLang="ja-JP" sz="2400" b="0" kern="0" dirty="0">
              <a:solidFill>
                <a:srgbClr val="9900CC"/>
              </a:solidFill>
              <a:latin typeface="ＭＳ Ｐゴシック"/>
              <a:ea typeface="ＭＳ Ｐゴシック" pitchFamily="50" charset="-128"/>
            </a:endParaRPr>
          </a:p>
          <a:p>
            <a:pPr marL="623888" lvl="0" indent="-623888" eaLnBrk="1" hangingPunct="1">
              <a:spcBef>
                <a:spcPct val="0"/>
              </a:spcBef>
              <a:buNone/>
            </a:pPr>
            <a:endParaRPr lang="en-US" altLang="ja-JP" sz="1600" b="0" kern="0" dirty="0">
              <a:latin typeface="ＭＳ Ｐゴシック"/>
              <a:ea typeface="ＭＳ Ｐゴシック" pitchFamily="50" charset="-128"/>
            </a:endParaRPr>
          </a:p>
          <a:p>
            <a:pPr marL="623888" lvl="0" indent="-623888" eaLnBrk="1" hangingPunct="1">
              <a:spcBef>
                <a:spcPct val="0"/>
              </a:spcBef>
              <a:buNone/>
            </a:pPr>
            <a:r>
              <a:rPr lang="en-US" altLang="ja-JP" sz="1600" b="0" kern="0" dirty="0">
                <a:latin typeface="ＭＳ Ｐゴシック"/>
                <a:ea typeface="ＭＳ Ｐゴシック" pitchFamily="50" charset="-128"/>
              </a:rPr>
              <a:t>(a)</a:t>
            </a:r>
            <a:r>
              <a:rPr lang="ja-JP" altLang="en-US" sz="1600" b="0" kern="0" dirty="0">
                <a:latin typeface="ＭＳ Ｐゴシック"/>
                <a:ea typeface="ＭＳ Ｐゴシック" pitchFamily="50" charset="-128"/>
              </a:rPr>
              <a:t>　○　</a:t>
            </a:r>
          </a:p>
          <a:p>
            <a:pPr marL="623888" lvl="0" indent="-623888" eaLnBrk="1" hangingPunct="1">
              <a:spcBef>
                <a:spcPct val="0"/>
              </a:spcBef>
              <a:buNone/>
            </a:pPr>
            <a:r>
              <a:rPr lang="en-US" altLang="ja-JP" sz="1600" b="0" kern="0" dirty="0">
                <a:latin typeface="ＭＳ Ｐゴシック"/>
                <a:ea typeface="ＭＳ Ｐゴシック" pitchFamily="50" charset="-128"/>
              </a:rPr>
              <a:t>(b)</a:t>
            </a:r>
            <a:r>
              <a:rPr lang="ja-JP" altLang="en-US" sz="1600" b="0" kern="0" dirty="0">
                <a:latin typeface="ＭＳ Ｐゴシック"/>
                <a:ea typeface="ＭＳ Ｐゴシック" pitchFamily="50" charset="-128"/>
              </a:rPr>
              <a:t>　○　アドレナリン</a:t>
            </a:r>
            <a:r>
              <a:rPr lang="en-US" altLang="ja-JP" sz="1600" b="0" kern="0" dirty="0">
                <a:latin typeface="ＭＳ Ｐゴシック"/>
                <a:ea typeface="ＭＳ Ｐゴシック" pitchFamily="50" charset="-128"/>
              </a:rPr>
              <a:t>0.01mg/kg(</a:t>
            </a:r>
            <a:r>
              <a:rPr lang="ja-JP" altLang="en-US" sz="1600" b="0" kern="0" dirty="0">
                <a:latin typeface="ＭＳ Ｐゴシック"/>
                <a:ea typeface="ＭＳ Ｐゴシック" pitchFamily="50" charset="-128"/>
              </a:rPr>
              <a:t>成人最大投与量</a:t>
            </a:r>
            <a:r>
              <a:rPr lang="en-US" altLang="ja-JP" sz="1600" b="0" kern="0" dirty="0">
                <a:latin typeface="ＭＳ Ｐゴシック"/>
                <a:ea typeface="ＭＳ Ｐゴシック" pitchFamily="50" charset="-128"/>
              </a:rPr>
              <a:t>0.5mg</a:t>
            </a:r>
            <a:r>
              <a:rPr lang="ja-JP" altLang="en-US" sz="1600" b="0" kern="0" dirty="0">
                <a:latin typeface="ＭＳ Ｐゴシック"/>
                <a:ea typeface="ＭＳ Ｐゴシック" pitchFamily="50" charset="-128"/>
              </a:rPr>
              <a:t>）を</a:t>
            </a:r>
            <a:r>
              <a:rPr lang="en-US" altLang="ja-JP" sz="1600" b="0" kern="0" dirty="0">
                <a:latin typeface="ＭＳ Ｐゴシック"/>
                <a:ea typeface="ＭＳ Ｐゴシック" pitchFamily="50" charset="-128"/>
              </a:rPr>
              <a:t>15</a:t>
            </a:r>
            <a:r>
              <a:rPr lang="ja-JP" altLang="en-US" sz="1600" b="0" kern="0" dirty="0">
                <a:latin typeface="ＭＳ Ｐゴシック"/>
                <a:ea typeface="ＭＳ Ｐゴシック" pitchFamily="50" charset="-128"/>
              </a:rPr>
              <a:t>－</a:t>
            </a:r>
            <a:r>
              <a:rPr lang="en-US" altLang="ja-JP" sz="1600" b="0" kern="0" dirty="0">
                <a:latin typeface="ＭＳ Ｐゴシック"/>
                <a:ea typeface="ＭＳ Ｐゴシック" pitchFamily="50" charset="-128"/>
              </a:rPr>
              <a:t>30</a:t>
            </a:r>
            <a:r>
              <a:rPr lang="ja-JP" altLang="en-US" sz="1600" b="0" kern="0" dirty="0">
                <a:latin typeface="ＭＳ Ｐゴシック"/>
                <a:ea typeface="ＭＳ Ｐゴシック" pitchFamily="50" charset="-128"/>
              </a:rPr>
              <a:t>分おきに大臀筋や大腿四頭筋外側などに筋注する</a:t>
            </a:r>
          </a:p>
          <a:p>
            <a:pPr marL="623888" lvl="0" indent="-623888" eaLnBrk="1" hangingPunct="1">
              <a:spcBef>
                <a:spcPct val="0"/>
              </a:spcBef>
              <a:buNone/>
            </a:pPr>
            <a:r>
              <a:rPr lang="en-US" altLang="ja-JP" sz="1600" b="0" kern="0" dirty="0">
                <a:latin typeface="ＭＳ Ｐゴシック"/>
                <a:ea typeface="ＭＳ Ｐゴシック" pitchFamily="50" charset="-128"/>
              </a:rPr>
              <a:t>(c)</a:t>
            </a:r>
            <a:r>
              <a:rPr lang="ja-JP" altLang="en-US" sz="1600" b="0" kern="0" dirty="0">
                <a:latin typeface="ＭＳ Ｐゴシック"/>
                <a:ea typeface="ＭＳ Ｐゴシック" pitchFamily="50" charset="-128"/>
              </a:rPr>
              <a:t>　〇　</a:t>
            </a:r>
          </a:p>
          <a:p>
            <a:pPr marL="623888" lvl="0" indent="-623888" eaLnBrk="1" hangingPunct="1">
              <a:spcBef>
                <a:spcPct val="0"/>
              </a:spcBef>
              <a:buNone/>
            </a:pPr>
            <a:r>
              <a:rPr lang="en-US" altLang="ja-JP" sz="1600" b="0" kern="0" dirty="0">
                <a:latin typeface="ＭＳ Ｐゴシック"/>
                <a:ea typeface="ＭＳ Ｐゴシック" pitchFamily="50" charset="-128"/>
              </a:rPr>
              <a:t>(d)</a:t>
            </a:r>
            <a:r>
              <a:rPr lang="ja-JP" altLang="en-US" sz="1600" b="0" kern="0" dirty="0">
                <a:latin typeface="ＭＳ Ｐゴシック"/>
                <a:ea typeface="ＭＳ Ｐゴシック" pitchFamily="50" charset="-128"/>
              </a:rPr>
              <a:t>　</a:t>
            </a:r>
            <a:r>
              <a:rPr lang="en-US" altLang="ja-JP" sz="1600" b="0" kern="0" dirty="0">
                <a:latin typeface="ＭＳ Ｐゴシック"/>
                <a:ea typeface="ＭＳ Ｐゴシック" pitchFamily="50" charset="-128"/>
              </a:rPr>
              <a:t>×</a:t>
            </a:r>
            <a:r>
              <a:rPr lang="ja-JP" altLang="en-US" sz="1600" b="0" kern="0" dirty="0">
                <a:latin typeface="ＭＳ Ｐゴシック"/>
                <a:ea typeface="ＭＳ Ｐゴシック" pitchFamily="50" charset="-128"/>
              </a:rPr>
              <a:t>　喉頭浮腫に対して</a:t>
            </a:r>
            <a:r>
              <a:rPr lang="ja-JP" altLang="en-US" sz="1600" b="0" kern="0" dirty="0">
                <a:latin typeface="ＭＳ Ｐゴシック"/>
                <a:ea typeface="ＭＳ Ｐゴシック" pitchFamily="50" charset="-128"/>
                <a:sym typeface="Symbol" panose="05050102010706020507" pitchFamily="18" charset="2"/>
              </a:rPr>
              <a:t></a:t>
            </a:r>
            <a:r>
              <a:rPr lang="en-US" altLang="ja-JP" sz="1600" b="0" kern="0" baseline="-25000" dirty="0">
                <a:latin typeface="ＭＳ Ｐゴシック"/>
                <a:ea typeface="ＭＳ Ｐゴシック" pitchFamily="50" charset="-128"/>
              </a:rPr>
              <a:t>2</a:t>
            </a:r>
            <a:r>
              <a:rPr lang="ja-JP" altLang="en-US" sz="1600" b="0" kern="0" dirty="0">
                <a:latin typeface="ＭＳ Ｐゴシック"/>
                <a:ea typeface="ＭＳ Ｐゴシック" pitchFamily="50" charset="-128"/>
              </a:rPr>
              <a:t>刺激薬吸入は無効である．</a:t>
            </a:r>
          </a:p>
          <a:p>
            <a:pPr marL="623888" lvl="0" indent="-623888" eaLnBrk="1" hangingPunct="1">
              <a:spcBef>
                <a:spcPct val="0"/>
              </a:spcBef>
              <a:buNone/>
            </a:pPr>
            <a:r>
              <a:rPr lang="en-US" altLang="ja-JP" sz="1600" b="0" kern="0" dirty="0">
                <a:latin typeface="ＭＳ Ｐゴシック"/>
                <a:ea typeface="ＭＳ Ｐゴシック" pitchFamily="50" charset="-128"/>
              </a:rPr>
              <a:t>(e)</a:t>
            </a:r>
            <a:r>
              <a:rPr lang="ja-JP" altLang="en-US" sz="1600" b="0" kern="0" dirty="0">
                <a:latin typeface="ＭＳ Ｐゴシック"/>
                <a:ea typeface="ＭＳ Ｐゴシック" pitchFamily="50" charset="-128"/>
              </a:rPr>
              <a:t>　○　　</a:t>
            </a:r>
          </a:p>
          <a:p>
            <a:pPr marL="623888" lvl="0" indent="-623888" eaLnBrk="1" hangingPunct="1">
              <a:spcBef>
                <a:spcPct val="0"/>
              </a:spcBef>
              <a:buNone/>
            </a:pPr>
            <a:endParaRPr lang="en-US" altLang="ja-JP" sz="1600" b="0" kern="0" dirty="0">
              <a:latin typeface="ＭＳ Ｐゴシック"/>
              <a:ea typeface="ＭＳ Ｐゴシック" pitchFamily="50" charset="-128"/>
            </a:endParaRPr>
          </a:p>
          <a:p>
            <a:pPr marL="623888" lvl="0" indent="-623888" eaLnBrk="1" hangingPunct="1">
              <a:spcBef>
                <a:spcPct val="0"/>
              </a:spcBef>
              <a:buNone/>
            </a:pPr>
            <a:r>
              <a:rPr lang="ja-JP" altLang="en-US" sz="1600" b="0" kern="0" dirty="0">
                <a:solidFill>
                  <a:srgbClr val="00B0F0"/>
                </a:solidFill>
                <a:latin typeface="ＭＳ Ｐゴシック"/>
                <a:ea typeface="ＭＳ Ｐゴシック" pitchFamily="50" charset="-128"/>
              </a:rPr>
              <a:t>内科救急診療指針</a:t>
            </a:r>
            <a:r>
              <a:rPr lang="en-US" altLang="ja-JP" sz="1600" b="0" kern="0" dirty="0">
                <a:solidFill>
                  <a:srgbClr val="00B0F0"/>
                </a:solidFill>
                <a:latin typeface="ＭＳ Ｐゴシック"/>
                <a:ea typeface="ＭＳ Ｐゴシック" pitchFamily="50" charset="-128"/>
              </a:rPr>
              <a:t>2022 P299-303</a:t>
            </a:r>
            <a:endParaRPr lang="ja-JP" altLang="en-US" sz="1600" b="0" kern="0" dirty="0">
              <a:solidFill>
                <a:srgbClr val="00B0F0"/>
              </a:solidFill>
              <a:latin typeface="ＭＳ Ｐゴシック"/>
              <a:ea typeface="ＭＳ Ｐゴシック" pitchFamily="50" charset="-128"/>
            </a:endParaRPr>
          </a:p>
        </p:txBody>
      </p:sp>
      <p:sp>
        <p:nvSpPr>
          <p:cNvPr id="5" name="角丸四角形 7">
            <a:extLst>
              <a:ext uri="{FF2B5EF4-FFF2-40B4-BE49-F238E27FC236}">
                <a16:creationId xmlns:a16="http://schemas.microsoft.com/office/drawing/2014/main" id="{09A06A39-77B6-2381-C888-F75DC0E97937}"/>
              </a:ext>
            </a:extLst>
          </p:cNvPr>
          <p:cNvSpPr/>
          <p:nvPr/>
        </p:nvSpPr>
        <p:spPr bwMode="auto">
          <a:xfrm>
            <a:off x="7315199" y="3429000"/>
            <a:ext cx="1658253" cy="761999"/>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b="1" dirty="0">
                <a:solidFill>
                  <a:srgbClr val="9900CC"/>
                </a:solidFill>
                <a:latin typeface="+mn-ea"/>
                <a:ea typeface="+mn-ea"/>
              </a:rPr>
              <a:t>解答　</a:t>
            </a:r>
            <a:r>
              <a:rPr lang="en-US" altLang="ja-JP" b="1" dirty="0">
                <a:solidFill>
                  <a:srgbClr val="FF3399"/>
                </a:solidFill>
                <a:latin typeface="+mn-ea"/>
                <a:ea typeface="+mn-ea"/>
              </a:rPr>
              <a:t>(d)</a:t>
            </a:r>
            <a:endParaRPr lang="ja-JP" altLang="en-US" b="1" dirty="0">
              <a:solidFill>
                <a:srgbClr val="FF3399"/>
              </a:solidFill>
              <a:latin typeface="+mn-ea"/>
              <a:ea typeface="+mn-ea"/>
            </a:endParaRPr>
          </a:p>
        </p:txBody>
      </p:sp>
    </p:spTree>
    <p:extLst>
      <p:ext uri="{BB962C8B-B14F-4D97-AF65-F5344CB8AC3E}">
        <p14:creationId xmlns:p14="http://schemas.microsoft.com/office/powerpoint/2010/main" val="128973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C:\Users\山田京志\Desktop\JMECCロゴ(背景透明色).png"/>
          <p:cNvPicPr>
            <a:picLocks noChangeAspect="1" noChangeArrowheads="1"/>
          </p:cNvPicPr>
          <p:nvPr/>
        </p:nvPicPr>
        <p:blipFill>
          <a:blip r:embed="rId3" cstate="print"/>
          <a:srcRect/>
          <a:stretch>
            <a:fillRect/>
          </a:stretch>
        </p:blipFill>
        <p:spPr bwMode="auto">
          <a:xfrm>
            <a:off x="3000092" y="4197625"/>
            <a:ext cx="3061638" cy="2431775"/>
          </a:xfrm>
          <a:prstGeom prst="rect">
            <a:avLst/>
          </a:prstGeom>
          <a:noFill/>
          <a:ln w="9525">
            <a:noFill/>
            <a:miter lim="800000"/>
            <a:headEnd/>
            <a:tailEnd/>
          </a:ln>
        </p:spPr>
      </p:pic>
      <p:sp>
        <p:nvSpPr>
          <p:cNvPr id="15" name="テキスト ボックス 14"/>
          <p:cNvSpPr txBox="1"/>
          <p:nvPr/>
        </p:nvSpPr>
        <p:spPr>
          <a:xfrm>
            <a:off x="298823" y="3040559"/>
            <a:ext cx="8464177" cy="707886"/>
          </a:xfrm>
          <a:prstGeom prst="rect">
            <a:avLst/>
          </a:prstGeom>
          <a:noFill/>
        </p:spPr>
        <p:txBody>
          <a:bodyPr wrap="none" rtlCol="0">
            <a:spAutoFit/>
          </a:bodyPr>
          <a:lstStyle/>
          <a:p>
            <a:r>
              <a:rPr lang="ja-JP" altLang="en-US" sz="4000" dirty="0">
                <a:solidFill>
                  <a:srgbClr val="9966FF"/>
                </a:solidFill>
              </a:rPr>
              <a:t>成人教育技法、フィードバックについて</a:t>
            </a:r>
            <a:endParaRPr kumimoji="1" lang="ja-JP" altLang="en-US" sz="4000" dirty="0">
              <a:solidFill>
                <a:srgbClr val="9966FF"/>
              </a:solidFill>
            </a:endParaRPr>
          </a:p>
        </p:txBody>
      </p:sp>
      <p:sp>
        <p:nvSpPr>
          <p:cNvPr id="17" name="テキスト ボックス 16"/>
          <p:cNvSpPr txBox="1"/>
          <p:nvPr/>
        </p:nvSpPr>
        <p:spPr>
          <a:xfrm>
            <a:off x="580150" y="1384310"/>
            <a:ext cx="7901523" cy="584775"/>
          </a:xfrm>
          <a:prstGeom prst="rect">
            <a:avLst/>
          </a:prstGeom>
          <a:noFill/>
        </p:spPr>
        <p:txBody>
          <a:bodyPr wrap="none" rtlCol="0">
            <a:spAutoFit/>
          </a:bodyPr>
          <a:lstStyle/>
          <a:p>
            <a:pPr algn="ctr"/>
            <a:r>
              <a:rPr kumimoji="1" lang="ja-JP" altLang="en-US" sz="3200" b="1" dirty="0">
                <a:solidFill>
                  <a:srgbClr val="7030A0"/>
                </a:solidFill>
                <a:latin typeface="Times New Roman" pitchFamily="18" charset="0"/>
                <a:cs typeface="Times New Roman" pitchFamily="18" charset="0"/>
              </a:rPr>
              <a:t>（</a:t>
            </a:r>
            <a:r>
              <a:rPr kumimoji="1" lang="en-US" altLang="ja-JP" sz="3200" b="1" i="1" dirty="0">
                <a:solidFill>
                  <a:srgbClr val="7030A0"/>
                </a:solidFill>
                <a:latin typeface="Times New Roman" pitchFamily="18" charset="0"/>
                <a:cs typeface="Times New Roman" pitchFamily="18" charset="0"/>
              </a:rPr>
              <a:t>Japanese Medical Emergency Care Course</a:t>
            </a:r>
            <a:r>
              <a:rPr kumimoji="1" lang="ja-JP" altLang="en-US" sz="3200" b="1" dirty="0">
                <a:solidFill>
                  <a:srgbClr val="7030A0"/>
                </a:solidFill>
                <a:latin typeface="Times New Roman" pitchFamily="18" charset="0"/>
                <a:cs typeface="Times New Roman" pitchFamily="18" charset="0"/>
              </a:rPr>
              <a:t>）</a:t>
            </a:r>
          </a:p>
        </p:txBody>
      </p:sp>
      <p:sp>
        <p:nvSpPr>
          <p:cNvPr id="18" name="テキスト ボックス 17"/>
          <p:cNvSpPr txBox="1"/>
          <p:nvPr/>
        </p:nvSpPr>
        <p:spPr>
          <a:xfrm>
            <a:off x="1605270" y="1772816"/>
            <a:ext cx="5851282" cy="1015663"/>
          </a:xfrm>
          <a:prstGeom prst="rect">
            <a:avLst/>
          </a:prstGeom>
          <a:noFill/>
        </p:spPr>
        <p:txBody>
          <a:bodyPr wrap="none" rtlCol="0">
            <a:spAutoFit/>
          </a:bodyPr>
          <a:lstStyle/>
          <a:p>
            <a:pPr algn="ctr"/>
            <a:r>
              <a:rPr lang="en-US" altLang="ja-JP" sz="6000" b="1" i="1" dirty="0">
                <a:solidFill>
                  <a:srgbClr val="7030A0"/>
                </a:solidFill>
                <a:latin typeface="Times New Roman" pitchFamily="18" charset="0"/>
                <a:cs typeface="Times New Roman" pitchFamily="18" charset="0"/>
              </a:rPr>
              <a:t>Instructor</a:t>
            </a:r>
            <a:r>
              <a:rPr kumimoji="1" lang="en-US" altLang="ja-JP" sz="6000" b="1" i="1" dirty="0">
                <a:solidFill>
                  <a:srgbClr val="7030A0"/>
                </a:solidFill>
                <a:latin typeface="Times New Roman" pitchFamily="18" charset="0"/>
                <a:cs typeface="Times New Roman" pitchFamily="18" charset="0"/>
              </a:rPr>
              <a:t> Course</a:t>
            </a:r>
            <a:endParaRPr kumimoji="1" lang="ja-JP" altLang="en-US" sz="6000" b="1" i="1" dirty="0">
              <a:solidFill>
                <a:srgbClr val="7030A0"/>
              </a:solidFill>
              <a:latin typeface="Times New Roman" pitchFamily="18" charset="0"/>
              <a:cs typeface="Times New Roman" pitchFamily="18" charset="0"/>
            </a:endParaRPr>
          </a:p>
        </p:txBody>
      </p:sp>
      <p:sp>
        <p:nvSpPr>
          <p:cNvPr id="19" name="テキスト ボックス 18"/>
          <p:cNvSpPr txBox="1"/>
          <p:nvPr/>
        </p:nvSpPr>
        <p:spPr>
          <a:xfrm>
            <a:off x="3134535" y="548680"/>
            <a:ext cx="2792752" cy="1015663"/>
          </a:xfrm>
          <a:prstGeom prst="rect">
            <a:avLst/>
          </a:prstGeom>
          <a:noFill/>
        </p:spPr>
        <p:txBody>
          <a:bodyPr wrap="none" rtlCol="0">
            <a:spAutoFit/>
          </a:bodyPr>
          <a:lstStyle/>
          <a:p>
            <a:pPr algn="ctr"/>
            <a:r>
              <a:rPr kumimoji="1" lang="en-US" altLang="ja-JP" sz="6000" b="1" i="1" dirty="0">
                <a:solidFill>
                  <a:srgbClr val="7030A0"/>
                </a:solidFill>
                <a:latin typeface="Times New Roman" pitchFamily="18" charset="0"/>
                <a:cs typeface="Times New Roman" pitchFamily="18" charset="0"/>
              </a:rPr>
              <a:t>JMECC</a:t>
            </a:r>
            <a:endParaRPr kumimoji="1" lang="ja-JP" altLang="en-US" sz="6000" b="1" i="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46993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020762"/>
          </a:xfrm>
        </p:spPr>
        <p:txBody>
          <a:bodyPr/>
          <a:lstStyle/>
          <a:p>
            <a:r>
              <a:rPr kumimoji="1" lang="en-US" altLang="ja-JP" sz="4000" b="1" dirty="0">
                <a:solidFill>
                  <a:srgbClr val="7030A0"/>
                </a:solidFill>
                <a:latin typeface="+mn-ea"/>
                <a:ea typeface="+mn-ea"/>
              </a:rPr>
              <a:t>JMECC</a:t>
            </a:r>
            <a:r>
              <a:rPr kumimoji="1" lang="ja-JP" altLang="en-US" sz="4000" b="1" dirty="0">
                <a:solidFill>
                  <a:srgbClr val="7030A0"/>
                </a:solidFill>
                <a:latin typeface="+mn-ea"/>
                <a:ea typeface="+mn-ea"/>
              </a:rPr>
              <a:t>インストラクター</a:t>
            </a:r>
          </a:p>
        </p:txBody>
      </p:sp>
      <p:cxnSp>
        <p:nvCxnSpPr>
          <p:cNvPr id="4" name="直線コネクタ 3"/>
          <p:cNvCxnSpPr/>
          <p:nvPr/>
        </p:nvCxnSpPr>
        <p:spPr>
          <a:xfrm>
            <a:off x="216024" y="12954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04752" y="1929825"/>
            <a:ext cx="8182048" cy="584775"/>
          </a:xfrm>
          <a:prstGeom prst="rect">
            <a:avLst/>
          </a:prstGeom>
          <a:noFill/>
        </p:spPr>
        <p:txBody>
          <a:bodyPr wrap="none" rtlCol="0">
            <a:spAutoFit/>
          </a:bodyPr>
          <a:lstStyle/>
          <a:p>
            <a:r>
              <a:rPr lang="ja-JP" altLang="en-US" sz="3200" dirty="0">
                <a:solidFill>
                  <a:srgbClr val="FF0000"/>
                </a:solidFill>
              </a:rPr>
              <a:t>◎</a:t>
            </a:r>
            <a:r>
              <a:rPr lang="ja-JP" altLang="en-US" sz="3200" dirty="0"/>
              <a:t> </a:t>
            </a:r>
            <a:r>
              <a:rPr lang="ja-JP" altLang="en-US" sz="3200" dirty="0">
                <a:solidFill>
                  <a:srgbClr val="FF3399"/>
                </a:solidFill>
              </a:rPr>
              <a:t>成人教育手法</a:t>
            </a:r>
            <a:r>
              <a:rPr lang="ja-JP" altLang="en-US" sz="3200" dirty="0"/>
              <a:t>を用いて</a:t>
            </a:r>
            <a:r>
              <a:rPr lang="ja-JP" altLang="en-US" sz="3200" dirty="0">
                <a:solidFill>
                  <a:srgbClr val="9900CC"/>
                </a:solidFill>
              </a:rPr>
              <a:t>効果的に指導</a:t>
            </a:r>
            <a:r>
              <a:rPr lang="ja-JP" altLang="en-US" sz="3200" dirty="0"/>
              <a:t>する。</a:t>
            </a:r>
          </a:p>
        </p:txBody>
      </p:sp>
      <p:sp>
        <p:nvSpPr>
          <p:cNvPr id="8" name="テキスト ボックス 7"/>
          <p:cNvSpPr txBox="1"/>
          <p:nvPr/>
        </p:nvSpPr>
        <p:spPr>
          <a:xfrm>
            <a:off x="504752" y="3098225"/>
            <a:ext cx="5997155" cy="584775"/>
          </a:xfrm>
          <a:prstGeom prst="rect">
            <a:avLst/>
          </a:prstGeom>
          <a:noFill/>
        </p:spPr>
        <p:txBody>
          <a:bodyPr wrap="none" rtlCol="0">
            <a:spAutoFit/>
          </a:bodyPr>
          <a:lstStyle/>
          <a:p>
            <a:r>
              <a:rPr lang="ja-JP" altLang="en-US" sz="3200" dirty="0">
                <a:solidFill>
                  <a:srgbClr val="FF0000"/>
                </a:solidFill>
              </a:rPr>
              <a:t>◎</a:t>
            </a:r>
            <a:r>
              <a:rPr lang="ja-JP" altLang="en-US" sz="3200" dirty="0"/>
              <a:t> </a:t>
            </a:r>
            <a:r>
              <a:rPr lang="en-US" altLang="ja-JP" sz="3200" dirty="0"/>
              <a:t>JMECC</a:t>
            </a:r>
            <a:r>
              <a:rPr lang="ja-JP" altLang="en-US" sz="3200" dirty="0">
                <a:solidFill>
                  <a:srgbClr val="9900CC"/>
                </a:solidFill>
              </a:rPr>
              <a:t>指導要綱を遵守</a:t>
            </a:r>
            <a:r>
              <a:rPr lang="ja-JP" altLang="en-US" sz="3200" dirty="0"/>
              <a:t>する。</a:t>
            </a:r>
          </a:p>
        </p:txBody>
      </p:sp>
      <p:sp>
        <p:nvSpPr>
          <p:cNvPr id="9" name="テキスト ボックス 8"/>
          <p:cNvSpPr txBox="1"/>
          <p:nvPr/>
        </p:nvSpPr>
        <p:spPr>
          <a:xfrm>
            <a:off x="504752" y="4266625"/>
            <a:ext cx="4673074" cy="584775"/>
          </a:xfrm>
          <a:prstGeom prst="rect">
            <a:avLst/>
          </a:prstGeom>
          <a:noFill/>
        </p:spPr>
        <p:txBody>
          <a:bodyPr wrap="none" rtlCol="0">
            <a:spAutoFit/>
          </a:bodyPr>
          <a:lstStyle/>
          <a:p>
            <a:r>
              <a:rPr lang="ja-JP" altLang="en-US" sz="3200" dirty="0">
                <a:solidFill>
                  <a:srgbClr val="FF0000"/>
                </a:solidFill>
              </a:rPr>
              <a:t>◎</a:t>
            </a:r>
            <a:r>
              <a:rPr lang="ja-JP" altLang="en-US" sz="3200" dirty="0"/>
              <a:t> </a:t>
            </a:r>
            <a:r>
              <a:rPr lang="en-US" altLang="ja-JP" sz="3200" dirty="0"/>
              <a:t>JMECC</a:t>
            </a:r>
            <a:r>
              <a:rPr lang="ja-JP" altLang="en-US" sz="3200" dirty="0"/>
              <a:t>を</a:t>
            </a:r>
            <a:r>
              <a:rPr lang="ja-JP" altLang="en-US" sz="3200" dirty="0">
                <a:solidFill>
                  <a:srgbClr val="7030A0"/>
                </a:solidFill>
              </a:rPr>
              <a:t>指導できる</a:t>
            </a:r>
            <a:r>
              <a:rPr lang="ja-JP" altLang="en-US" sz="3200" dirty="0"/>
              <a:t>。</a:t>
            </a:r>
          </a:p>
        </p:txBody>
      </p:sp>
      <p:sp>
        <p:nvSpPr>
          <p:cNvPr id="10" name="テキスト ボックス 9"/>
          <p:cNvSpPr txBox="1"/>
          <p:nvPr/>
        </p:nvSpPr>
        <p:spPr>
          <a:xfrm>
            <a:off x="504752" y="5435025"/>
            <a:ext cx="4589718" cy="584775"/>
          </a:xfrm>
          <a:prstGeom prst="rect">
            <a:avLst/>
          </a:prstGeom>
          <a:noFill/>
        </p:spPr>
        <p:txBody>
          <a:bodyPr wrap="none" rtlCol="0">
            <a:spAutoFit/>
          </a:bodyPr>
          <a:lstStyle/>
          <a:p>
            <a:r>
              <a:rPr lang="ja-JP" altLang="en-US" sz="3200" dirty="0">
                <a:solidFill>
                  <a:srgbClr val="FF0000"/>
                </a:solidFill>
              </a:rPr>
              <a:t>◎</a:t>
            </a:r>
            <a:r>
              <a:rPr lang="ja-JP" altLang="en-US" sz="3200" dirty="0"/>
              <a:t> </a:t>
            </a:r>
            <a:r>
              <a:rPr lang="ja-JP" altLang="en-US" sz="3200" dirty="0">
                <a:solidFill>
                  <a:srgbClr val="00B0F0"/>
                </a:solidFill>
              </a:rPr>
              <a:t>学校の先生ではない</a:t>
            </a:r>
            <a:r>
              <a:rPr lang="ja-JP" altLang="en-US" sz="3200" dirty="0"/>
              <a:t>。</a:t>
            </a:r>
          </a:p>
        </p:txBody>
      </p:sp>
    </p:spTree>
    <p:extLst>
      <p:ext uri="{BB962C8B-B14F-4D97-AF65-F5344CB8AC3E}">
        <p14:creationId xmlns:p14="http://schemas.microsoft.com/office/powerpoint/2010/main" val="32396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68362"/>
          </a:xfrm>
        </p:spPr>
        <p:txBody>
          <a:bodyPr/>
          <a:lstStyle/>
          <a:p>
            <a:r>
              <a:rPr kumimoji="1" lang="ja-JP" altLang="en-US" sz="4000" b="1" dirty="0">
                <a:solidFill>
                  <a:srgbClr val="7030A0"/>
                </a:solidFill>
                <a:latin typeface="+mn-ea"/>
                <a:ea typeface="+mn-ea"/>
              </a:rPr>
              <a:t>指導者講習会の内容</a:t>
            </a:r>
          </a:p>
        </p:txBody>
      </p:sp>
      <p:cxnSp>
        <p:nvCxnSpPr>
          <p:cNvPr id="5" name="直線コネクタ 4"/>
          <p:cNvCxnSpPr/>
          <p:nvPr/>
        </p:nvCxnSpPr>
        <p:spPr>
          <a:xfrm>
            <a:off x="216024" y="11430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1558072" y="2533371"/>
            <a:ext cx="5823816" cy="3359051"/>
            <a:chOff x="1558072" y="2533371"/>
            <a:chExt cx="5823816" cy="3359051"/>
          </a:xfrm>
        </p:grpSpPr>
        <p:sp>
          <p:nvSpPr>
            <p:cNvPr id="8" name="フリーフォーム 7"/>
            <p:cNvSpPr/>
            <p:nvPr/>
          </p:nvSpPr>
          <p:spPr>
            <a:xfrm>
              <a:off x="3660650" y="4039276"/>
              <a:ext cx="1853146" cy="1853146"/>
            </a:xfrm>
            <a:custGeom>
              <a:avLst/>
              <a:gdLst>
                <a:gd name="connsiteX0" fmla="*/ 0 w 1853146"/>
                <a:gd name="connsiteY0" fmla="*/ 926573 h 1853146"/>
                <a:gd name="connsiteX1" fmla="*/ 926573 w 1853146"/>
                <a:gd name="connsiteY1" fmla="*/ 0 h 1853146"/>
                <a:gd name="connsiteX2" fmla="*/ 1853146 w 1853146"/>
                <a:gd name="connsiteY2" fmla="*/ 926573 h 1853146"/>
                <a:gd name="connsiteX3" fmla="*/ 926573 w 1853146"/>
                <a:gd name="connsiteY3" fmla="*/ 1853146 h 1853146"/>
                <a:gd name="connsiteX4" fmla="*/ 0 w 1853146"/>
                <a:gd name="connsiteY4" fmla="*/ 926573 h 1853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146" h="1853146">
                  <a:moveTo>
                    <a:pt x="0" y="926573"/>
                  </a:moveTo>
                  <a:cubicBezTo>
                    <a:pt x="0" y="414841"/>
                    <a:pt x="414841" y="0"/>
                    <a:pt x="926573" y="0"/>
                  </a:cubicBezTo>
                  <a:cubicBezTo>
                    <a:pt x="1438305" y="0"/>
                    <a:pt x="1853146" y="414841"/>
                    <a:pt x="1853146" y="926573"/>
                  </a:cubicBezTo>
                  <a:cubicBezTo>
                    <a:pt x="1853146" y="1438305"/>
                    <a:pt x="1438305" y="1853146"/>
                    <a:pt x="926573" y="1853146"/>
                  </a:cubicBezTo>
                  <a:cubicBezTo>
                    <a:pt x="414841" y="1853146"/>
                    <a:pt x="0" y="1438305"/>
                    <a:pt x="0" y="926573"/>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9167" tIns="289167" rIns="289167" bIns="289167" numCol="1" spcCol="1270" anchor="ctr" anchorCtr="0">
              <a:noAutofit/>
            </a:bodyPr>
            <a:lstStyle/>
            <a:p>
              <a:pPr lvl="0" algn="ctr" defTabSz="1244600">
                <a:lnSpc>
                  <a:spcPct val="90000"/>
                </a:lnSpc>
                <a:spcBef>
                  <a:spcPct val="0"/>
                </a:spcBef>
                <a:spcAft>
                  <a:spcPct val="35000"/>
                </a:spcAft>
              </a:pPr>
              <a:r>
                <a:rPr kumimoji="1" lang="en-US" altLang="ja-JP" sz="2800" b="1" kern="1200" dirty="0"/>
                <a:t>JMECC</a:t>
              </a:r>
              <a:r>
                <a:rPr kumimoji="1" lang="ja-JP" altLang="en-US" sz="2800" b="1" kern="1200" dirty="0"/>
                <a:t>インストラクター</a:t>
              </a:r>
            </a:p>
          </p:txBody>
        </p:sp>
        <p:sp>
          <p:nvSpPr>
            <p:cNvPr id="9" name="左矢印 8"/>
            <p:cNvSpPr/>
            <p:nvPr/>
          </p:nvSpPr>
          <p:spPr>
            <a:xfrm rot="12684504">
              <a:off x="1558072" y="3552046"/>
              <a:ext cx="2292421" cy="528146"/>
            </a:xfrm>
            <a:prstGeom prst="leftArrow">
              <a:avLst>
                <a:gd name="adj1" fmla="val 60000"/>
                <a:gd name="adj2" fmla="val 50000"/>
              </a:avLst>
            </a:prstGeom>
            <a:solidFill>
              <a:srgbClr val="00206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左矢印 9"/>
            <p:cNvSpPr/>
            <p:nvPr/>
          </p:nvSpPr>
          <p:spPr>
            <a:xfrm rot="16200000">
              <a:off x="3875683" y="2980838"/>
              <a:ext cx="1423079" cy="528146"/>
            </a:xfrm>
            <a:prstGeom prst="leftArrow">
              <a:avLst>
                <a:gd name="adj1" fmla="val 60000"/>
                <a:gd name="adj2" fmla="val 50000"/>
              </a:avLst>
            </a:prstGeom>
            <a:solidFill>
              <a:srgbClr val="00B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1" name="左矢印 10"/>
            <p:cNvSpPr/>
            <p:nvPr/>
          </p:nvSpPr>
          <p:spPr>
            <a:xfrm rot="19736628">
              <a:off x="5336369" y="3634741"/>
              <a:ext cx="2045519" cy="528146"/>
            </a:xfrm>
            <a:prstGeom prst="leftArrow">
              <a:avLst>
                <a:gd name="adj1" fmla="val 60000"/>
                <a:gd name="adj2" fmla="val 50000"/>
              </a:avLst>
            </a:prstGeom>
            <a:solidFill>
              <a:srgbClr val="FF5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sp>
        <p:nvSpPr>
          <p:cNvPr id="12" name="フリーフォーム 11"/>
          <p:cNvSpPr/>
          <p:nvPr/>
        </p:nvSpPr>
        <p:spPr>
          <a:xfrm>
            <a:off x="480088" y="2514593"/>
            <a:ext cx="2491867" cy="1408391"/>
          </a:xfrm>
          <a:custGeom>
            <a:avLst/>
            <a:gdLst>
              <a:gd name="connsiteX0" fmla="*/ 0 w 2491867"/>
              <a:gd name="connsiteY0" fmla="*/ 140839 h 1408391"/>
              <a:gd name="connsiteX1" fmla="*/ 140839 w 2491867"/>
              <a:gd name="connsiteY1" fmla="*/ 0 h 1408391"/>
              <a:gd name="connsiteX2" fmla="*/ 2351028 w 2491867"/>
              <a:gd name="connsiteY2" fmla="*/ 0 h 1408391"/>
              <a:gd name="connsiteX3" fmla="*/ 2491867 w 2491867"/>
              <a:gd name="connsiteY3" fmla="*/ 140839 h 1408391"/>
              <a:gd name="connsiteX4" fmla="*/ 2491867 w 2491867"/>
              <a:gd name="connsiteY4" fmla="*/ 1267552 h 1408391"/>
              <a:gd name="connsiteX5" fmla="*/ 2351028 w 2491867"/>
              <a:gd name="connsiteY5" fmla="*/ 1408391 h 1408391"/>
              <a:gd name="connsiteX6" fmla="*/ 140839 w 2491867"/>
              <a:gd name="connsiteY6" fmla="*/ 1408391 h 1408391"/>
              <a:gd name="connsiteX7" fmla="*/ 0 w 2491867"/>
              <a:gd name="connsiteY7" fmla="*/ 1267552 h 1408391"/>
              <a:gd name="connsiteX8" fmla="*/ 0 w 2491867"/>
              <a:gd name="connsiteY8" fmla="*/ 140839 h 140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1867" h="1408391">
                <a:moveTo>
                  <a:pt x="0" y="140839"/>
                </a:moveTo>
                <a:cubicBezTo>
                  <a:pt x="0" y="63056"/>
                  <a:pt x="63056" y="0"/>
                  <a:pt x="140839" y="0"/>
                </a:cubicBezTo>
                <a:lnTo>
                  <a:pt x="2351028" y="0"/>
                </a:lnTo>
                <a:cubicBezTo>
                  <a:pt x="2428811" y="0"/>
                  <a:pt x="2491867" y="63056"/>
                  <a:pt x="2491867" y="140839"/>
                </a:cubicBezTo>
                <a:lnTo>
                  <a:pt x="2491867" y="1267552"/>
                </a:lnTo>
                <a:cubicBezTo>
                  <a:pt x="2491867" y="1345335"/>
                  <a:pt x="2428811" y="1408391"/>
                  <a:pt x="2351028" y="1408391"/>
                </a:cubicBezTo>
                <a:lnTo>
                  <a:pt x="140839" y="1408391"/>
                </a:lnTo>
                <a:cubicBezTo>
                  <a:pt x="63056" y="1408391"/>
                  <a:pt x="0" y="1345335"/>
                  <a:pt x="0" y="1267552"/>
                </a:cubicBezTo>
                <a:lnTo>
                  <a:pt x="0" y="140839"/>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255" tIns="81255" rIns="81255" bIns="81255" numCol="1" spcCol="1270" anchor="ctr" anchorCtr="0">
            <a:noAutofit/>
          </a:bodyPr>
          <a:lstStyle/>
          <a:p>
            <a:pPr lvl="0" algn="ctr" defTabSz="933450">
              <a:lnSpc>
                <a:spcPct val="90000"/>
              </a:lnSpc>
              <a:spcBef>
                <a:spcPct val="0"/>
              </a:spcBef>
              <a:spcAft>
                <a:spcPct val="35000"/>
              </a:spcAft>
            </a:pPr>
            <a:r>
              <a:rPr kumimoji="1" lang="ja-JP" altLang="en-US" sz="2100" b="1" kern="1200" dirty="0"/>
              <a:t>資器材</a:t>
            </a:r>
            <a:endParaRPr kumimoji="1" lang="en-US" altLang="ja-JP" sz="2100" b="1" kern="1200" dirty="0"/>
          </a:p>
          <a:p>
            <a:pPr lvl="0" algn="ctr" defTabSz="933450">
              <a:lnSpc>
                <a:spcPct val="90000"/>
              </a:lnSpc>
              <a:spcBef>
                <a:spcPct val="0"/>
              </a:spcBef>
              <a:spcAft>
                <a:spcPct val="35000"/>
              </a:spcAft>
            </a:pPr>
            <a:r>
              <a:rPr kumimoji="1" lang="ja-JP" altLang="en-US" sz="2100" b="1" kern="1200" dirty="0"/>
              <a:t>準備と扱い</a:t>
            </a:r>
          </a:p>
        </p:txBody>
      </p:sp>
      <p:sp>
        <p:nvSpPr>
          <p:cNvPr id="13" name="フリーフォーム 12"/>
          <p:cNvSpPr/>
          <p:nvPr/>
        </p:nvSpPr>
        <p:spPr>
          <a:xfrm>
            <a:off x="3375681" y="1829176"/>
            <a:ext cx="2423084" cy="1408391"/>
          </a:xfrm>
          <a:custGeom>
            <a:avLst/>
            <a:gdLst>
              <a:gd name="connsiteX0" fmla="*/ 0 w 2423084"/>
              <a:gd name="connsiteY0" fmla="*/ 140839 h 1408391"/>
              <a:gd name="connsiteX1" fmla="*/ 140839 w 2423084"/>
              <a:gd name="connsiteY1" fmla="*/ 0 h 1408391"/>
              <a:gd name="connsiteX2" fmla="*/ 2282245 w 2423084"/>
              <a:gd name="connsiteY2" fmla="*/ 0 h 1408391"/>
              <a:gd name="connsiteX3" fmla="*/ 2423084 w 2423084"/>
              <a:gd name="connsiteY3" fmla="*/ 140839 h 1408391"/>
              <a:gd name="connsiteX4" fmla="*/ 2423084 w 2423084"/>
              <a:gd name="connsiteY4" fmla="*/ 1267552 h 1408391"/>
              <a:gd name="connsiteX5" fmla="*/ 2282245 w 2423084"/>
              <a:gd name="connsiteY5" fmla="*/ 1408391 h 1408391"/>
              <a:gd name="connsiteX6" fmla="*/ 140839 w 2423084"/>
              <a:gd name="connsiteY6" fmla="*/ 1408391 h 1408391"/>
              <a:gd name="connsiteX7" fmla="*/ 0 w 2423084"/>
              <a:gd name="connsiteY7" fmla="*/ 1267552 h 1408391"/>
              <a:gd name="connsiteX8" fmla="*/ 0 w 2423084"/>
              <a:gd name="connsiteY8" fmla="*/ 140839 h 140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084" h="1408391">
                <a:moveTo>
                  <a:pt x="0" y="140839"/>
                </a:moveTo>
                <a:cubicBezTo>
                  <a:pt x="0" y="63056"/>
                  <a:pt x="63056" y="0"/>
                  <a:pt x="140839" y="0"/>
                </a:cubicBezTo>
                <a:lnTo>
                  <a:pt x="2282245" y="0"/>
                </a:lnTo>
                <a:cubicBezTo>
                  <a:pt x="2360028" y="0"/>
                  <a:pt x="2423084" y="63056"/>
                  <a:pt x="2423084" y="140839"/>
                </a:cubicBezTo>
                <a:lnTo>
                  <a:pt x="2423084" y="1267552"/>
                </a:lnTo>
                <a:cubicBezTo>
                  <a:pt x="2423084" y="1345335"/>
                  <a:pt x="2360028" y="1408391"/>
                  <a:pt x="2282245" y="1408391"/>
                </a:cubicBezTo>
                <a:lnTo>
                  <a:pt x="140839" y="1408391"/>
                </a:lnTo>
                <a:cubicBezTo>
                  <a:pt x="63056" y="1408391"/>
                  <a:pt x="0" y="1345335"/>
                  <a:pt x="0" y="1267552"/>
                </a:cubicBezTo>
                <a:lnTo>
                  <a:pt x="0" y="140839"/>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255" tIns="81255" rIns="81255" bIns="81255" numCol="1" spcCol="1270" anchor="ctr" anchorCtr="0">
            <a:noAutofit/>
          </a:bodyPr>
          <a:lstStyle/>
          <a:p>
            <a:pPr lvl="0" algn="ctr" defTabSz="933450">
              <a:lnSpc>
                <a:spcPct val="90000"/>
              </a:lnSpc>
              <a:spcBef>
                <a:spcPct val="0"/>
              </a:spcBef>
              <a:spcAft>
                <a:spcPct val="35000"/>
              </a:spcAft>
            </a:pPr>
            <a:r>
              <a:rPr kumimoji="1" lang="ja-JP" altLang="en-US" sz="2100" b="1" kern="1200" dirty="0"/>
              <a:t>成人教育</a:t>
            </a:r>
            <a:endParaRPr kumimoji="1" lang="en-US" altLang="ja-JP" sz="2100" b="1" kern="1200" dirty="0"/>
          </a:p>
          <a:p>
            <a:pPr lvl="0" algn="ctr" defTabSz="933450">
              <a:lnSpc>
                <a:spcPct val="90000"/>
              </a:lnSpc>
              <a:spcBef>
                <a:spcPct val="0"/>
              </a:spcBef>
              <a:spcAft>
                <a:spcPct val="35000"/>
              </a:spcAft>
            </a:pPr>
            <a:r>
              <a:rPr kumimoji="1" lang="ja-JP" altLang="en-US" sz="2100" b="1" kern="1200" dirty="0"/>
              <a:t>話し方</a:t>
            </a:r>
            <a:endParaRPr kumimoji="1" lang="en-US" altLang="ja-JP" sz="2100" b="1" kern="1200" dirty="0"/>
          </a:p>
          <a:p>
            <a:pPr lvl="0" algn="ctr" defTabSz="933450">
              <a:lnSpc>
                <a:spcPct val="90000"/>
              </a:lnSpc>
              <a:spcBef>
                <a:spcPct val="0"/>
              </a:spcBef>
              <a:spcAft>
                <a:spcPct val="35000"/>
              </a:spcAft>
            </a:pPr>
            <a:r>
              <a:rPr kumimoji="1" lang="ja-JP" altLang="en-US" sz="2100" b="1" kern="1200" dirty="0"/>
              <a:t>説明の仕方</a:t>
            </a:r>
          </a:p>
        </p:txBody>
      </p:sp>
      <p:sp>
        <p:nvSpPr>
          <p:cNvPr id="14" name="フリーフォーム 13"/>
          <p:cNvSpPr/>
          <p:nvPr/>
        </p:nvSpPr>
        <p:spPr>
          <a:xfrm>
            <a:off x="6248402" y="2666999"/>
            <a:ext cx="1973772" cy="1408391"/>
          </a:xfrm>
          <a:custGeom>
            <a:avLst/>
            <a:gdLst>
              <a:gd name="connsiteX0" fmla="*/ 0 w 1973772"/>
              <a:gd name="connsiteY0" fmla="*/ 140839 h 1408391"/>
              <a:gd name="connsiteX1" fmla="*/ 140839 w 1973772"/>
              <a:gd name="connsiteY1" fmla="*/ 0 h 1408391"/>
              <a:gd name="connsiteX2" fmla="*/ 1832933 w 1973772"/>
              <a:gd name="connsiteY2" fmla="*/ 0 h 1408391"/>
              <a:gd name="connsiteX3" fmla="*/ 1973772 w 1973772"/>
              <a:gd name="connsiteY3" fmla="*/ 140839 h 1408391"/>
              <a:gd name="connsiteX4" fmla="*/ 1973772 w 1973772"/>
              <a:gd name="connsiteY4" fmla="*/ 1267552 h 1408391"/>
              <a:gd name="connsiteX5" fmla="*/ 1832933 w 1973772"/>
              <a:gd name="connsiteY5" fmla="*/ 1408391 h 1408391"/>
              <a:gd name="connsiteX6" fmla="*/ 140839 w 1973772"/>
              <a:gd name="connsiteY6" fmla="*/ 1408391 h 1408391"/>
              <a:gd name="connsiteX7" fmla="*/ 0 w 1973772"/>
              <a:gd name="connsiteY7" fmla="*/ 1267552 h 1408391"/>
              <a:gd name="connsiteX8" fmla="*/ 0 w 1973772"/>
              <a:gd name="connsiteY8" fmla="*/ 140839 h 140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3772" h="1408391">
                <a:moveTo>
                  <a:pt x="0" y="140839"/>
                </a:moveTo>
                <a:cubicBezTo>
                  <a:pt x="0" y="63056"/>
                  <a:pt x="63056" y="0"/>
                  <a:pt x="140839" y="0"/>
                </a:cubicBezTo>
                <a:lnTo>
                  <a:pt x="1832933" y="0"/>
                </a:lnTo>
                <a:cubicBezTo>
                  <a:pt x="1910716" y="0"/>
                  <a:pt x="1973772" y="63056"/>
                  <a:pt x="1973772" y="140839"/>
                </a:cubicBezTo>
                <a:lnTo>
                  <a:pt x="1973772" y="1267552"/>
                </a:lnTo>
                <a:cubicBezTo>
                  <a:pt x="1973772" y="1345335"/>
                  <a:pt x="1910716" y="1408391"/>
                  <a:pt x="1832933" y="1408391"/>
                </a:cubicBezTo>
                <a:lnTo>
                  <a:pt x="140839" y="1408391"/>
                </a:lnTo>
                <a:cubicBezTo>
                  <a:pt x="63056" y="1408391"/>
                  <a:pt x="0" y="1345335"/>
                  <a:pt x="0" y="1267552"/>
                </a:cubicBezTo>
                <a:lnTo>
                  <a:pt x="0" y="140839"/>
                </a:lnTo>
                <a:close/>
              </a:path>
            </a:pathLst>
          </a:custGeom>
          <a:solidFill>
            <a:srgbClr val="FF5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1255" tIns="81255" rIns="81255" bIns="81255" numCol="1" spcCol="1270" anchor="ctr" anchorCtr="0">
            <a:noAutofit/>
          </a:bodyPr>
          <a:lstStyle/>
          <a:p>
            <a:pPr lvl="0" algn="ctr" defTabSz="933450">
              <a:lnSpc>
                <a:spcPct val="90000"/>
              </a:lnSpc>
              <a:spcBef>
                <a:spcPct val="0"/>
              </a:spcBef>
              <a:spcAft>
                <a:spcPct val="35000"/>
              </a:spcAft>
            </a:pPr>
            <a:r>
              <a:rPr kumimoji="1" lang="ja-JP" altLang="en-US" sz="2100" b="1" kern="1200" dirty="0"/>
              <a:t>ＢＬＳ・ＡＬＳ</a:t>
            </a:r>
            <a:endParaRPr kumimoji="1" lang="en-US" altLang="ja-JP" sz="2100" b="1" kern="1200" dirty="0"/>
          </a:p>
          <a:p>
            <a:pPr lvl="0" algn="ctr" defTabSz="933450">
              <a:lnSpc>
                <a:spcPct val="90000"/>
              </a:lnSpc>
              <a:spcBef>
                <a:spcPct val="0"/>
              </a:spcBef>
              <a:spcAft>
                <a:spcPct val="35000"/>
              </a:spcAft>
            </a:pPr>
            <a:r>
              <a:rPr kumimoji="1" lang="ja-JP" altLang="en-US" sz="2100" b="1" kern="1200" dirty="0"/>
              <a:t>内科救急</a:t>
            </a:r>
            <a:endParaRPr kumimoji="1" lang="en-US" altLang="ja-JP" sz="2100" b="1" kern="1200" dirty="0"/>
          </a:p>
          <a:p>
            <a:pPr lvl="0" algn="ctr" defTabSz="933450">
              <a:lnSpc>
                <a:spcPct val="90000"/>
              </a:lnSpc>
              <a:spcBef>
                <a:spcPct val="0"/>
              </a:spcBef>
              <a:spcAft>
                <a:spcPct val="35000"/>
              </a:spcAft>
            </a:pPr>
            <a:r>
              <a:rPr kumimoji="1" lang="ja-JP" altLang="en-US" sz="2100" b="1" kern="1200" dirty="0"/>
              <a:t>シミュレーション</a:t>
            </a:r>
          </a:p>
        </p:txBody>
      </p:sp>
      <p:sp>
        <p:nvSpPr>
          <p:cNvPr id="15" name="テキスト ボックス 14"/>
          <p:cNvSpPr txBox="1"/>
          <p:nvPr/>
        </p:nvSpPr>
        <p:spPr>
          <a:xfrm>
            <a:off x="1295400" y="6019800"/>
            <a:ext cx="6734536" cy="523220"/>
          </a:xfrm>
          <a:prstGeom prst="rect">
            <a:avLst/>
          </a:prstGeom>
          <a:noFill/>
        </p:spPr>
        <p:txBody>
          <a:bodyPr wrap="none" rtlCol="0">
            <a:spAutoFit/>
          </a:bodyPr>
          <a:lstStyle/>
          <a:p>
            <a:r>
              <a:rPr kumimoji="1" lang="ja-JP" altLang="en-US" sz="2800" dirty="0">
                <a:latin typeface="+mn-ea"/>
                <a:ea typeface="+mn-ea"/>
              </a:rPr>
              <a:t>インストラクターにすべての要素が必要です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68362"/>
          </a:xfrm>
        </p:spPr>
        <p:txBody>
          <a:bodyPr/>
          <a:lstStyle/>
          <a:p>
            <a:r>
              <a:rPr kumimoji="1" lang="en-US" altLang="ja-JP" sz="4000" b="1" dirty="0">
                <a:solidFill>
                  <a:srgbClr val="7030A0"/>
                </a:solidFill>
                <a:latin typeface="+mn-ea"/>
                <a:ea typeface="+mn-ea"/>
              </a:rPr>
              <a:t>JMECC</a:t>
            </a:r>
            <a:r>
              <a:rPr kumimoji="1" lang="ja-JP" altLang="en-US" sz="4000" b="1" dirty="0">
                <a:solidFill>
                  <a:srgbClr val="7030A0"/>
                </a:solidFill>
                <a:latin typeface="+mn-ea"/>
                <a:ea typeface="+mn-ea"/>
              </a:rPr>
              <a:t>受講者</a:t>
            </a:r>
          </a:p>
        </p:txBody>
      </p:sp>
      <p:sp>
        <p:nvSpPr>
          <p:cNvPr id="3" name="コンテンツ プレースホルダ 2"/>
          <p:cNvSpPr>
            <a:spLocks noGrp="1"/>
          </p:cNvSpPr>
          <p:nvPr>
            <p:ph idx="1"/>
          </p:nvPr>
        </p:nvSpPr>
        <p:spPr>
          <a:xfrm>
            <a:off x="457200" y="1600200"/>
            <a:ext cx="8507288" cy="4525963"/>
          </a:xfrm>
        </p:spPr>
        <p:txBody>
          <a:bodyPr/>
          <a:lstStyle/>
          <a:p>
            <a:pPr>
              <a:lnSpc>
                <a:spcPct val="150000"/>
              </a:lnSpc>
            </a:pPr>
            <a:r>
              <a:rPr kumimoji="1" lang="ja-JP" altLang="en-US" b="1" dirty="0">
                <a:latin typeface="+mn-ea"/>
              </a:rPr>
              <a:t>医師です。</a:t>
            </a:r>
            <a:endParaRPr kumimoji="1" lang="en-US" altLang="ja-JP" b="1" dirty="0">
              <a:latin typeface="+mn-ea"/>
            </a:endParaRPr>
          </a:p>
          <a:p>
            <a:pPr lvl="1">
              <a:lnSpc>
                <a:spcPct val="150000"/>
              </a:lnSpc>
            </a:pPr>
            <a:r>
              <a:rPr kumimoji="1" lang="ja-JP" altLang="en-US" b="1" dirty="0">
                <a:latin typeface="+mn-ea"/>
              </a:rPr>
              <a:t>様々な領域の多様</a:t>
            </a:r>
            <a:r>
              <a:rPr lang="ja-JP" altLang="en-US" b="1" dirty="0">
                <a:latin typeface="+mn-ea"/>
              </a:rPr>
              <a:t>な受講者です。</a:t>
            </a:r>
            <a:endParaRPr lang="en-US" altLang="ja-JP" b="1" dirty="0">
              <a:latin typeface="+mn-ea"/>
            </a:endParaRPr>
          </a:p>
          <a:p>
            <a:pPr lvl="2">
              <a:lnSpc>
                <a:spcPct val="150000"/>
              </a:lnSpc>
            </a:pPr>
            <a:r>
              <a:rPr kumimoji="1" lang="ja-JP" altLang="en-US" sz="2800" b="1" dirty="0">
                <a:latin typeface="+mn-ea"/>
              </a:rPr>
              <a:t>すでに様々な経験をしています。</a:t>
            </a:r>
            <a:endParaRPr kumimoji="1" lang="en-US" altLang="ja-JP" sz="2800" b="1" dirty="0">
              <a:latin typeface="+mn-ea"/>
            </a:endParaRPr>
          </a:p>
          <a:p>
            <a:pPr lvl="2">
              <a:lnSpc>
                <a:spcPct val="150000"/>
              </a:lnSpc>
            </a:pPr>
            <a:r>
              <a:rPr lang="ja-JP" altLang="en-US" sz="2800" b="1" dirty="0">
                <a:latin typeface="+mn-ea"/>
              </a:rPr>
              <a:t>社会的な地位の高い受講者もいます。</a:t>
            </a:r>
            <a:endParaRPr lang="en-US" altLang="ja-JP" sz="2800" b="1" dirty="0">
              <a:latin typeface="+mn-ea"/>
            </a:endParaRPr>
          </a:p>
          <a:p>
            <a:pPr lvl="2">
              <a:lnSpc>
                <a:spcPct val="150000"/>
              </a:lnSpc>
            </a:pPr>
            <a:r>
              <a:rPr lang="ja-JP" altLang="en-US" sz="2800" b="1" dirty="0">
                <a:latin typeface="+mn-ea"/>
              </a:rPr>
              <a:t>比較的高齢の受講者・・・人生の先輩もいます。</a:t>
            </a:r>
            <a:endParaRPr lang="en-US" altLang="ja-JP" sz="2800" b="1" dirty="0">
              <a:latin typeface="+mn-ea"/>
            </a:endParaRPr>
          </a:p>
          <a:p>
            <a:pPr lvl="2">
              <a:lnSpc>
                <a:spcPct val="150000"/>
              </a:lnSpc>
            </a:pPr>
            <a:r>
              <a:rPr lang="ja-JP" altLang="en-US" sz="2800" b="1" dirty="0">
                <a:latin typeface="+mn-ea"/>
              </a:rPr>
              <a:t>一方で研修医もいます。</a:t>
            </a:r>
            <a:endParaRPr lang="en-US" altLang="ja-JP" sz="2800" b="1" dirty="0">
              <a:latin typeface="+mn-ea"/>
            </a:endParaRPr>
          </a:p>
          <a:p>
            <a:pPr lvl="2">
              <a:lnSpc>
                <a:spcPct val="150000"/>
              </a:lnSpc>
            </a:pPr>
            <a:endParaRPr kumimoji="1" lang="ja-JP" altLang="en-US" b="1" dirty="0">
              <a:latin typeface="+mn-ea"/>
            </a:endParaRPr>
          </a:p>
        </p:txBody>
      </p:sp>
      <p:cxnSp>
        <p:nvCxnSpPr>
          <p:cNvPr id="4" name="直線コネクタ 3"/>
          <p:cNvCxnSpPr/>
          <p:nvPr/>
        </p:nvCxnSpPr>
        <p:spPr>
          <a:xfrm>
            <a:off x="216024" y="12192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43478" y="188640"/>
            <a:ext cx="2242922" cy="707886"/>
          </a:xfrm>
          <a:prstGeom prst="rect">
            <a:avLst/>
          </a:prstGeom>
          <a:noFill/>
        </p:spPr>
        <p:txBody>
          <a:bodyPr wrap="none" rtlCol="0">
            <a:spAutoFit/>
          </a:bodyPr>
          <a:lstStyle/>
          <a:p>
            <a:r>
              <a:rPr lang="ja-JP" altLang="en-US" sz="4000" dirty="0">
                <a:solidFill>
                  <a:srgbClr val="7030A0"/>
                </a:solidFill>
              </a:rPr>
              <a:t>成人教育</a:t>
            </a:r>
            <a:endParaRPr kumimoji="1" lang="ja-JP" altLang="en-US" sz="4000" dirty="0">
              <a:solidFill>
                <a:srgbClr val="7030A0"/>
              </a:solidFill>
            </a:endParaRPr>
          </a:p>
        </p:txBody>
      </p:sp>
      <p:cxnSp>
        <p:nvCxnSpPr>
          <p:cNvPr id="7" name="直線コネクタ 6"/>
          <p:cNvCxnSpPr/>
          <p:nvPr/>
        </p:nvCxnSpPr>
        <p:spPr>
          <a:xfrm>
            <a:off x="216024" y="9906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bwMode="auto">
          <a:xfrm>
            <a:off x="304800" y="1351856"/>
            <a:ext cx="8402605" cy="576064"/>
          </a:xfrm>
          <a:prstGeom prst="rect">
            <a:avLst/>
          </a:prstGeom>
          <a:noFill/>
          <a:ln w="9525">
            <a:noFill/>
            <a:miter lim="800000"/>
            <a:headEnd/>
            <a:tailEnd/>
          </a:ln>
        </p:spPr>
        <p:txBody>
          <a:bodyPr/>
          <a:lstStyle/>
          <a:p>
            <a:pPr fontAlgn="base">
              <a:lnSpc>
                <a:spcPct val="130000"/>
              </a:lnSpc>
              <a:spcBef>
                <a:spcPct val="0"/>
              </a:spcBef>
              <a:spcAft>
                <a:spcPct val="0"/>
              </a:spcAft>
              <a:buFont typeface="Wingdings" pitchFamily="2" charset="2"/>
              <a:buNone/>
            </a:pPr>
            <a:r>
              <a:rPr lang="ja-JP" altLang="en-US" sz="3200" dirty="0">
                <a:solidFill>
                  <a:srgbClr val="FF0000"/>
                </a:solidFill>
                <a:latin typeface="+mn-ea"/>
                <a:ea typeface="+mn-ea"/>
              </a:rPr>
              <a:t>◆ </a:t>
            </a:r>
            <a:r>
              <a:rPr lang="en-US" altLang="ja-JP" sz="3200" dirty="0">
                <a:latin typeface="+mn-ea"/>
                <a:ea typeface="+mn-ea"/>
              </a:rPr>
              <a:t>“</a:t>
            </a:r>
            <a:r>
              <a:rPr lang="ja-JP" altLang="en-US" sz="3200" dirty="0">
                <a:latin typeface="+mn-ea"/>
                <a:ea typeface="+mn-ea"/>
              </a:rPr>
              <a:t>一方的に情報を伝達する</a:t>
            </a:r>
            <a:r>
              <a:rPr lang="en-US" altLang="ja-JP" sz="3200" dirty="0">
                <a:latin typeface="+mn-ea"/>
                <a:ea typeface="+mn-ea"/>
              </a:rPr>
              <a:t>”</a:t>
            </a:r>
            <a:r>
              <a:rPr lang="ja-JP" altLang="en-US" sz="3200" dirty="0">
                <a:latin typeface="+mn-ea"/>
                <a:ea typeface="+mn-ea"/>
              </a:rPr>
              <a:t> 指導ではない。</a:t>
            </a:r>
          </a:p>
        </p:txBody>
      </p:sp>
      <p:sp>
        <p:nvSpPr>
          <p:cNvPr id="25" name="Rectangle 3"/>
          <p:cNvSpPr txBox="1">
            <a:spLocks noChangeArrowheads="1"/>
          </p:cNvSpPr>
          <p:nvPr/>
        </p:nvSpPr>
        <p:spPr bwMode="auto">
          <a:xfrm>
            <a:off x="304800" y="3512096"/>
            <a:ext cx="8800853" cy="576064"/>
          </a:xfrm>
          <a:prstGeom prst="rect">
            <a:avLst/>
          </a:prstGeom>
          <a:noFill/>
          <a:ln w="9525">
            <a:noFill/>
            <a:miter lim="800000"/>
            <a:headEnd/>
            <a:tailEnd/>
          </a:ln>
        </p:spPr>
        <p:txBody>
          <a:bodyPr/>
          <a:lstStyle/>
          <a:p>
            <a:pPr fontAlgn="base">
              <a:lnSpc>
                <a:spcPct val="130000"/>
              </a:lnSpc>
              <a:spcBef>
                <a:spcPct val="0"/>
              </a:spcBef>
              <a:spcAft>
                <a:spcPct val="0"/>
              </a:spcAft>
              <a:buFont typeface="Wingdings" pitchFamily="2" charset="2"/>
              <a:buNone/>
            </a:pPr>
            <a:r>
              <a:rPr lang="ja-JP" altLang="en-US" sz="3200" dirty="0">
                <a:solidFill>
                  <a:srgbClr val="FF0000"/>
                </a:solidFill>
                <a:latin typeface="+mn-ea"/>
                <a:ea typeface="+mn-ea"/>
              </a:rPr>
              <a:t>◆ </a:t>
            </a:r>
            <a:r>
              <a:rPr lang="ja-JP" altLang="en-US" sz="3200" dirty="0">
                <a:latin typeface="+mn-ea"/>
                <a:ea typeface="+mn-ea"/>
              </a:rPr>
              <a:t>学習目標を明確に提示する。</a:t>
            </a:r>
          </a:p>
        </p:txBody>
      </p:sp>
      <p:sp>
        <p:nvSpPr>
          <p:cNvPr id="26" name="Rectangle 3"/>
          <p:cNvSpPr txBox="1">
            <a:spLocks noChangeArrowheads="1"/>
          </p:cNvSpPr>
          <p:nvPr/>
        </p:nvSpPr>
        <p:spPr bwMode="auto">
          <a:xfrm>
            <a:off x="304800" y="4592216"/>
            <a:ext cx="6570665" cy="576064"/>
          </a:xfrm>
          <a:prstGeom prst="rect">
            <a:avLst/>
          </a:prstGeom>
          <a:noFill/>
          <a:ln w="9525">
            <a:noFill/>
            <a:miter lim="800000"/>
            <a:headEnd/>
            <a:tailEnd/>
          </a:ln>
        </p:spPr>
        <p:txBody>
          <a:bodyPr/>
          <a:lstStyle/>
          <a:p>
            <a:pPr fontAlgn="base">
              <a:lnSpc>
                <a:spcPct val="130000"/>
              </a:lnSpc>
              <a:spcBef>
                <a:spcPct val="0"/>
              </a:spcBef>
              <a:spcAft>
                <a:spcPct val="0"/>
              </a:spcAft>
              <a:buFont typeface="Wingdings" pitchFamily="2" charset="2"/>
              <a:buNone/>
            </a:pPr>
            <a:r>
              <a:rPr lang="ja-JP" altLang="en-US" sz="3200" dirty="0">
                <a:solidFill>
                  <a:srgbClr val="FF0000"/>
                </a:solidFill>
                <a:latin typeface="+mn-ea"/>
                <a:ea typeface="+mn-ea"/>
              </a:rPr>
              <a:t>◆ </a:t>
            </a:r>
            <a:r>
              <a:rPr lang="ja-JP" altLang="en-US" sz="3200" dirty="0">
                <a:latin typeface="+mn-ea"/>
                <a:ea typeface="+mn-ea"/>
              </a:rPr>
              <a:t>受講者の知識や経験を尊重する。</a:t>
            </a:r>
          </a:p>
        </p:txBody>
      </p:sp>
      <p:sp>
        <p:nvSpPr>
          <p:cNvPr id="24" name="Rectangle 3"/>
          <p:cNvSpPr txBox="1">
            <a:spLocks noChangeArrowheads="1"/>
          </p:cNvSpPr>
          <p:nvPr/>
        </p:nvSpPr>
        <p:spPr bwMode="auto">
          <a:xfrm>
            <a:off x="304800" y="5672336"/>
            <a:ext cx="8800853" cy="576064"/>
          </a:xfrm>
          <a:prstGeom prst="rect">
            <a:avLst/>
          </a:prstGeom>
          <a:noFill/>
          <a:ln w="9525">
            <a:noFill/>
            <a:miter lim="800000"/>
            <a:headEnd/>
            <a:tailEnd/>
          </a:ln>
        </p:spPr>
        <p:txBody>
          <a:bodyPr/>
          <a:lstStyle/>
          <a:p>
            <a:pPr fontAlgn="base">
              <a:lnSpc>
                <a:spcPct val="130000"/>
              </a:lnSpc>
              <a:spcBef>
                <a:spcPct val="0"/>
              </a:spcBef>
              <a:spcAft>
                <a:spcPct val="0"/>
              </a:spcAft>
              <a:buFont typeface="Wingdings" pitchFamily="2" charset="2"/>
              <a:buNone/>
            </a:pPr>
            <a:r>
              <a:rPr lang="ja-JP" altLang="en-US" sz="3200" dirty="0">
                <a:solidFill>
                  <a:srgbClr val="FF0000"/>
                </a:solidFill>
                <a:latin typeface="+mn-ea"/>
                <a:ea typeface="+mn-ea"/>
              </a:rPr>
              <a:t>◆</a:t>
            </a:r>
            <a:r>
              <a:rPr lang="en-US" altLang="ja-JP" sz="3200" dirty="0">
                <a:latin typeface="+mn-ea"/>
                <a:ea typeface="+mn-ea"/>
              </a:rPr>
              <a:t> </a:t>
            </a:r>
            <a:r>
              <a:rPr lang="ja-JP" altLang="en-US" sz="3200" dirty="0">
                <a:latin typeface="+mn-ea"/>
                <a:ea typeface="+mn-ea"/>
              </a:rPr>
              <a:t>効果的なフィードバックを実践する。</a:t>
            </a:r>
            <a:endParaRPr lang="en-US" altLang="ja-JP" sz="3200" dirty="0">
              <a:latin typeface="+mn-ea"/>
              <a:ea typeface="+mn-ea"/>
            </a:endParaRPr>
          </a:p>
        </p:txBody>
      </p:sp>
      <p:sp>
        <p:nvSpPr>
          <p:cNvPr id="11" name="Rectangle 3"/>
          <p:cNvSpPr txBox="1">
            <a:spLocks noChangeArrowheads="1"/>
          </p:cNvSpPr>
          <p:nvPr/>
        </p:nvSpPr>
        <p:spPr bwMode="auto">
          <a:xfrm>
            <a:off x="304800" y="2431976"/>
            <a:ext cx="8800853" cy="576064"/>
          </a:xfrm>
          <a:prstGeom prst="rect">
            <a:avLst/>
          </a:prstGeom>
          <a:noFill/>
          <a:ln w="9525">
            <a:noFill/>
            <a:miter lim="800000"/>
            <a:headEnd/>
            <a:tailEnd/>
          </a:ln>
        </p:spPr>
        <p:txBody>
          <a:bodyPr/>
          <a:lstStyle/>
          <a:p>
            <a:pPr fontAlgn="base">
              <a:lnSpc>
                <a:spcPct val="130000"/>
              </a:lnSpc>
              <a:spcBef>
                <a:spcPct val="0"/>
              </a:spcBef>
              <a:spcAft>
                <a:spcPct val="0"/>
              </a:spcAft>
              <a:buFont typeface="Wingdings" pitchFamily="2" charset="2"/>
              <a:buNone/>
            </a:pPr>
            <a:r>
              <a:rPr lang="ja-JP" altLang="en-US" sz="3200" dirty="0">
                <a:solidFill>
                  <a:srgbClr val="FF0000"/>
                </a:solidFill>
                <a:latin typeface="+mn-ea"/>
                <a:ea typeface="+mn-ea"/>
              </a:rPr>
              <a:t>◆</a:t>
            </a:r>
            <a:r>
              <a:rPr lang="en-US" altLang="ja-JP" sz="3200" dirty="0">
                <a:latin typeface="+mn-ea"/>
                <a:ea typeface="+mn-ea"/>
              </a:rPr>
              <a:t> “</a:t>
            </a:r>
            <a:r>
              <a:rPr lang="ja-JP" altLang="en-US" sz="3200" dirty="0">
                <a:latin typeface="+mn-ea"/>
                <a:ea typeface="+mn-ea"/>
              </a:rPr>
              <a:t>受講者の学習を促進する</a:t>
            </a:r>
            <a:r>
              <a:rPr lang="en-US" altLang="ja-JP" sz="3200" dirty="0">
                <a:latin typeface="+mn-ea"/>
                <a:ea typeface="+mn-ea"/>
              </a:rPr>
              <a:t>”</a:t>
            </a:r>
            <a:r>
              <a:rPr lang="ja-JP" altLang="en-US" sz="3200" dirty="0">
                <a:latin typeface="+mn-ea"/>
                <a:ea typeface="+mn-ea"/>
              </a:rPr>
              <a:t> 指導を実践する。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4"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29000" y="188640"/>
            <a:ext cx="2242922" cy="707886"/>
          </a:xfrm>
          <a:prstGeom prst="rect">
            <a:avLst/>
          </a:prstGeom>
          <a:noFill/>
        </p:spPr>
        <p:txBody>
          <a:bodyPr wrap="none" rtlCol="0">
            <a:spAutoFit/>
          </a:bodyPr>
          <a:lstStyle/>
          <a:p>
            <a:r>
              <a:rPr lang="ja-JP" altLang="en-US" sz="4000" dirty="0">
                <a:solidFill>
                  <a:srgbClr val="7030A0"/>
                </a:solidFill>
              </a:rPr>
              <a:t>成人教育</a:t>
            </a:r>
            <a:endParaRPr kumimoji="1" lang="ja-JP" altLang="en-US" sz="4000" dirty="0">
              <a:solidFill>
                <a:srgbClr val="7030A0"/>
              </a:solidFill>
            </a:endParaRPr>
          </a:p>
        </p:txBody>
      </p:sp>
      <p:cxnSp>
        <p:nvCxnSpPr>
          <p:cNvPr id="3" name="直線コネクタ 2"/>
          <p:cNvCxnSpPr/>
          <p:nvPr/>
        </p:nvCxnSpPr>
        <p:spPr>
          <a:xfrm>
            <a:off x="216024" y="9906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txBox="1">
            <a:spLocks noChangeArrowheads="1"/>
          </p:cNvSpPr>
          <p:nvPr/>
        </p:nvSpPr>
        <p:spPr bwMode="auto">
          <a:xfrm>
            <a:off x="457200" y="3695328"/>
            <a:ext cx="8576588" cy="648072"/>
          </a:xfrm>
          <a:prstGeom prst="rect">
            <a:avLst/>
          </a:prstGeom>
          <a:noFill/>
          <a:ln w="9525">
            <a:noFill/>
            <a:miter lim="800000"/>
            <a:headEnd/>
            <a:tailEnd/>
          </a:ln>
        </p:spPr>
        <p:txBody>
          <a:bodyPr/>
          <a:lstStyle/>
          <a:p>
            <a:pPr fontAlgn="base">
              <a:lnSpc>
                <a:spcPts val="3500"/>
              </a:lnSpc>
              <a:spcBef>
                <a:spcPct val="0"/>
              </a:spcBef>
              <a:spcAft>
                <a:spcPct val="0"/>
              </a:spcAft>
              <a:buFont typeface="Wingdings" pitchFamily="2" charset="2"/>
              <a:buNone/>
            </a:pPr>
            <a:r>
              <a:rPr lang="ja-JP" altLang="en-US" sz="3200" dirty="0">
                <a:solidFill>
                  <a:srgbClr val="FF0000"/>
                </a:solidFill>
              </a:rPr>
              <a:t>◆</a:t>
            </a:r>
            <a:r>
              <a:rPr lang="ja-JP" altLang="en-US" sz="3200" dirty="0">
                <a:latin typeface="+mn-ea"/>
              </a:rPr>
              <a:t> 受講者の実習に多くの時間を費やす。</a:t>
            </a:r>
          </a:p>
        </p:txBody>
      </p:sp>
      <p:grpSp>
        <p:nvGrpSpPr>
          <p:cNvPr id="5" name="グループ化 14"/>
          <p:cNvGrpSpPr/>
          <p:nvPr/>
        </p:nvGrpSpPr>
        <p:grpSpPr>
          <a:xfrm>
            <a:off x="1115616" y="4581128"/>
            <a:ext cx="7056784" cy="2031325"/>
            <a:chOff x="1115616" y="5085184"/>
            <a:chExt cx="7056784" cy="2031325"/>
          </a:xfrm>
        </p:grpSpPr>
        <p:sp>
          <p:nvSpPr>
            <p:cNvPr id="19" name="テキスト ボックス 18"/>
            <p:cNvSpPr txBox="1"/>
            <p:nvPr/>
          </p:nvSpPr>
          <p:spPr>
            <a:xfrm>
              <a:off x="1115616" y="5085184"/>
              <a:ext cx="7056784" cy="2031325"/>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2800" kern="0" dirty="0">
                  <a:solidFill>
                    <a:srgbClr val="000000"/>
                  </a:solidFill>
                  <a:latin typeface="Arial"/>
                  <a:ea typeface="ＭＳ Ｐゴシック"/>
                </a:rPr>
                <a:t>・良い体験</a:t>
              </a:r>
              <a:endParaRPr kumimoji="0" lang="en-US" altLang="ja-JP" sz="2800" kern="0" dirty="0">
                <a:solidFill>
                  <a:srgbClr val="000000"/>
                </a:solidFill>
                <a:latin typeface="Arial"/>
                <a:ea typeface="ＭＳ Ｐゴシック"/>
              </a:endParaRPr>
            </a:p>
            <a:p>
              <a:pPr lvl="0">
                <a:lnSpc>
                  <a:spcPct val="150000"/>
                </a:lnSpc>
                <a:defRPr/>
              </a:pPr>
              <a:r>
                <a:rPr kumimoji="0" lang="ja-JP" altLang="en-US" sz="2800" b="0" i="0" u="none" strike="noStrike" kern="0" cap="none" spc="0" normalizeH="0" baseline="0" noProof="0" dirty="0">
                  <a:ln>
                    <a:noFill/>
                  </a:ln>
                  <a:solidFill>
                    <a:srgbClr val="000000"/>
                  </a:solidFill>
                  <a:effectLst/>
                  <a:uLnTx/>
                  <a:uFillTx/>
                  <a:latin typeface="Arial"/>
                  <a:ea typeface="ＭＳ Ｐゴシック"/>
                  <a:cs typeface="+mn-cs"/>
                </a:rPr>
                <a:t>・</a:t>
              </a:r>
              <a:r>
                <a:rPr kumimoji="0" lang="ja-JP" altLang="en-US" sz="2800" kern="0" dirty="0">
                  <a:solidFill>
                    <a:srgbClr val="000000"/>
                  </a:solidFill>
                  <a:latin typeface="Arial"/>
                </a:rPr>
                <a:t>良い印象</a:t>
              </a:r>
              <a:endParaRPr kumimoji="0" lang="en-US" altLang="ja-JP" sz="2800" b="0" i="0" u="none" strike="noStrike" kern="0" cap="none" spc="0" normalizeH="0" baseline="0" noProof="0" dirty="0">
                <a:ln>
                  <a:noFill/>
                </a:ln>
                <a:solidFill>
                  <a:srgbClr val="000000"/>
                </a:solidFill>
                <a:effectLst/>
                <a:uLnTx/>
                <a:uFillTx/>
                <a:latin typeface="Arial"/>
                <a:ea typeface="ＭＳ Ｐゴシック"/>
                <a:cs typeface="+mn-cs"/>
              </a:endParaRPr>
            </a:p>
            <a:p>
              <a:pPr lvl="0">
                <a:lnSpc>
                  <a:spcPct val="150000"/>
                </a:lnSpc>
                <a:defRPr/>
              </a:pPr>
              <a:r>
                <a:rPr kumimoji="0" lang="ja-JP" altLang="en-US" sz="2800" kern="0" dirty="0">
                  <a:solidFill>
                    <a:srgbClr val="000000"/>
                  </a:solidFill>
                  <a:latin typeface="Arial"/>
                  <a:ea typeface="ＭＳ Ｐゴシック"/>
                </a:rPr>
                <a:t>・</a:t>
              </a:r>
              <a:r>
                <a:rPr kumimoji="0" lang="ja-JP" altLang="en-US" sz="2800" kern="0" dirty="0">
                  <a:solidFill>
                    <a:srgbClr val="000000"/>
                  </a:solidFill>
                  <a:latin typeface="Arial"/>
                </a:rPr>
                <a:t>説明より実習</a:t>
              </a:r>
              <a:endParaRPr kumimoji="0" lang="en-US" altLang="ja-JP" sz="28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20" name="テキスト ボックス 19"/>
            <p:cNvSpPr txBox="1"/>
            <p:nvPr/>
          </p:nvSpPr>
          <p:spPr>
            <a:xfrm>
              <a:off x="4343268" y="5788474"/>
              <a:ext cx="3397084" cy="664862"/>
            </a:xfrm>
            <a:prstGeom prst="rect">
              <a:avLst/>
            </a:prstGeom>
            <a:solidFill>
              <a:srgbClr val="FF0000"/>
            </a:solidFill>
          </p:spPr>
          <p:txBody>
            <a:bodyPr wrap="none" rtlCol="0">
              <a:spAutoFit/>
            </a:bodyPr>
            <a:lstStyle/>
            <a:p>
              <a:pPr>
                <a:lnSpc>
                  <a:spcPct val="150000"/>
                </a:lnSpc>
              </a:pPr>
              <a:r>
                <a:rPr kumimoji="1" lang="ja-JP" altLang="en-US" sz="2800" dirty="0">
                  <a:solidFill>
                    <a:schemeClr val="bg1"/>
                  </a:solidFill>
                </a:rPr>
                <a:t>記憶の定着率が高い</a:t>
              </a:r>
            </a:p>
          </p:txBody>
        </p:sp>
      </p:grpSp>
      <p:sp>
        <p:nvSpPr>
          <p:cNvPr id="22" name="Rectangle 3"/>
          <p:cNvSpPr txBox="1">
            <a:spLocks noChangeArrowheads="1"/>
          </p:cNvSpPr>
          <p:nvPr/>
        </p:nvSpPr>
        <p:spPr bwMode="auto">
          <a:xfrm>
            <a:off x="457200" y="1247056"/>
            <a:ext cx="8012841" cy="576064"/>
          </a:xfrm>
          <a:prstGeom prst="rect">
            <a:avLst/>
          </a:prstGeom>
          <a:noFill/>
          <a:ln w="9525">
            <a:noFill/>
            <a:miter lim="800000"/>
            <a:headEnd/>
            <a:tailEnd/>
          </a:ln>
        </p:spPr>
        <p:txBody>
          <a:bodyPr/>
          <a:lstStyle/>
          <a:p>
            <a:pPr fontAlgn="base">
              <a:lnSpc>
                <a:spcPct val="130000"/>
              </a:lnSpc>
              <a:spcBef>
                <a:spcPct val="0"/>
              </a:spcBef>
              <a:spcAft>
                <a:spcPct val="0"/>
              </a:spcAft>
              <a:buFont typeface="Wingdings" pitchFamily="2" charset="2"/>
              <a:buNone/>
            </a:pPr>
            <a:r>
              <a:rPr lang="ja-JP" altLang="en-US" sz="3200" dirty="0">
                <a:solidFill>
                  <a:srgbClr val="FF0000"/>
                </a:solidFill>
              </a:rPr>
              <a:t>◆</a:t>
            </a:r>
            <a:r>
              <a:rPr lang="ja-JP" altLang="en-US" sz="3200" dirty="0"/>
              <a:t>否定的な言動や威圧的態度をとらない。</a:t>
            </a:r>
            <a:endParaRPr lang="ja-JP" altLang="en-US" sz="3200" dirty="0">
              <a:latin typeface="+mn-ea"/>
            </a:endParaRPr>
          </a:p>
        </p:txBody>
      </p:sp>
      <p:grpSp>
        <p:nvGrpSpPr>
          <p:cNvPr id="6" name="グループ化 25"/>
          <p:cNvGrpSpPr/>
          <p:nvPr/>
        </p:nvGrpSpPr>
        <p:grpSpPr>
          <a:xfrm>
            <a:off x="457200" y="2322749"/>
            <a:ext cx="8496053" cy="1080120"/>
            <a:chOff x="647947" y="2204864"/>
            <a:chExt cx="7596461" cy="1080120"/>
          </a:xfrm>
        </p:grpSpPr>
        <p:sp>
          <p:nvSpPr>
            <p:cNvPr id="27" name="Rectangle 3"/>
            <p:cNvSpPr txBox="1">
              <a:spLocks noChangeArrowheads="1"/>
            </p:cNvSpPr>
            <p:nvPr/>
          </p:nvSpPr>
          <p:spPr bwMode="auto">
            <a:xfrm>
              <a:off x="647947" y="2204864"/>
              <a:ext cx="7596461" cy="576064"/>
            </a:xfrm>
            <a:prstGeom prst="rect">
              <a:avLst/>
            </a:prstGeom>
            <a:noFill/>
            <a:ln w="9525">
              <a:noFill/>
              <a:miter lim="800000"/>
              <a:headEnd/>
              <a:tailEnd/>
            </a:ln>
          </p:spPr>
          <p:txBody>
            <a:bodyPr/>
            <a:lstStyle/>
            <a:p>
              <a:pPr fontAlgn="base">
                <a:lnSpc>
                  <a:spcPct val="130000"/>
                </a:lnSpc>
                <a:spcBef>
                  <a:spcPct val="0"/>
                </a:spcBef>
                <a:spcAft>
                  <a:spcPct val="0"/>
                </a:spcAft>
                <a:buFont typeface="Wingdings" pitchFamily="2" charset="2"/>
                <a:buNone/>
              </a:pPr>
              <a:r>
                <a:rPr lang="ja-JP" altLang="en-US" sz="3200" dirty="0">
                  <a:solidFill>
                    <a:srgbClr val="FF0000"/>
                  </a:solidFill>
                </a:rPr>
                <a:t>◆</a:t>
              </a:r>
              <a:r>
                <a:rPr lang="ja-JP" altLang="en-US" sz="3200" dirty="0"/>
                <a:t>時間を有効的に活用する。時間を厳守する。</a:t>
              </a:r>
              <a:endParaRPr lang="en-US" altLang="ja-JP" sz="3200" dirty="0"/>
            </a:p>
          </p:txBody>
        </p:sp>
        <p:sp>
          <p:nvSpPr>
            <p:cNvPr id="28" name="Rectangle 3"/>
            <p:cNvSpPr txBox="1">
              <a:spLocks noChangeArrowheads="1"/>
            </p:cNvSpPr>
            <p:nvPr/>
          </p:nvSpPr>
          <p:spPr bwMode="auto">
            <a:xfrm>
              <a:off x="1475656" y="2708920"/>
              <a:ext cx="6696744" cy="576064"/>
            </a:xfrm>
            <a:prstGeom prst="rect">
              <a:avLst/>
            </a:prstGeom>
            <a:noFill/>
            <a:ln w="9525">
              <a:noFill/>
              <a:miter lim="800000"/>
              <a:headEnd/>
              <a:tailEnd/>
            </a:ln>
          </p:spPr>
          <p:txBody>
            <a:bodyPr/>
            <a:lstStyle/>
            <a:p>
              <a:pPr fontAlgn="base">
                <a:lnSpc>
                  <a:spcPct val="130000"/>
                </a:lnSpc>
                <a:spcBef>
                  <a:spcPct val="0"/>
                </a:spcBef>
                <a:spcAft>
                  <a:spcPct val="0"/>
                </a:spcAft>
                <a:buFont typeface="Wingdings" pitchFamily="2" charset="2"/>
                <a:buNone/>
              </a:pPr>
              <a:r>
                <a:rPr lang="ja-JP" altLang="en-US" sz="3200" dirty="0">
                  <a:solidFill>
                    <a:srgbClr val="FF0000"/>
                  </a:solidFill>
                </a:rPr>
                <a:t>・</a:t>
              </a:r>
              <a:r>
                <a:rPr lang="ja-JP" altLang="en-US" sz="3200" dirty="0">
                  <a:solidFill>
                    <a:srgbClr val="00B0F0"/>
                  </a:solidFill>
                </a:rPr>
                <a:t>「目的」－「実習」－「まとめ」</a:t>
              </a:r>
              <a:endParaRPr lang="en-US" altLang="ja-JP" sz="3200" dirty="0">
                <a:solidFill>
                  <a:srgbClr val="00B0F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95547" y="3357151"/>
            <a:ext cx="8496053" cy="576064"/>
          </a:xfrm>
          <a:prstGeom prst="rect">
            <a:avLst/>
          </a:prstGeom>
          <a:noFill/>
          <a:ln w="9525">
            <a:noFill/>
            <a:miter lim="800000"/>
            <a:headEnd/>
            <a:tailEnd/>
          </a:ln>
        </p:spPr>
        <p:txBody>
          <a:bodyPr/>
          <a:lstStyle/>
          <a:p>
            <a:pPr fontAlgn="base">
              <a:lnSpc>
                <a:spcPct val="130000"/>
              </a:lnSpc>
              <a:spcBef>
                <a:spcPct val="0"/>
              </a:spcBef>
              <a:spcAft>
                <a:spcPct val="0"/>
              </a:spcAft>
              <a:buFont typeface="Wingdings" pitchFamily="2" charset="2"/>
              <a:buNone/>
            </a:pPr>
            <a:r>
              <a:rPr lang="ja-JP" altLang="en-US" sz="3200" dirty="0">
                <a:solidFill>
                  <a:srgbClr val="FF0000"/>
                </a:solidFill>
                <a:latin typeface="+mn-ea"/>
                <a:ea typeface="+mn-ea"/>
              </a:rPr>
              <a:t>◆</a:t>
            </a:r>
            <a:r>
              <a:rPr lang="ja-JP" altLang="en-US" sz="3200" dirty="0">
                <a:latin typeface="+mn-ea"/>
                <a:ea typeface="+mn-ea"/>
              </a:rPr>
              <a:t>不用意なボディタッチや威圧的言動を避ける。</a:t>
            </a:r>
            <a:endParaRPr lang="en-US" altLang="ja-JP" sz="3200" dirty="0">
              <a:latin typeface="+mn-ea"/>
              <a:ea typeface="+mn-ea"/>
            </a:endParaRPr>
          </a:p>
        </p:txBody>
      </p:sp>
      <p:sp>
        <p:nvSpPr>
          <p:cNvPr id="4" name="Rectangle 3"/>
          <p:cNvSpPr txBox="1">
            <a:spLocks noChangeArrowheads="1"/>
          </p:cNvSpPr>
          <p:nvPr/>
        </p:nvSpPr>
        <p:spPr bwMode="auto">
          <a:xfrm>
            <a:off x="495547" y="2637018"/>
            <a:ext cx="7668469" cy="576064"/>
          </a:xfrm>
          <a:prstGeom prst="rect">
            <a:avLst/>
          </a:prstGeom>
          <a:noFill/>
          <a:ln w="9525">
            <a:noFill/>
            <a:miter lim="800000"/>
            <a:headEnd/>
            <a:tailEnd/>
          </a:ln>
        </p:spPr>
        <p:txBody>
          <a:bodyPr/>
          <a:lstStyle/>
          <a:p>
            <a:pPr fontAlgn="base">
              <a:lnSpc>
                <a:spcPct val="130000"/>
              </a:lnSpc>
              <a:spcBef>
                <a:spcPct val="0"/>
              </a:spcBef>
              <a:spcAft>
                <a:spcPct val="0"/>
              </a:spcAft>
              <a:buFont typeface="Wingdings" pitchFamily="2" charset="2"/>
              <a:buNone/>
            </a:pPr>
            <a:r>
              <a:rPr lang="ja-JP" altLang="en-US" sz="3200" dirty="0">
                <a:solidFill>
                  <a:srgbClr val="FF0000"/>
                </a:solidFill>
                <a:latin typeface="+mn-ea"/>
                <a:ea typeface="+mn-ea"/>
              </a:rPr>
              <a:t>◆</a:t>
            </a:r>
            <a:r>
              <a:rPr lang="ja-JP" altLang="en-US" sz="3200" dirty="0">
                <a:latin typeface="+mn-ea"/>
                <a:ea typeface="+mn-ea"/>
              </a:rPr>
              <a:t>誤りを教えたり、誤魔化してはいけない。</a:t>
            </a:r>
            <a:endParaRPr lang="en-US" altLang="ja-JP" sz="3200" dirty="0">
              <a:latin typeface="+mn-ea"/>
              <a:ea typeface="+mn-ea"/>
            </a:endParaRPr>
          </a:p>
        </p:txBody>
      </p:sp>
      <p:sp>
        <p:nvSpPr>
          <p:cNvPr id="6" name="テキスト ボックス 5"/>
          <p:cNvSpPr txBox="1"/>
          <p:nvPr/>
        </p:nvSpPr>
        <p:spPr>
          <a:xfrm>
            <a:off x="1375468" y="188640"/>
            <a:ext cx="6625532" cy="707886"/>
          </a:xfrm>
          <a:prstGeom prst="rect">
            <a:avLst/>
          </a:prstGeom>
          <a:noFill/>
        </p:spPr>
        <p:txBody>
          <a:bodyPr wrap="none" rtlCol="0">
            <a:spAutoFit/>
          </a:bodyPr>
          <a:lstStyle/>
          <a:p>
            <a:r>
              <a:rPr kumimoji="1" lang="en-US" altLang="ja-JP" sz="4000" dirty="0">
                <a:solidFill>
                  <a:srgbClr val="7030A0"/>
                </a:solidFill>
                <a:latin typeface="+mn-ea"/>
                <a:ea typeface="+mn-ea"/>
              </a:rPr>
              <a:t>JMECC</a:t>
            </a:r>
            <a:r>
              <a:rPr kumimoji="1" lang="ja-JP" altLang="en-US" sz="4000" dirty="0">
                <a:solidFill>
                  <a:srgbClr val="7030A0"/>
                </a:solidFill>
                <a:latin typeface="+mn-ea"/>
                <a:ea typeface="+mn-ea"/>
              </a:rPr>
              <a:t>インストラクターとして</a:t>
            </a:r>
          </a:p>
        </p:txBody>
      </p:sp>
      <p:cxnSp>
        <p:nvCxnSpPr>
          <p:cNvPr id="7" name="直線コネクタ 6"/>
          <p:cNvCxnSpPr/>
          <p:nvPr/>
        </p:nvCxnSpPr>
        <p:spPr>
          <a:xfrm>
            <a:off x="216024" y="9906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495547" y="1196752"/>
            <a:ext cx="7236421" cy="576064"/>
          </a:xfrm>
          <a:prstGeom prst="rect">
            <a:avLst/>
          </a:prstGeom>
          <a:noFill/>
          <a:ln w="9525">
            <a:noFill/>
            <a:miter lim="800000"/>
            <a:headEnd/>
            <a:tailEnd/>
          </a:ln>
        </p:spPr>
        <p:txBody>
          <a:bodyPr/>
          <a:lstStyle/>
          <a:p>
            <a:pPr fontAlgn="base">
              <a:lnSpc>
                <a:spcPct val="130000"/>
              </a:lnSpc>
              <a:spcBef>
                <a:spcPct val="0"/>
              </a:spcBef>
              <a:spcAft>
                <a:spcPct val="0"/>
              </a:spcAft>
              <a:buFont typeface="Wingdings" pitchFamily="2" charset="2"/>
              <a:buNone/>
            </a:pPr>
            <a:r>
              <a:rPr lang="ja-JP" altLang="en-US" sz="3200" dirty="0">
                <a:solidFill>
                  <a:srgbClr val="FF0000"/>
                </a:solidFill>
                <a:latin typeface="+mn-ea"/>
                <a:ea typeface="+mn-ea"/>
              </a:rPr>
              <a:t>◆</a:t>
            </a:r>
            <a:r>
              <a:rPr lang="ja-JP" altLang="en-US" sz="3200" dirty="0">
                <a:latin typeface="+mn-ea"/>
                <a:ea typeface="+mn-ea"/>
              </a:rPr>
              <a:t>指導要綱・テキストを遵守する。</a:t>
            </a:r>
            <a:endParaRPr lang="en-US" altLang="ja-JP" sz="3200" dirty="0">
              <a:latin typeface="+mn-ea"/>
              <a:ea typeface="+mn-ea"/>
            </a:endParaRPr>
          </a:p>
        </p:txBody>
      </p:sp>
      <p:sp>
        <p:nvSpPr>
          <p:cNvPr id="13" name="Rectangle 3"/>
          <p:cNvSpPr txBox="1">
            <a:spLocks noChangeArrowheads="1"/>
          </p:cNvSpPr>
          <p:nvPr/>
        </p:nvSpPr>
        <p:spPr bwMode="auto">
          <a:xfrm>
            <a:off x="495547" y="1916885"/>
            <a:ext cx="7505453" cy="576064"/>
          </a:xfrm>
          <a:prstGeom prst="rect">
            <a:avLst/>
          </a:prstGeom>
          <a:noFill/>
          <a:ln w="9525">
            <a:noFill/>
            <a:miter lim="800000"/>
            <a:headEnd/>
            <a:tailEnd/>
          </a:ln>
        </p:spPr>
        <p:txBody>
          <a:bodyPr/>
          <a:lstStyle/>
          <a:p>
            <a:pPr fontAlgn="base">
              <a:lnSpc>
                <a:spcPct val="130000"/>
              </a:lnSpc>
              <a:spcBef>
                <a:spcPct val="0"/>
              </a:spcBef>
              <a:spcAft>
                <a:spcPct val="0"/>
              </a:spcAft>
              <a:buFont typeface="Wingdings" pitchFamily="2" charset="2"/>
              <a:buNone/>
            </a:pPr>
            <a:r>
              <a:rPr lang="ja-JP" altLang="en-US" sz="3200" dirty="0">
                <a:solidFill>
                  <a:srgbClr val="FF0000"/>
                </a:solidFill>
                <a:latin typeface="+mn-ea"/>
                <a:ea typeface="+mn-ea"/>
              </a:rPr>
              <a:t>◆</a:t>
            </a:r>
            <a:r>
              <a:rPr lang="ja-JP" altLang="en-US" sz="3200" dirty="0">
                <a:latin typeface="+mn-ea"/>
                <a:ea typeface="+mn-ea"/>
              </a:rPr>
              <a:t>指導内容を熟知する（事前学習を行う）。</a:t>
            </a:r>
            <a:endParaRPr lang="en-US" altLang="ja-JP" sz="3200" dirty="0">
              <a:latin typeface="+mn-ea"/>
              <a:ea typeface="+mn-ea"/>
            </a:endParaRPr>
          </a:p>
        </p:txBody>
      </p:sp>
      <p:sp>
        <p:nvSpPr>
          <p:cNvPr id="8" name="Rectangle 3"/>
          <p:cNvSpPr txBox="1">
            <a:spLocks noChangeArrowheads="1"/>
          </p:cNvSpPr>
          <p:nvPr/>
        </p:nvSpPr>
        <p:spPr bwMode="auto">
          <a:xfrm>
            <a:off x="495547" y="5943600"/>
            <a:ext cx="7236421" cy="576064"/>
          </a:xfrm>
          <a:prstGeom prst="rect">
            <a:avLst/>
          </a:prstGeom>
          <a:noFill/>
          <a:ln w="9525">
            <a:noFill/>
            <a:miter lim="800000"/>
            <a:headEnd/>
            <a:tailEnd/>
          </a:ln>
        </p:spPr>
        <p:txBody>
          <a:bodyPr/>
          <a:lstStyle/>
          <a:p>
            <a:pPr fontAlgn="base">
              <a:lnSpc>
                <a:spcPct val="130000"/>
              </a:lnSpc>
              <a:spcBef>
                <a:spcPct val="0"/>
              </a:spcBef>
              <a:spcAft>
                <a:spcPct val="0"/>
              </a:spcAft>
              <a:buFont typeface="Wingdings" pitchFamily="2" charset="2"/>
              <a:buNone/>
            </a:pPr>
            <a:r>
              <a:rPr lang="ja-JP" altLang="en-US" sz="3200" dirty="0">
                <a:solidFill>
                  <a:srgbClr val="FF0000"/>
                </a:solidFill>
                <a:latin typeface="+mn-ea"/>
                <a:ea typeface="+mn-ea"/>
              </a:rPr>
              <a:t>◆</a:t>
            </a:r>
            <a:r>
              <a:rPr lang="ja-JP" altLang="en-US" sz="3200" dirty="0">
                <a:latin typeface="+mn-ea"/>
                <a:ea typeface="+mn-ea"/>
              </a:rPr>
              <a:t>時間を厳守する。</a:t>
            </a:r>
            <a:endParaRPr lang="en-US" altLang="ja-JP" sz="3200" dirty="0">
              <a:latin typeface="+mn-ea"/>
              <a:ea typeface="+mn-ea"/>
            </a:endParaRPr>
          </a:p>
        </p:txBody>
      </p:sp>
      <p:sp>
        <p:nvSpPr>
          <p:cNvPr id="9" name="Rectangle 3"/>
          <p:cNvSpPr txBox="1">
            <a:spLocks noChangeArrowheads="1"/>
          </p:cNvSpPr>
          <p:nvPr/>
        </p:nvSpPr>
        <p:spPr bwMode="auto">
          <a:xfrm>
            <a:off x="495547" y="4077284"/>
            <a:ext cx="8496053" cy="576064"/>
          </a:xfrm>
          <a:prstGeom prst="rect">
            <a:avLst/>
          </a:prstGeom>
          <a:noFill/>
          <a:ln w="9525">
            <a:noFill/>
            <a:miter lim="800000"/>
            <a:headEnd/>
            <a:tailEnd/>
          </a:ln>
        </p:spPr>
        <p:txBody>
          <a:bodyPr/>
          <a:lstStyle/>
          <a:p>
            <a:pPr fontAlgn="base">
              <a:lnSpc>
                <a:spcPct val="130000"/>
              </a:lnSpc>
              <a:spcBef>
                <a:spcPct val="0"/>
              </a:spcBef>
              <a:spcAft>
                <a:spcPct val="0"/>
              </a:spcAft>
              <a:buFont typeface="Wingdings" pitchFamily="2" charset="2"/>
              <a:buNone/>
            </a:pPr>
            <a:r>
              <a:rPr lang="ja-JP" altLang="en-US" sz="3200" dirty="0">
                <a:solidFill>
                  <a:srgbClr val="FF0000"/>
                </a:solidFill>
                <a:latin typeface="+mn-ea"/>
                <a:ea typeface="+mn-ea"/>
              </a:rPr>
              <a:t>◆</a:t>
            </a:r>
            <a:r>
              <a:rPr lang="ja-JP" altLang="en-US" sz="3200" dirty="0">
                <a:latin typeface="+mn-ea"/>
                <a:ea typeface="+mn-ea"/>
              </a:rPr>
              <a:t>解説や自らの経験談に終始しない。</a:t>
            </a:r>
            <a:endParaRPr lang="en-US" altLang="ja-JP" sz="3200" dirty="0">
              <a:latin typeface="+mn-ea"/>
              <a:ea typeface="+mn-ea"/>
            </a:endParaRPr>
          </a:p>
        </p:txBody>
      </p:sp>
      <p:sp>
        <p:nvSpPr>
          <p:cNvPr id="10" name="Rectangle 3"/>
          <p:cNvSpPr txBox="1">
            <a:spLocks noChangeArrowheads="1"/>
          </p:cNvSpPr>
          <p:nvPr/>
        </p:nvSpPr>
        <p:spPr bwMode="auto">
          <a:xfrm>
            <a:off x="495547" y="4797417"/>
            <a:ext cx="8496053" cy="1002117"/>
          </a:xfrm>
          <a:prstGeom prst="rect">
            <a:avLst/>
          </a:prstGeom>
          <a:noFill/>
          <a:ln w="9525">
            <a:noFill/>
            <a:miter lim="800000"/>
            <a:headEnd/>
            <a:tailEnd/>
          </a:ln>
        </p:spPr>
        <p:txBody>
          <a:bodyPr/>
          <a:lstStyle/>
          <a:p>
            <a:pPr fontAlgn="base">
              <a:spcBef>
                <a:spcPct val="0"/>
              </a:spcBef>
              <a:spcAft>
                <a:spcPct val="0"/>
              </a:spcAft>
              <a:buFont typeface="Wingdings" pitchFamily="2" charset="2"/>
              <a:buNone/>
            </a:pPr>
            <a:r>
              <a:rPr lang="ja-JP" altLang="en-US" sz="3200" dirty="0">
                <a:solidFill>
                  <a:srgbClr val="FF0000"/>
                </a:solidFill>
                <a:latin typeface="+mn-ea"/>
                <a:ea typeface="+mn-ea"/>
              </a:rPr>
              <a:t>◆</a:t>
            </a:r>
            <a:r>
              <a:rPr lang="ja-JP" altLang="en-US" sz="3200" dirty="0">
                <a:latin typeface="+mn-ea"/>
                <a:ea typeface="+mn-ea"/>
              </a:rPr>
              <a:t>病態や治療方法に関して検討・議論することを</a:t>
            </a:r>
            <a:endParaRPr lang="en-US" altLang="ja-JP" sz="3200" dirty="0">
              <a:latin typeface="+mn-ea"/>
              <a:ea typeface="+mn-ea"/>
            </a:endParaRPr>
          </a:p>
          <a:p>
            <a:pPr fontAlgn="base">
              <a:spcBef>
                <a:spcPct val="0"/>
              </a:spcBef>
              <a:spcAft>
                <a:spcPct val="0"/>
              </a:spcAft>
              <a:buFont typeface="Wingdings" pitchFamily="2" charset="2"/>
              <a:buNone/>
            </a:pPr>
            <a:r>
              <a:rPr lang="ja-JP" altLang="en-US" sz="3200" dirty="0">
                <a:latin typeface="+mn-ea"/>
                <a:ea typeface="+mn-ea"/>
              </a:rPr>
              <a:t>　 目的としない。</a:t>
            </a:r>
            <a:endParaRPr lang="en-US" altLang="ja-JP" sz="320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020762"/>
          </a:xfrm>
        </p:spPr>
        <p:txBody>
          <a:bodyPr/>
          <a:lstStyle/>
          <a:p>
            <a:r>
              <a:rPr kumimoji="1" lang="en-US" altLang="ja-JP" sz="4000" b="1" dirty="0">
                <a:solidFill>
                  <a:srgbClr val="7030A0"/>
                </a:solidFill>
                <a:latin typeface="+mn-ea"/>
                <a:ea typeface="+mn-ea"/>
              </a:rPr>
              <a:t>JMECC</a:t>
            </a:r>
            <a:r>
              <a:rPr lang="ja-JP" altLang="en-US" sz="4000" b="1" dirty="0">
                <a:solidFill>
                  <a:srgbClr val="7030A0"/>
                </a:solidFill>
                <a:latin typeface="+mn-ea"/>
                <a:ea typeface="+mn-ea"/>
              </a:rPr>
              <a:t>指導者講習会の目的</a:t>
            </a:r>
            <a:endParaRPr kumimoji="1" lang="ja-JP" altLang="en-US" sz="4000" b="1" dirty="0">
              <a:solidFill>
                <a:srgbClr val="7030A0"/>
              </a:solidFill>
              <a:latin typeface="+mn-ea"/>
              <a:ea typeface="+mn-ea"/>
            </a:endParaRPr>
          </a:p>
        </p:txBody>
      </p:sp>
      <p:cxnSp>
        <p:nvCxnSpPr>
          <p:cNvPr id="4" name="直線コネクタ 3"/>
          <p:cNvCxnSpPr/>
          <p:nvPr/>
        </p:nvCxnSpPr>
        <p:spPr>
          <a:xfrm>
            <a:off x="216024" y="12954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76200" y="1981200"/>
            <a:ext cx="8991599" cy="1865126"/>
          </a:xfrm>
          <a:prstGeom prst="rect">
            <a:avLst/>
          </a:prstGeom>
          <a:noFill/>
        </p:spPr>
        <p:txBody>
          <a:bodyPr wrap="square" rtlCol="0">
            <a:spAutoFit/>
          </a:bodyPr>
          <a:lstStyle/>
          <a:p>
            <a:pPr>
              <a:lnSpc>
                <a:spcPct val="120000"/>
              </a:lnSpc>
            </a:pPr>
            <a:r>
              <a:rPr lang="ja-JP" altLang="en-US" sz="3200" dirty="0">
                <a:solidFill>
                  <a:srgbClr val="FF0000"/>
                </a:solidFill>
              </a:rPr>
              <a:t>◎</a:t>
            </a:r>
            <a:r>
              <a:rPr lang="ja-JP" altLang="en-US" sz="3200" dirty="0"/>
              <a:t> </a:t>
            </a:r>
            <a:r>
              <a:rPr lang="en-US" altLang="ja-JP" sz="3200" dirty="0"/>
              <a:t>JMECC</a:t>
            </a:r>
            <a:r>
              <a:rPr lang="ja-JP" altLang="en-US" sz="3200" dirty="0"/>
              <a:t>において</a:t>
            </a:r>
            <a:endParaRPr lang="en-US" altLang="ja-JP" sz="3200" dirty="0"/>
          </a:p>
          <a:p>
            <a:pPr>
              <a:lnSpc>
                <a:spcPct val="120000"/>
              </a:lnSpc>
            </a:pPr>
            <a:r>
              <a:rPr lang="ja-JP" altLang="en-US" sz="3200" dirty="0">
                <a:solidFill>
                  <a:srgbClr val="660066"/>
                </a:solidFill>
              </a:rPr>
              <a:t>　</a:t>
            </a:r>
            <a:r>
              <a:rPr lang="ja-JP" altLang="en-US" sz="3200" u="sng" dirty="0">
                <a:solidFill>
                  <a:srgbClr val="660066"/>
                </a:solidFill>
              </a:rPr>
              <a:t>“コース目標を達成するための指導ができる”</a:t>
            </a:r>
            <a:r>
              <a:rPr lang="ja-JP" altLang="en-US" sz="3200" dirty="0">
                <a:solidFill>
                  <a:srgbClr val="660066"/>
                </a:solidFill>
              </a:rPr>
              <a:t>　</a:t>
            </a:r>
            <a:endParaRPr lang="en-US" altLang="ja-JP" sz="3200" dirty="0">
              <a:solidFill>
                <a:srgbClr val="660066"/>
              </a:solidFill>
            </a:endParaRPr>
          </a:p>
          <a:p>
            <a:pPr>
              <a:lnSpc>
                <a:spcPct val="120000"/>
              </a:lnSpc>
            </a:pPr>
            <a:r>
              <a:rPr lang="ja-JP" altLang="en-US" sz="3200" dirty="0">
                <a:solidFill>
                  <a:srgbClr val="660066"/>
                </a:solidFill>
              </a:rPr>
              <a:t>　</a:t>
            </a:r>
            <a:r>
              <a:rPr lang="ja-JP" altLang="en-US" sz="3200" dirty="0"/>
              <a:t>インストラクターを育成する</a:t>
            </a:r>
            <a:endParaRPr lang="en-US" altLang="ja-JP" sz="3200" dirty="0"/>
          </a:p>
        </p:txBody>
      </p:sp>
      <p:sp>
        <p:nvSpPr>
          <p:cNvPr id="12" name="テキスト ボックス 11"/>
          <p:cNvSpPr txBox="1"/>
          <p:nvPr/>
        </p:nvSpPr>
        <p:spPr>
          <a:xfrm>
            <a:off x="76201" y="5017586"/>
            <a:ext cx="9067799" cy="584775"/>
          </a:xfrm>
          <a:prstGeom prst="rect">
            <a:avLst/>
          </a:prstGeom>
          <a:noFill/>
        </p:spPr>
        <p:txBody>
          <a:bodyPr wrap="square" rtlCol="0">
            <a:spAutoFit/>
          </a:bodyPr>
          <a:lstStyle/>
          <a:p>
            <a:r>
              <a:rPr lang="ja-JP" altLang="en-US" sz="3200" dirty="0">
                <a:solidFill>
                  <a:srgbClr val="FF0000"/>
                </a:solidFill>
              </a:rPr>
              <a:t>◎</a:t>
            </a:r>
            <a:r>
              <a:rPr lang="ja-JP" altLang="en-US" sz="3200" dirty="0"/>
              <a:t> </a:t>
            </a:r>
            <a:r>
              <a:rPr lang="ja-JP" altLang="en-US" sz="3200" dirty="0">
                <a:solidFill>
                  <a:srgbClr val="00CCFF"/>
                </a:solidFill>
              </a:rPr>
              <a:t>「</a:t>
            </a:r>
            <a:r>
              <a:rPr lang="en-US" altLang="ja-JP" sz="3200" dirty="0">
                <a:solidFill>
                  <a:srgbClr val="00CCFF"/>
                </a:solidFill>
              </a:rPr>
              <a:t>ICLS</a:t>
            </a:r>
            <a:r>
              <a:rPr lang="ja-JP" altLang="en-US" sz="3200" dirty="0">
                <a:solidFill>
                  <a:srgbClr val="00CCFF"/>
                </a:solidFill>
              </a:rPr>
              <a:t>」や「</a:t>
            </a:r>
            <a:r>
              <a:rPr lang="en-US" altLang="ja-JP" sz="3200" dirty="0">
                <a:solidFill>
                  <a:srgbClr val="00CCFF"/>
                </a:solidFill>
              </a:rPr>
              <a:t>JMECC</a:t>
            </a:r>
            <a:r>
              <a:rPr lang="ja-JP" altLang="en-US" sz="3200" dirty="0">
                <a:solidFill>
                  <a:srgbClr val="00CCFF"/>
                </a:solidFill>
              </a:rPr>
              <a:t>」のコースの再学習ではない</a:t>
            </a:r>
          </a:p>
        </p:txBody>
      </p:sp>
    </p:spTree>
    <p:extLst>
      <p:ext uri="{BB962C8B-B14F-4D97-AF65-F5344CB8AC3E}">
        <p14:creationId xmlns:p14="http://schemas.microsoft.com/office/powerpoint/2010/main" val="73504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414041" y="135592"/>
            <a:ext cx="4291559" cy="646331"/>
          </a:xfrm>
          <a:prstGeom prst="rect">
            <a:avLst/>
          </a:prstGeom>
          <a:noFill/>
        </p:spPr>
        <p:txBody>
          <a:bodyPr wrap="none" rtlCol="0">
            <a:spAutoFit/>
          </a:bodyPr>
          <a:lstStyle/>
          <a:p>
            <a:r>
              <a:rPr kumimoji="1" lang="ja-JP" altLang="en-US" sz="3600" dirty="0">
                <a:solidFill>
                  <a:srgbClr val="7030A0"/>
                </a:solidFill>
              </a:rPr>
              <a:t>事前学習は大切です</a:t>
            </a:r>
          </a:p>
        </p:txBody>
      </p:sp>
      <p:cxnSp>
        <p:nvCxnSpPr>
          <p:cNvPr id="10" name="直線コネクタ 9"/>
          <p:cNvCxnSpPr/>
          <p:nvPr/>
        </p:nvCxnSpPr>
        <p:spPr>
          <a:xfrm>
            <a:off x="216024" y="90872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
          <p:cNvSpPr txBox="1">
            <a:spLocks noChangeArrowheads="1"/>
          </p:cNvSpPr>
          <p:nvPr/>
        </p:nvSpPr>
        <p:spPr bwMode="auto">
          <a:xfrm>
            <a:off x="323528" y="980728"/>
            <a:ext cx="7116069" cy="576064"/>
          </a:xfrm>
          <a:prstGeom prst="rect">
            <a:avLst/>
          </a:prstGeom>
          <a:noFill/>
          <a:ln w="9525">
            <a:noFill/>
            <a:miter lim="800000"/>
            <a:headEnd/>
            <a:tailEnd/>
          </a:ln>
        </p:spPr>
        <p:txBody>
          <a:bodyPr/>
          <a:lstStyle/>
          <a:p>
            <a:pPr>
              <a:lnSpc>
                <a:spcPct val="130000"/>
              </a:lnSpc>
            </a:pPr>
            <a:r>
              <a:rPr lang="ja-JP" altLang="en-US" sz="2800" dirty="0">
                <a:solidFill>
                  <a:srgbClr val="FF0000"/>
                </a:solidFill>
                <a:latin typeface="+mn-ea"/>
                <a:ea typeface="+mn-ea"/>
              </a:rPr>
              <a:t>◆</a:t>
            </a:r>
            <a:r>
              <a:rPr lang="en-US" altLang="ja-JP" sz="2800" dirty="0">
                <a:latin typeface="+mn-ea"/>
                <a:ea typeface="+mn-ea"/>
              </a:rPr>
              <a:t>JMECC</a:t>
            </a:r>
            <a:r>
              <a:rPr lang="ja-JP" altLang="en-US" sz="2800" dirty="0">
                <a:latin typeface="+mn-ea"/>
                <a:ea typeface="+mn-ea"/>
              </a:rPr>
              <a:t>指導要綱</a:t>
            </a:r>
            <a:r>
              <a:rPr lang="ja-JP" altLang="en-US" dirty="0">
                <a:latin typeface="+mn-ea"/>
                <a:ea typeface="+mn-ea"/>
              </a:rPr>
              <a:t>・指導内容を熟知する。</a:t>
            </a:r>
            <a:endParaRPr lang="en-US" altLang="ja-JP" sz="2800" dirty="0">
              <a:latin typeface="+mn-ea"/>
              <a:ea typeface="+mn-ea"/>
            </a:endParaRPr>
          </a:p>
        </p:txBody>
      </p:sp>
      <p:sp>
        <p:nvSpPr>
          <p:cNvPr id="32" name="テキスト ボックス 2"/>
          <p:cNvSpPr txBox="1">
            <a:spLocks noChangeArrowheads="1"/>
          </p:cNvSpPr>
          <p:nvPr/>
        </p:nvSpPr>
        <p:spPr bwMode="auto">
          <a:xfrm>
            <a:off x="323528" y="5289015"/>
            <a:ext cx="7979296" cy="481863"/>
          </a:xfrm>
          <a:prstGeom prst="rect">
            <a:avLst/>
          </a:prstGeom>
          <a:noFill/>
          <a:ln w="9525">
            <a:noFill/>
            <a:miter lim="800000"/>
            <a:headEnd/>
            <a:tailEnd/>
          </a:ln>
        </p:spPr>
        <p:txBody>
          <a:bodyPr wrap="square">
            <a:spAutoFit/>
          </a:bodyPr>
          <a:lstStyle/>
          <a:p>
            <a:pPr fontAlgn="base">
              <a:lnSpc>
                <a:spcPct val="150000"/>
              </a:lnSpc>
              <a:spcBef>
                <a:spcPct val="0"/>
              </a:spcBef>
              <a:spcAft>
                <a:spcPct val="0"/>
              </a:spcAft>
            </a:pPr>
            <a:r>
              <a:rPr lang="ja-JP" altLang="en-US" sz="2000" dirty="0">
                <a:solidFill>
                  <a:srgbClr val="FF0000"/>
                </a:solidFill>
                <a:latin typeface="+mn-ea"/>
                <a:ea typeface="+mn-ea"/>
              </a:rPr>
              <a:t>・</a:t>
            </a:r>
            <a:r>
              <a:rPr lang="ja-JP" altLang="en-US" sz="2000" dirty="0">
                <a:solidFill>
                  <a:srgbClr val="000000"/>
                </a:solidFill>
                <a:latin typeface="+mn-ea"/>
                <a:ea typeface="+mn-ea"/>
              </a:rPr>
              <a:t>日本救急医学会　</a:t>
            </a:r>
            <a:r>
              <a:rPr lang="en-US" altLang="ja-JP" sz="2000" dirty="0">
                <a:solidFill>
                  <a:srgbClr val="000000"/>
                </a:solidFill>
                <a:latin typeface="+mn-ea"/>
                <a:ea typeface="+mn-ea"/>
              </a:rPr>
              <a:t>ICLS</a:t>
            </a:r>
            <a:r>
              <a:rPr lang="ja-JP" altLang="en-US" sz="2000" dirty="0">
                <a:solidFill>
                  <a:srgbClr val="000000"/>
                </a:solidFill>
                <a:latin typeface="+mn-ea"/>
                <a:ea typeface="+mn-ea"/>
              </a:rPr>
              <a:t>コースガイドブック 改訂第</a:t>
            </a:r>
            <a:r>
              <a:rPr lang="en-US" altLang="ja-JP" sz="2000" dirty="0">
                <a:solidFill>
                  <a:srgbClr val="000000"/>
                </a:solidFill>
                <a:latin typeface="+mn-ea"/>
                <a:ea typeface="+mn-ea"/>
              </a:rPr>
              <a:t>5</a:t>
            </a:r>
            <a:r>
              <a:rPr lang="ja-JP" altLang="en-US" sz="2000" dirty="0">
                <a:solidFill>
                  <a:srgbClr val="000000"/>
                </a:solidFill>
                <a:latin typeface="+mn-ea"/>
                <a:ea typeface="+mn-ea"/>
              </a:rPr>
              <a:t>版 （</a:t>
            </a:r>
            <a:r>
              <a:rPr lang="en-US" altLang="ja-JP" sz="2000" dirty="0">
                <a:solidFill>
                  <a:srgbClr val="000000"/>
                </a:solidFill>
                <a:latin typeface="+mn-ea"/>
                <a:ea typeface="+mn-ea"/>
              </a:rPr>
              <a:t>2022</a:t>
            </a:r>
            <a:r>
              <a:rPr lang="ja-JP" altLang="en-US" sz="2000" dirty="0">
                <a:solidFill>
                  <a:srgbClr val="000000"/>
                </a:solidFill>
                <a:latin typeface="+mn-ea"/>
                <a:ea typeface="+mn-ea"/>
              </a:rPr>
              <a:t>年羊土社）</a:t>
            </a:r>
          </a:p>
        </p:txBody>
      </p:sp>
      <p:sp>
        <p:nvSpPr>
          <p:cNvPr id="33" name="テキスト ボックス 2"/>
          <p:cNvSpPr txBox="1">
            <a:spLocks noChangeArrowheads="1"/>
          </p:cNvSpPr>
          <p:nvPr/>
        </p:nvSpPr>
        <p:spPr bwMode="auto">
          <a:xfrm>
            <a:off x="323528" y="4941168"/>
            <a:ext cx="8820472" cy="481863"/>
          </a:xfrm>
          <a:prstGeom prst="rect">
            <a:avLst/>
          </a:prstGeom>
          <a:noFill/>
          <a:ln w="9525">
            <a:noFill/>
            <a:miter lim="800000"/>
            <a:headEnd/>
            <a:tailEnd/>
          </a:ln>
        </p:spPr>
        <p:txBody>
          <a:bodyPr wrap="square">
            <a:spAutoFit/>
          </a:bodyPr>
          <a:lstStyle/>
          <a:p>
            <a:pPr fontAlgn="base">
              <a:lnSpc>
                <a:spcPct val="150000"/>
              </a:lnSpc>
              <a:spcBef>
                <a:spcPct val="0"/>
              </a:spcBef>
              <a:spcAft>
                <a:spcPct val="0"/>
              </a:spcAft>
            </a:pPr>
            <a:r>
              <a:rPr lang="ja-JP" altLang="en-US" sz="2000" dirty="0">
                <a:solidFill>
                  <a:srgbClr val="FF0000"/>
                </a:solidFill>
                <a:latin typeface="+mn-ea"/>
                <a:ea typeface="+mn-ea"/>
              </a:rPr>
              <a:t>・</a:t>
            </a:r>
            <a:r>
              <a:rPr lang="zh-CN" altLang="en-US" sz="2000" dirty="0">
                <a:solidFill>
                  <a:srgbClr val="000000"/>
                </a:solidFill>
                <a:latin typeface="+mn-ea"/>
                <a:ea typeface="+mn-ea"/>
              </a:rPr>
              <a:t>日本内科学会 </a:t>
            </a:r>
            <a:r>
              <a:rPr lang="ja-JP" altLang="en-US" sz="2000" dirty="0">
                <a:solidFill>
                  <a:srgbClr val="000000"/>
                </a:solidFill>
                <a:latin typeface="+mn-ea"/>
                <a:ea typeface="+mn-ea"/>
              </a:rPr>
              <a:t>　</a:t>
            </a:r>
            <a:r>
              <a:rPr lang="zh-CN" altLang="en-US" sz="2000" dirty="0">
                <a:solidFill>
                  <a:srgbClr val="000000"/>
                </a:solidFill>
                <a:latin typeface="+mn-ea"/>
                <a:ea typeface="+mn-ea"/>
              </a:rPr>
              <a:t>内科救急診療指針</a:t>
            </a:r>
            <a:r>
              <a:rPr lang="en-US" altLang="ja-JP" sz="2000" dirty="0">
                <a:solidFill>
                  <a:srgbClr val="000000"/>
                </a:solidFill>
                <a:latin typeface="+mn-ea"/>
                <a:ea typeface="+mn-ea"/>
              </a:rPr>
              <a:t>2022</a:t>
            </a:r>
            <a:r>
              <a:rPr lang="ja-JP" altLang="en-US" sz="2000" dirty="0">
                <a:solidFill>
                  <a:srgbClr val="000000"/>
                </a:solidFill>
                <a:latin typeface="+mn-ea"/>
                <a:ea typeface="+mn-ea"/>
              </a:rPr>
              <a:t>　（</a:t>
            </a:r>
            <a:r>
              <a:rPr lang="en-US" altLang="ja-JP" sz="2000" dirty="0">
                <a:solidFill>
                  <a:srgbClr val="000000"/>
                </a:solidFill>
                <a:latin typeface="+mn-ea"/>
                <a:ea typeface="+mn-ea"/>
              </a:rPr>
              <a:t>2022</a:t>
            </a:r>
            <a:r>
              <a:rPr lang="ja-JP" altLang="en-US" sz="2000" dirty="0">
                <a:solidFill>
                  <a:srgbClr val="000000"/>
                </a:solidFill>
                <a:latin typeface="+mn-ea"/>
                <a:ea typeface="+mn-ea"/>
              </a:rPr>
              <a:t>年</a:t>
            </a:r>
            <a:r>
              <a:rPr lang="zh-CN" altLang="en-US" sz="2000" dirty="0">
                <a:solidFill>
                  <a:srgbClr val="000000"/>
                </a:solidFill>
                <a:latin typeface="+mn-ea"/>
                <a:ea typeface="+mn-ea"/>
              </a:rPr>
              <a:t>日本内科学会</a:t>
            </a:r>
            <a:r>
              <a:rPr lang="en-US" altLang="ja-JP" sz="2000" dirty="0">
                <a:solidFill>
                  <a:srgbClr val="000000"/>
                </a:solidFill>
                <a:latin typeface="+mn-ea"/>
                <a:ea typeface="+mn-ea"/>
              </a:rPr>
              <a:t>/</a:t>
            </a:r>
            <a:r>
              <a:rPr lang="ja-JP" altLang="en-US" sz="2000" dirty="0">
                <a:solidFill>
                  <a:srgbClr val="000000"/>
                </a:solidFill>
                <a:latin typeface="+mn-ea"/>
                <a:ea typeface="+mn-ea"/>
              </a:rPr>
              <a:t>総合医学社）</a:t>
            </a:r>
            <a:endParaRPr lang="en-US" altLang="zh-CN" sz="2000" dirty="0">
              <a:solidFill>
                <a:srgbClr val="000000"/>
              </a:solidFill>
              <a:latin typeface="+mn-ea"/>
              <a:ea typeface="+mn-ea"/>
            </a:endParaRPr>
          </a:p>
        </p:txBody>
      </p:sp>
      <p:sp>
        <p:nvSpPr>
          <p:cNvPr id="34" name="テキスト ボックス 9"/>
          <p:cNvSpPr txBox="1">
            <a:spLocks noChangeArrowheads="1"/>
          </p:cNvSpPr>
          <p:nvPr/>
        </p:nvSpPr>
        <p:spPr bwMode="auto">
          <a:xfrm>
            <a:off x="323528" y="5723106"/>
            <a:ext cx="7596951" cy="40011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sz="2000" dirty="0">
                <a:solidFill>
                  <a:srgbClr val="FF0000"/>
                </a:solidFill>
                <a:latin typeface="+mn-ea"/>
                <a:ea typeface="+mn-ea"/>
              </a:rPr>
              <a:t>・</a:t>
            </a:r>
            <a:r>
              <a:rPr lang="ja-JP" altLang="en-US" sz="2000" dirty="0">
                <a:solidFill>
                  <a:srgbClr val="000000"/>
                </a:solidFill>
                <a:latin typeface="+mn-ea"/>
                <a:ea typeface="+mn-ea"/>
              </a:rPr>
              <a:t>日本救急医学会　</a:t>
            </a:r>
            <a:r>
              <a:rPr lang="en-US" altLang="ja-JP" sz="2000" dirty="0">
                <a:solidFill>
                  <a:srgbClr val="000000"/>
                </a:solidFill>
                <a:latin typeface="+mn-ea"/>
                <a:ea typeface="+mn-ea"/>
              </a:rPr>
              <a:t>ICLS</a:t>
            </a:r>
            <a:r>
              <a:rPr lang="ja-JP" altLang="en-US" sz="2000" dirty="0">
                <a:solidFill>
                  <a:srgbClr val="000000"/>
                </a:solidFill>
                <a:latin typeface="+mn-ea"/>
                <a:ea typeface="+mn-ea"/>
              </a:rPr>
              <a:t>指導者ガイドブック 改訂版 （</a:t>
            </a:r>
            <a:r>
              <a:rPr lang="en-US" altLang="ja-JP" sz="2000" dirty="0">
                <a:solidFill>
                  <a:srgbClr val="000000"/>
                </a:solidFill>
                <a:latin typeface="+mn-ea"/>
                <a:ea typeface="+mn-ea"/>
              </a:rPr>
              <a:t>2022</a:t>
            </a:r>
            <a:r>
              <a:rPr lang="ja-JP" altLang="en-US" sz="2000" dirty="0">
                <a:solidFill>
                  <a:srgbClr val="000000"/>
                </a:solidFill>
                <a:latin typeface="+mn-ea"/>
                <a:ea typeface="+mn-ea"/>
              </a:rPr>
              <a:t>年羊土社）</a:t>
            </a:r>
          </a:p>
        </p:txBody>
      </p:sp>
      <p:sp>
        <p:nvSpPr>
          <p:cNvPr id="16" name="角丸四角形 15"/>
          <p:cNvSpPr/>
          <p:nvPr/>
        </p:nvSpPr>
        <p:spPr bwMode="auto">
          <a:xfrm>
            <a:off x="755576" y="6215118"/>
            <a:ext cx="7992888" cy="526250"/>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en-US" altLang="ja-JP" sz="2400" b="1" dirty="0">
                <a:solidFill>
                  <a:srgbClr val="7030A0"/>
                </a:solidFill>
                <a:latin typeface="Calibri" panose="020F0502020204030204" pitchFamily="34" charset="0"/>
                <a:ea typeface="ＭＳ Ｐゴシック" pitchFamily="50" charset="-128"/>
              </a:rPr>
              <a:t>JMECC</a:t>
            </a:r>
            <a:r>
              <a:rPr lang="ja-JP" altLang="en-US" sz="2400" b="1" dirty="0">
                <a:solidFill>
                  <a:srgbClr val="7030A0"/>
                </a:solidFill>
                <a:latin typeface="Calibri" panose="020F0502020204030204" pitchFamily="34" charset="0"/>
                <a:ea typeface="ＭＳ Ｐゴシック" pitchFamily="50" charset="-128"/>
              </a:rPr>
              <a:t>教材映像の反復視聴　（</a:t>
            </a:r>
            <a:r>
              <a:rPr lang="en-US" altLang="ja-JP" sz="2400" b="1" dirty="0">
                <a:solidFill>
                  <a:srgbClr val="7030A0"/>
                </a:solidFill>
                <a:latin typeface="Calibri" panose="020F0502020204030204" pitchFamily="34" charset="0"/>
                <a:ea typeface="ＭＳ Ｐゴシック" pitchFamily="50" charset="-128"/>
              </a:rPr>
              <a:t>Web</a:t>
            </a:r>
            <a:r>
              <a:rPr lang="ja-JP" altLang="en-US" sz="2400" b="1" dirty="0" err="1">
                <a:solidFill>
                  <a:srgbClr val="7030A0"/>
                </a:solidFill>
                <a:latin typeface="Calibri" panose="020F0502020204030204" pitchFamily="34" charset="0"/>
                <a:ea typeface="ＭＳ Ｐゴシック" pitchFamily="50" charset="-128"/>
              </a:rPr>
              <a:t>にて</a:t>
            </a:r>
            <a:r>
              <a:rPr lang="en-US" altLang="ja-JP" sz="2400" b="1" dirty="0">
                <a:solidFill>
                  <a:srgbClr val="7030A0"/>
                </a:solidFill>
                <a:latin typeface="Calibri" panose="020F0502020204030204" pitchFamily="34" charset="0"/>
                <a:ea typeface="ＭＳ Ｐゴシック" pitchFamily="50" charset="-128"/>
              </a:rPr>
              <a:t>ID</a:t>
            </a:r>
            <a:r>
              <a:rPr lang="ja-JP" altLang="en-US" sz="2400" b="1" dirty="0">
                <a:solidFill>
                  <a:srgbClr val="7030A0"/>
                </a:solidFill>
                <a:latin typeface="Calibri" panose="020F0502020204030204" pitchFamily="34" charset="0"/>
                <a:ea typeface="ＭＳ Ｐゴシック" pitchFamily="50" charset="-128"/>
              </a:rPr>
              <a:t>・</a:t>
            </a:r>
            <a:r>
              <a:rPr lang="en-US" altLang="ja-JP" sz="2400" b="1" dirty="0">
                <a:solidFill>
                  <a:srgbClr val="7030A0"/>
                </a:solidFill>
                <a:latin typeface="Calibri" panose="020F0502020204030204" pitchFamily="34" charset="0"/>
                <a:ea typeface="ＭＳ Ｐゴシック" pitchFamily="50" charset="-128"/>
              </a:rPr>
              <a:t>PW</a:t>
            </a:r>
            <a:r>
              <a:rPr lang="ja-JP" altLang="en-US" sz="2400" b="1" dirty="0">
                <a:solidFill>
                  <a:srgbClr val="7030A0"/>
                </a:solidFill>
                <a:latin typeface="Calibri" panose="020F0502020204030204" pitchFamily="34" charset="0"/>
                <a:ea typeface="ＭＳ Ｐゴシック" pitchFamily="50" charset="-128"/>
              </a:rPr>
              <a:t>必要）</a:t>
            </a:r>
          </a:p>
        </p:txBody>
      </p:sp>
      <p:pic>
        <p:nvPicPr>
          <p:cNvPr id="4" name="図 3">
            <a:extLst>
              <a:ext uri="{FF2B5EF4-FFF2-40B4-BE49-F238E27FC236}">
                <a16:creationId xmlns:a16="http://schemas.microsoft.com/office/drawing/2014/main" id="{C6394C03-2E8B-92C1-C2DD-09730D2BF22A}"/>
              </a:ext>
            </a:extLst>
          </p:cNvPr>
          <p:cNvPicPr>
            <a:picLocks noChangeAspect="1"/>
          </p:cNvPicPr>
          <p:nvPr/>
        </p:nvPicPr>
        <p:blipFill>
          <a:blip r:embed="rId2"/>
          <a:stretch>
            <a:fillRect/>
          </a:stretch>
        </p:blipFill>
        <p:spPr>
          <a:xfrm>
            <a:off x="4996752" y="1752011"/>
            <a:ext cx="1820585" cy="3009233"/>
          </a:xfrm>
          <a:prstGeom prst="rect">
            <a:avLst/>
          </a:prstGeom>
          <a:ln>
            <a:solidFill>
              <a:srgbClr val="002060"/>
            </a:solidFill>
          </a:ln>
        </p:spPr>
      </p:pic>
      <p:pic>
        <p:nvPicPr>
          <p:cNvPr id="5" name="図 4">
            <a:extLst>
              <a:ext uri="{FF2B5EF4-FFF2-40B4-BE49-F238E27FC236}">
                <a16:creationId xmlns:a16="http://schemas.microsoft.com/office/drawing/2014/main" id="{28ADCB5F-E2BB-40D6-6962-AE17C72405E7}"/>
              </a:ext>
            </a:extLst>
          </p:cNvPr>
          <p:cNvPicPr>
            <a:picLocks noChangeAspect="1"/>
          </p:cNvPicPr>
          <p:nvPr/>
        </p:nvPicPr>
        <p:blipFill>
          <a:blip r:embed="rId3"/>
          <a:stretch>
            <a:fillRect/>
          </a:stretch>
        </p:blipFill>
        <p:spPr>
          <a:xfrm>
            <a:off x="6941332" y="1754884"/>
            <a:ext cx="2126468" cy="3003486"/>
          </a:xfrm>
          <a:prstGeom prst="rect">
            <a:avLst/>
          </a:prstGeom>
          <a:ln>
            <a:solidFill>
              <a:srgbClr val="002060"/>
            </a:solidFill>
          </a:ln>
        </p:spPr>
      </p:pic>
      <p:pic>
        <p:nvPicPr>
          <p:cNvPr id="6" name="図 5">
            <a:extLst>
              <a:ext uri="{FF2B5EF4-FFF2-40B4-BE49-F238E27FC236}">
                <a16:creationId xmlns:a16="http://schemas.microsoft.com/office/drawing/2014/main" id="{D8F26A5A-622C-21ED-4F83-BEC4A73D88DB}"/>
              </a:ext>
            </a:extLst>
          </p:cNvPr>
          <p:cNvPicPr>
            <a:picLocks noChangeAspect="1"/>
          </p:cNvPicPr>
          <p:nvPr/>
        </p:nvPicPr>
        <p:blipFill>
          <a:blip r:embed="rId4"/>
          <a:stretch>
            <a:fillRect/>
          </a:stretch>
        </p:blipFill>
        <p:spPr>
          <a:xfrm>
            <a:off x="2508016" y="1583462"/>
            <a:ext cx="2364741" cy="3346331"/>
          </a:xfrm>
          <a:prstGeom prst="rect">
            <a:avLst/>
          </a:prstGeom>
          <a:ln>
            <a:solidFill>
              <a:srgbClr val="7030A0"/>
            </a:solidFill>
          </a:ln>
        </p:spPr>
      </p:pic>
      <p:pic>
        <p:nvPicPr>
          <p:cNvPr id="8" name="図 7">
            <a:extLst>
              <a:ext uri="{FF2B5EF4-FFF2-40B4-BE49-F238E27FC236}">
                <a16:creationId xmlns:a16="http://schemas.microsoft.com/office/drawing/2014/main" id="{E6C9E4E2-89F0-8B02-50FE-9218AB97B7A4}"/>
              </a:ext>
            </a:extLst>
          </p:cNvPr>
          <p:cNvPicPr>
            <a:picLocks noChangeAspect="1"/>
          </p:cNvPicPr>
          <p:nvPr/>
        </p:nvPicPr>
        <p:blipFill>
          <a:blip r:embed="rId5"/>
          <a:stretch>
            <a:fillRect/>
          </a:stretch>
        </p:blipFill>
        <p:spPr>
          <a:xfrm>
            <a:off x="38378" y="1584986"/>
            <a:ext cx="2345643" cy="3343283"/>
          </a:xfrm>
          <a:prstGeom prst="rect">
            <a:avLst/>
          </a:prstGeom>
          <a:ln>
            <a:solidFill>
              <a:srgbClr val="7030A0"/>
            </a:solidFill>
          </a:ln>
        </p:spPr>
      </p:pic>
      <p:sp>
        <p:nvSpPr>
          <p:cNvPr id="2" name="正方形/長方形 1">
            <a:extLst>
              <a:ext uri="{FF2B5EF4-FFF2-40B4-BE49-F238E27FC236}">
                <a16:creationId xmlns:a16="http://schemas.microsoft.com/office/drawing/2014/main" id="{E1305816-C037-4F96-9FAF-37C410EEDF51}"/>
              </a:ext>
            </a:extLst>
          </p:cNvPr>
          <p:cNvSpPr/>
          <p:nvPr/>
        </p:nvSpPr>
        <p:spPr bwMode="auto">
          <a:xfrm>
            <a:off x="1011600" y="4293097"/>
            <a:ext cx="360000" cy="18466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600" b="1" i="0" u="none" strike="noStrike" cap="none" normalizeH="0" baseline="0" dirty="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04824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コンテンツ プレースホルダ 2"/>
          <p:cNvSpPr>
            <a:spLocks noGrp="1"/>
          </p:cNvSpPr>
          <p:nvPr>
            <p:ph idx="1"/>
          </p:nvPr>
        </p:nvSpPr>
        <p:spPr>
          <a:xfrm>
            <a:off x="838200" y="1447800"/>
            <a:ext cx="7620000" cy="4800600"/>
          </a:xfrm>
        </p:spPr>
        <p:txBody>
          <a:bodyPr/>
          <a:lstStyle/>
          <a:p>
            <a:pPr eaLnBrk="1" hangingPunct="1"/>
            <a:r>
              <a:rPr lang="ja-JP" altLang="en-US" b="1" dirty="0"/>
              <a:t>しゃべりすぎる。説明しすぎる。</a:t>
            </a:r>
            <a:endParaRPr lang="en-US" altLang="ja-JP" b="1" dirty="0"/>
          </a:p>
          <a:p>
            <a:pPr eaLnBrk="1" hangingPunct="1"/>
            <a:endParaRPr lang="en-US" altLang="ja-JP" b="1" dirty="0"/>
          </a:p>
          <a:p>
            <a:pPr eaLnBrk="1" hangingPunct="1"/>
            <a:r>
              <a:rPr lang="ja-JP" altLang="en-US" b="1" dirty="0"/>
              <a:t>不用意に自分の経験談を語る。</a:t>
            </a:r>
            <a:endParaRPr lang="en-US" altLang="ja-JP" b="1" dirty="0"/>
          </a:p>
          <a:p>
            <a:pPr eaLnBrk="1" hangingPunct="1"/>
            <a:endParaRPr lang="en-US" altLang="ja-JP" b="1" dirty="0"/>
          </a:p>
          <a:p>
            <a:pPr eaLnBrk="1" hangingPunct="1"/>
            <a:r>
              <a:rPr lang="ja-JP" altLang="en-US" b="1" dirty="0"/>
              <a:t>不勉強</a:t>
            </a:r>
            <a:endParaRPr lang="en-US" altLang="ja-JP" b="1" dirty="0"/>
          </a:p>
          <a:p>
            <a:pPr lvl="1" eaLnBrk="1" hangingPunct="1">
              <a:buNone/>
            </a:pPr>
            <a:r>
              <a:rPr lang="en-US" altLang="ja-JP" b="1" dirty="0">
                <a:solidFill>
                  <a:srgbClr val="FF0000"/>
                </a:solidFill>
              </a:rPr>
              <a:t>×</a:t>
            </a:r>
            <a:r>
              <a:rPr lang="ja-JP" altLang="en-US" b="1" dirty="0"/>
              <a:t>テキストや指導要綱を見ながら指導する。</a:t>
            </a:r>
            <a:endParaRPr lang="en-US" altLang="ja-JP" b="1" dirty="0"/>
          </a:p>
          <a:p>
            <a:pPr eaLnBrk="1" hangingPunct="1"/>
            <a:r>
              <a:rPr lang="ja-JP" altLang="en-US" b="1" dirty="0"/>
              <a:t>不誠実</a:t>
            </a:r>
            <a:endParaRPr lang="en-US" altLang="ja-JP" b="1" dirty="0"/>
          </a:p>
          <a:p>
            <a:pPr lvl="1" eaLnBrk="1" hangingPunct="1">
              <a:buNone/>
            </a:pPr>
            <a:r>
              <a:rPr lang="en-US" altLang="ja-JP" b="1" dirty="0">
                <a:solidFill>
                  <a:srgbClr val="FF0000"/>
                </a:solidFill>
              </a:rPr>
              <a:t>×</a:t>
            </a:r>
            <a:r>
              <a:rPr lang="ja-JP" altLang="en-US" b="1" dirty="0"/>
              <a:t>わからないことをごまかす、はぐらかす。</a:t>
            </a:r>
            <a:endParaRPr lang="en-US" altLang="ja-JP" b="1" dirty="0"/>
          </a:p>
          <a:p>
            <a:pPr lvl="1" eaLnBrk="1" hangingPunct="1">
              <a:buNone/>
            </a:pPr>
            <a:endParaRPr lang="en-US" altLang="ja-JP" b="1" dirty="0"/>
          </a:p>
        </p:txBody>
      </p:sp>
      <p:sp>
        <p:nvSpPr>
          <p:cNvPr id="5" name="タイトル 1"/>
          <p:cNvSpPr>
            <a:spLocks noGrp="1"/>
          </p:cNvSpPr>
          <p:nvPr>
            <p:ph type="title"/>
          </p:nvPr>
        </p:nvSpPr>
        <p:spPr>
          <a:xfrm>
            <a:off x="228600" y="152400"/>
            <a:ext cx="8686800" cy="838200"/>
          </a:xfrm>
        </p:spPr>
        <p:txBody>
          <a:bodyPr/>
          <a:lstStyle/>
          <a:p>
            <a:pPr eaLnBrk="1" hangingPunct="1"/>
            <a:r>
              <a:rPr lang="ja-JP" altLang="en-US" sz="4000" b="1" dirty="0">
                <a:solidFill>
                  <a:srgbClr val="7030A0"/>
                </a:solidFill>
              </a:rPr>
              <a:t>インストラクターとしては失格！</a:t>
            </a:r>
          </a:p>
        </p:txBody>
      </p:sp>
      <p:cxnSp>
        <p:nvCxnSpPr>
          <p:cNvPr id="4" name="直線コネクタ 3"/>
          <p:cNvCxnSpPr/>
          <p:nvPr/>
        </p:nvCxnSpPr>
        <p:spPr>
          <a:xfrm>
            <a:off x="216024" y="10668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06747" y="152400"/>
            <a:ext cx="4913525" cy="646331"/>
          </a:xfrm>
          <a:prstGeom prst="rect">
            <a:avLst/>
          </a:prstGeom>
          <a:noFill/>
        </p:spPr>
        <p:txBody>
          <a:bodyPr wrap="none" rtlCol="0">
            <a:spAutoFit/>
          </a:bodyPr>
          <a:lstStyle/>
          <a:p>
            <a:r>
              <a:rPr kumimoji="1" lang="en-US" altLang="ja-JP" sz="3600" dirty="0">
                <a:solidFill>
                  <a:srgbClr val="7030A0"/>
                </a:solidFill>
                <a:latin typeface="+mn-ea"/>
              </a:rPr>
              <a:t>JMECC</a:t>
            </a:r>
            <a:r>
              <a:rPr kumimoji="1" lang="ja-JP" altLang="en-US" sz="3600" dirty="0">
                <a:solidFill>
                  <a:srgbClr val="7030A0"/>
                </a:solidFill>
                <a:latin typeface="+mn-ea"/>
              </a:rPr>
              <a:t> 指導の</a:t>
            </a:r>
            <a:r>
              <a:rPr lang="ja-JP" altLang="en-US" sz="3600" dirty="0">
                <a:solidFill>
                  <a:srgbClr val="7030A0"/>
                </a:solidFill>
                <a:latin typeface="+mn-ea"/>
              </a:rPr>
              <a:t>“</a:t>
            </a:r>
            <a:r>
              <a:rPr lang="en-US" altLang="ja-JP" sz="3600" dirty="0">
                <a:solidFill>
                  <a:srgbClr val="7030A0"/>
                </a:solidFill>
                <a:latin typeface="+mn-ea"/>
              </a:rPr>
              <a:t>Tips”</a:t>
            </a:r>
            <a:r>
              <a:rPr lang="ja-JP" altLang="en-US" sz="3600" dirty="0">
                <a:solidFill>
                  <a:srgbClr val="7030A0"/>
                </a:solidFill>
                <a:latin typeface="+mn-ea"/>
              </a:rPr>
              <a:t>！</a:t>
            </a:r>
            <a:endParaRPr lang="en-US" altLang="ja-JP" sz="3600" dirty="0">
              <a:solidFill>
                <a:srgbClr val="7030A0"/>
              </a:solidFill>
              <a:latin typeface="+mn-ea"/>
            </a:endParaRPr>
          </a:p>
        </p:txBody>
      </p:sp>
      <p:cxnSp>
        <p:nvCxnSpPr>
          <p:cNvPr id="8" name="直線コネクタ 7"/>
          <p:cNvCxnSpPr/>
          <p:nvPr/>
        </p:nvCxnSpPr>
        <p:spPr>
          <a:xfrm>
            <a:off x="216024" y="9144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143000" y="1052736"/>
            <a:ext cx="5464958" cy="646331"/>
          </a:xfrm>
          <a:prstGeom prst="rect">
            <a:avLst/>
          </a:prstGeom>
          <a:noFill/>
        </p:spPr>
        <p:txBody>
          <a:bodyPr wrap="none" rtlCol="0">
            <a:spAutoFit/>
          </a:bodyPr>
          <a:lstStyle/>
          <a:p>
            <a:pPr>
              <a:lnSpc>
                <a:spcPct val="150000"/>
              </a:lnSpc>
            </a:pPr>
            <a:r>
              <a:rPr lang="ja-JP" altLang="ja-JP" sz="2400" dirty="0">
                <a:latin typeface="+mn-ea"/>
                <a:ea typeface="+mn-ea"/>
              </a:rPr>
              <a:t>■</a:t>
            </a:r>
            <a:r>
              <a:rPr lang="en-US" altLang="ja-JP" sz="2400" dirty="0">
                <a:latin typeface="+mn-ea"/>
                <a:ea typeface="+mn-ea"/>
              </a:rPr>
              <a:t> </a:t>
            </a:r>
            <a:r>
              <a:rPr lang="ja-JP" altLang="ja-JP" sz="2400" dirty="0">
                <a:solidFill>
                  <a:srgbClr val="FF3399"/>
                </a:solidFill>
                <a:latin typeface="+mn-ea"/>
                <a:ea typeface="+mn-ea"/>
              </a:rPr>
              <a:t>受講者と向き合う</a:t>
            </a:r>
            <a:r>
              <a:rPr lang="ja-JP" altLang="en-US" sz="2400" dirty="0">
                <a:solidFill>
                  <a:srgbClr val="FF3399"/>
                </a:solidFill>
                <a:latin typeface="+mn-ea"/>
                <a:ea typeface="+mn-ea"/>
              </a:rPr>
              <a:t> </a:t>
            </a:r>
            <a:r>
              <a:rPr lang="ja-JP" altLang="en-US" sz="2400" dirty="0">
                <a:latin typeface="+mn-ea"/>
                <a:ea typeface="+mn-ea"/>
              </a:rPr>
              <a:t>  －「</a:t>
            </a:r>
            <a:r>
              <a:rPr lang="ja-JP" altLang="ja-JP" sz="2400" dirty="0">
                <a:latin typeface="+mn-ea"/>
                <a:ea typeface="+mn-ea"/>
              </a:rPr>
              <a:t>アイコンタクト</a:t>
            </a:r>
            <a:r>
              <a:rPr lang="ja-JP" altLang="en-US" sz="2400" dirty="0">
                <a:latin typeface="+mn-ea"/>
                <a:ea typeface="+mn-ea"/>
              </a:rPr>
              <a:t>」</a:t>
            </a:r>
            <a:endParaRPr lang="ja-JP" altLang="ja-JP" sz="2400" dirty="0">
              <a:latin typeface="+mn-ea"/>
              <a:ea typeface="+mn-ea"/>
            </a:endParaRPr>
          </a:p>
        </p:txBody>
      </p:sp>
      <p:cxnSp>
        <p:nvCxnSpPr>
          <p:cNvPr id="19" name="直線コネクタ 18"/>
          <p:cNvCxnSpPr/>
          <p:nvPr/>
        </p:nvCxnSpPr>
        <p:spPr>
          <a:xfrm>
            <a:off x="216024" y="9144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bwMode="auto">
          <a:xfrm>
            <a:off x="755576" y="6169236"/>
            <a:ext cx="7992888" cy="644140"/>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en-US" altLang="ja-JP" sz="3200" b="1" dirty="0">
                <a:solidFill>
                  <a:srgbClr val="9900CC"/>
                </a:solidFill>
                <a:latin typeface="Calibri" panose="020F0502020204030204" pitchFamily="34" charset="0"/>
                <a:ea typeface="ＭＳ Ｐゴシック" pitchFamily="50" charset="-128"/>
              </a:rPr>
              <a:t>JMECC</a:t>
            </a:r>
            <a:r>
              <a:rPr lang="ja-JP" altLang="en-US" sz="2800" b="1" dirty="0">
                <a:solidFill>
                  <a:srgbClr val="9900CC"/>
                </a:solidFill>
                <a:latin typeface="Calibri" panose="020F0502020204030204" pitchFamily="34" charset="0"/>
                <a:ea typeface="ＭＳ Ｐゴシック" pitchFamily="50" charset="-128"/>
              </a:rPr>
              <a:t>の成否は、</a:t>
            </a:r>
            <a:r>
              <a:rPr lang="en-US" altLang="ja-JP" sz="3200" b="1" dirty="0">
                <a:solidFill>
                  <a:srgbClr val="9900CC"/>
                </a:solidFill>
                <a:latin typeface="Calibri" panose="020F0502020204030204" pitchFamily="34" charset="0"/>
                <a:ea typeface="ＭＳ Ｐゴシック" pitchFamily="50" charset="-128"/>
              </a:rPr>
              <a:t>Instructor</a:t>
            </a:r>
            <a:r>
              <a:rPr lang="ja-JP" altLang="en-US" sz="2800" b="1" dirty="0">
                <a:solidFill>
                  <a:srgbClr val="9900CC"/>
                </a:solidFill>
                <a:latin typeface="Calibri" panose="020F0502020204030204" pitchFamily="34" charset="0"/>
                <a:ea typeface="ＭＳ Ｐゴシック" pitchFamily="50" charset="-128"/>
              </a:rPr>
              <a:t>に依存</a:t>
            </a:r>
            <a:r>
              <a:rPr lang="ja-JP" altLang="en-US" sz="3200" b="1" dirty="0">
                <a:solidFill>
                  <a:srgbClr val="9900CC"/>
                </a:solidFill>
                <a:latin typeface="Calibri" panose="020F0502020204030204" pitchFamily="34" charset="0"/>
                <a:ea typeface="ＭＳ Ｐゴシック" pitchFamily="50" charset="-128"/>
              </a:rPr>
              <a:t>！</a:t>
            </a:r>
          </a:p>
        </p:txBody>
      </p:sp>
      <p:sp>
        <p:nvSpPr>
          <p:cNvPr id="21" name="テキスト ボックス 20"/>
          <p:cNvSpPr txBox="1"/>
          <p:nvPr/>
        </p:nvSpPr>
        <p:spPr>
          <a:xfrm>
            <a:off x="1143000" y="1612798"/>
            <a:ext cx="2933816" cy="559769"/>
          </a:xfrm>
          <a:prstGeom prst="rect">
            <a:avLst/>
          </a:prstGeom>
          <a:noFill/>
        </p:spPr>
        <p:txBody>
          <a:bodyPr wrap="none" rtlCol="0">
            <a:spAutoFit/>
          </a:bodyPr>
          <a:lstStyle/>
          <a:p>
            <a:pPr>
              <a:lnSpc>
                <a:spcPct val="150000"/>
              </a:lnSpc>
            </a:pPr>
            <a:r>
              <a:rPr lang="ja-JP" altLang="ja-JP" sz="2400" dirty="0">
                <a:latin typeface="+mn-ea"/>
                <a:ea typeface="+mn-ea"/>
              </a:rPr>
              <a:t>■</a:t>
            </a:r>
            <a:r>
              <a:rPr lang="en-US" altLang="ja-JP" sz="2400" dirty="0">
                <a:latin typeface="+mn-ea"/>
                <a:ea typeface="+mn-ea"/>
              </a:rPr>
              <a:t> </a:t>
            </a:r>
            <a:r>
              <a:rPr lang="ja-JP" altLang="ja-JP" sz="2400" dirty="0">
                <a:latin typeface="+mn-ea"/>
                <a:ea typeface="+mn-ea"/>
              </a:rPr>
              <a:t>目的を明確にする</a:t>
            </a:r>
          </a:p>
        </p:txBody>
      </p:sp>
      <p:sp>
        <p:nvSpPr>
          <p:cNvPr id="22" name="テキスト ボックス 21"/>
          <p:cNvSpPr txBox="1"/>
          <p:nvPr/>
        </p:nvSpPr>
        <p:spPr>
          <a:xfrm>
            <a:off x="1143000" y="2172860"/>
            <a:ext cx="2844048" cy="559769"/>
          </a:xfrm>
          <a:prstGeom prst="rect">
            <a:avLst/>
          </a:prstGeom>
          <a:noFill/>
        </p:spPr>
        <p:txBody>
          <a:bodyPr wrap="none" rtlCol="0">
            <a:spAutoFit/>
          </a:bodyPr>
          <a:lstStyle/>
          <a:p>
            <a:pPr>
              <a:lnSpc>
                <a:spcPct val="150000"/>
              </a:lnSpc>
            </a:pPr>
            <a:r>
              <a:rPr lang="ja-JP" altLang="ja-JP" sz="2400" dirty="0">
                <a:latin typeface="+mn-ea"/>
                <a:ea typeface="+mn-ea"/>
              </a:rPr>
              <a:t>■</a:t>
            </a:r>
            <a:r>
              <a:rPr lang="en-US" altLang="ja-JP" sz="2400" dirty="0">
                <a:latin typeface="+mn-ea"/>
                <a:ea typeface="+mn-ea"/>
              </a:rPr>
              <a:t> </a:t>
            </a:r>
            <a:r>
              <a:rPr lang="ja-JP" altLang="ja-JP" sz="2400" dirty="0">
                <a:latin typeface="+mn-ea"/>
                <a:ea typeface="+mn-ea"/>
              </a:rPr>
              <a:t>正しい事を伝える</a:t>
            </a:r>
          </a:p>
        </p:txBody>
      </p:sp>
      <p:sp>
        <p:nvSpPr>
          <p:cNvPr id="23" name="テキスト ボックス 22"/>
          <p:cNvSpPr txBox="1"/>
          <p:nvPr/>
        </p:nvSpPr>
        <p:spPr>
          <a:xfrm>
            <a:off x="1143000" y="2732922"/>
            <a:ext cx="5312673" cy="646331"/>
          </a:xfrm>
          <a:prstGeom prst="rect">
            <a:avLst/>
          </a:prstGeom>
          <a:noFill/>
        </p:spPr>
        <p:txBody>
          <a:bodyPr wrap="none" rtlCol="0">
            <a:spAutoFit/>
          </a:bodyPr>
          <a:lstStyle/>
          <a:p>
            <a:pPr>
              <a:lnSpc>
                <a:spcPct val="150000"/>
              </a:lnSpc>
            </a:pPr>
            <a:r>
              <a:rPr lang="ja-JP" altLang="ja-JP" sz="2400" dirty="0">
                <a:latin typeface="+mn-ea"/>
                <a:ea typeface="+mn-ea"/>
              </a:rPr>
              <a:t>■</a:t>
            </a:r>
            <a:r>
              <a:rPr lang="en-US" altLang="ja-JP" sz="2400" dirty="0">
                <a:latin typeface="+mn-ea"/>
                <a:ea typeface="+mn-ea"/>
              </a:rPr>
              <a:t> </a:t>
            </a:r>
            <a:r>
              <a:rPr lang="ja-JP" altLang="en-US" sz="2400" dirty="0">
                <a:solidFill>
                  <a:srgbClr val="FF3399"/>
                </a:solidFill>
                <a:latin typeface="+mn-ea"/>
                <a:ea typeface="+mn-ea"/>
              </a:rPr>
              <a:t>受講者の</a:t>
            </a:r>
            <a:r>
              <a:rPr lang="ja-JP" altLang="ja-JP" sz="2400" dirty="0">
                <a:solidFill>
                  <a:srgbClr val="FF3399"/>
                </a:solidFill>
                <a:latin typeface="+mn-ea"/>
                <a:ea typeface="+mn-ea"/>
              </a:rPr>
              <a:t>五感を</a:t>
            </a:r>
            <a:r>
              <a:rPr lang="ja-JP" altLang="en-US" sz="2400" dirty="0">
                <a:solidFill>
                  <a:srgbClr val="FF3399"/>
                </a:solidFill>
                <a:latin typeface="+mn-ea"/>
                <a:ea typeface="+mn-ea"/>
              </a:rPr>
              <a:t>駆使</a:t>
            </a:r>
            <a:r>
              <a:rPr lang="ja-JP" altLang="en-US" sz="2400" dirty="0">
                <a:latin typeface="+mn-ea"/>
                <a:ea typeface="+mn-ea"/>
              </a:rPr>
              <a:t>しつつ</a:t>
            </a:r>
            <a:r>
              <a:rPr lang="ja-JP" altLang="ja-JP" sz="2400" dirty="0">
                <a:latin typeface="+mn-ea"/>
                <a:ea typeface="+mn-ea"/>
              </a:rPr>
              <a:t>指導する</a:t>
            </a:r>
          </a:p>
        </p:txBody>
      </p:sp>
      <p:sp>
        <p:nvSpPr>
          <p:cNvPr id="24" name="テキスト ボックス 23"/>
          <p:cNvSpPr txBox="1"/>
          <p:nvPr/>
        </p:nvSpPr>
        <p:spPr>
          <a:xfrm>
            <a:off x="1143000" y="3292984"/>
            <a:ext cx="7098418" cy="646331"/>
          </a:xfrm>
          <a:prstGeom prst="rect">
            <a:avLst/>
          </a:prstGeom>
          <a:noFill/>
        </p:spPr>
        <p:txBody>
          <a:bodyPr wrap="none" rtlCol="0">
            <a:spAutoFit/>
          </a:bodyPr>
          <a:lstStyle/>
          <a:p>
            <a:pPr>
              <a:lnSpc>
                <a:spcPct val="150000"/>
              </a:lnSpc>
            </a:pPr>
            <a:r>
              <a:rPr lang="ja-JP" altLang="ja-JP" sz="2400" dirty="0">
                <a:latin typeface="+mn-ea"/>
                <a:ea typeface="+mn-ea"/>
              </a:rPr>
              <a:t>■</a:t>
            </a:r>
            <a:r>
              <a:rPr lang="en-US" altLang="ja-JP" sz="2400" dirty="0">
                <a:latin typeface="+mn-ea"/>
                <a:ea typeface="+mn-ea"/>
              </a:rPr>
              <a:t> </a:t>
            </a:r>
            <a:r>
              <a:rPr lang="ja-JP" altLang="ja-JP" sz="2400" dirty="0">
                <a:solidFill>
                  <a:srgbClr val="FF3399"/>
                </a:solidFill>
                <a:latin typeface="+mn-ea"/>
                <a:ea typeface="+mn-ea"/>
              </a:rPr>
              <a:t>受講</a:t>
            </a:r>
            <a:r>
              <a:rPr lang="ja-JP" altLang="en-US" sz="2400" dirty="0">
                <a:solidFill>
                  <a:srgbClr val="FF3399"/>
                </a:solidFill>
                <a:latin typeface="+mn-ea"/>
                <a:ea typeface="+mn-ea"/>
              </a:rPr>
              <a:t>者</a:t>
            </a:r>
            <a:r>
              <a:rPr lang="ja-JP" altLang="ja-JP" sz="2400" dirty="0">
                <a:solidFill>
                  <a:srgbClr val="FF3399"/>
                </a:solidFill>
                <a:latin typeface="+mn-ea"/>
                <a:ea typeface="+mn-ea"/>
              </a:rPr>
              <a:t>の背景や基礎知識を把握</a:t>
            </a:r>
            <a:r>
              <a:rPr lang="ja-JP" altLang="ja-JP" sz="2400" dirty="0">
                <a:latin typeface="+mn-ea"/>
                <a:ea typeface="+mn-ea"/>
              </a:rPr>
              <a:t>しながら指導する</a:t>
            </a:r>
          </a:p>
        </p:txBody>
      </p:sp>
      <p:sp>
        <p:nvSpPr>
          <p:cNvPr id="25" name="テキスト ボックス 24"/>
          <p:cNvSpPr txBox="1"/>
          <p:nvPr/>
        </p:nvSpPr>
        <p:spPr>
          <a:xfrm>
            <a:off x="1143000" y="3853046"/>
            <a:ext cx="5867312" cy="646331"/>
          </a:xfrm>
          <a:prstGeom prst="rect">
            <a:avLst/>
          </a:prstGeom>
          <a:noFill/>
        </p:spPr>
        <p:txBody>
          <a:bodyPr wrap="none" rtlCol="0">
            <a:spAutoFit/>
          </a:bodyPr>
          <a:lstStyle/>
          <a:p>
            <a:pPr>
              <a:lnSpc>
                <a:spcPct val="150000"/>
              </a:lnSpc>
            </a:pPr>
            <a:r>
              <a:rPr lang="ja-JP" altLang="ja-JP" sz="2400" dirty="0">
                <a:latin typeface="+mn-ea"/>
                <a:ea typeface="+mn-ea"/>
              </a:rPr>
              <a:t>■</a:t>
            </a:r>
            <a:r>
              <a:rPr lang="en-US" altLang="ja-JP" sz="2400" dirty="0">
                <a:latin typeface="+mn-ea"/>
                <a:ea typeface="+mn-ea"/>
              </a:rPr>
              <a:t> </a:t>
            </a:r>
            <a:r>
              <a:rPr lang="ja-JP" altLang="ja-JP" sz="2400" dirty="0">
                <a:solidFill>
                  <a:srgbClr val="FF3399"/>
                </a:solidFill>
                <a:latin typeface="+mn-ea"/>
                <a:ea typeface="+mn-ea"/>
              </a:rPr>
              <a:t>受講</a:t>
            </a:r>
            <a:r>
              <a:rPr lang="ja-JP" altLang="en-US" sz="2400" dirty="0">
                <a:solidFill>
                  <a:srgbClr val="FF3399"/>
                </a:solidFill>
                <a:latin typeface="+mn-ea"/>
                <a:ea typeface="+mn-ea"/>
              </a:rPr>
              <a:t>者</a:t>
            </a:r>
            <a:r>
              <a:rPr lang="ja-JP" altLang="ja-JP" sz="2400" dirty="0">
                <a:solidFill>
                  <a:srgbClr val="FF3399"/>
                </a:solidFill>
                <a:latin typeface="+mn-ea"/>
                <a:ea typeface="+mn-ea"/>
              </a:rPr>
              <a:t>の理解度を確認</a:t>
            </a:r>
            <a:r>
              <a:rPr lang="ja-JP" altLang="ja-JP" sz="2400" dirty="0">
                <a:latin typeface="+mn-ea"/>
                <a:ea typeface="+mn-ea"/>
              </a:rPr>
              <a:t>しながら指導する</a:t>
            </a:r>
          </a:p>
        </p:txBody>
      </p:sp>
      <p:sp>
        <p:nvSpPr>
          <p:cNvPr id="26" name="テキスト ボックス 25"/>
          <p:cNvSpPr txBox="1"/>
          <p:nvPr/>
        </p:nvSpPr>
        <p:spPr>
          <a:xfrm>
            <a:off x="1143000" y="4413108"/>
            <a:ext cx="6756978" cy="646331"/>
          </a:xfrm>
          <a:prstGeom prst="rect">
            <a:avLst/>
          </a:prstGeom>
          <a:noFill/>
        </p:spPr>
        <p:txBody>
          <a:bodyPr wrap="none" rtlCol="0">
            <a:spAutoFit/>
          </a:bodyPr>
          <a:lstStyle/>
          <a:p>
            <a:pPr>
              <a:lnSpc>
                <a:spcPct val="150000"/>
              </a:lnSpc>
            </a:pPr>
            <a:r>
              <a:rPr lang="ja-JP" altLang="ja-JP" sz="2400" dirty="0">
                <a:latin typeface="+mn-ea"/>
                <a:ea typeface="+mn-ea"/>
              </a:rPr>
              <a:t>■</a:t>
            </a:r>
            <a:r>
              <a:rPr lang="en-US" altLang="ja-JP" sz="2400" dirty="0">
                <a:latin typeface="+mn-ea"/>
                <a:ea typeface="+mn-ea"/>
              </a:rPr>
              <a:t> </a:t>
            </a:r>
            <a:r>
              <a:rPr lang="ja-JP" altLang="ja-JP" sz="2400" dirty="0">
                <a:solidFill>
                  <a:srgbClr val="FF3399"/>
                </a:solidFill>
                <a:latin typeface="+mn-ea"/>
                <a:ea typeface="+mn-ea"/>
              </a:rPr>
              <a:t>効果的に質問</a:t>
            </a:r>
            <a:r>
              <a:rPr lang="ja-JP" altLang="ja-JP" sz="2400" dirty="0">
                <a:latin typeface="+mn-ea"/>
                <a:ea typeface="+mn-ea"/>
              </a:rPr>
              <a:t>をする</a:t>
            </a:r>
            <a:r>
              <a:rPr lang="ja-JP" altLang="en-US" sz="2400" dirty="0">
                <a:latin typeface="+mn-ea"/>
                <a:ea typeface="+mn-ea"/>
              </a:rPr>
              <a:t>   －</a:t>
            </a:r>
            <a:r>
              <a:rPr lang="ja-JP" altLang="ja-JP" sz="2400" dirty="0">
                <a:latin typeface="+mn-ea"/>
                <a:ea typeface="+mn-ea"/>
              </a:rPr>
              <a:t>「双方向</a:t>
            </a:r>
            <a:r>
              <a:rPr lang="ja-JP" altLang="en-US" sz="2400" dirty="0">
                <a:latin typeface="+mn-ea"/>
                <a:ea typeface="+mn-ea"/>
              </a:rPr>
              <a:t>的</a:t>
            </a:r>
            <a:r>
              <a:rPr lang="ja-JP" altLang="ja-JP" sz="2400" dirty="0">
                <a:latin typeface="+mn-ea"/>
                <a:ea typeface="+mn-ea"/>
              </a:rPr>
              <a:t>」</a:t>
            </a:r>
            <a:r>
              <a:rPr lang="ja-JP" altLang="en-US" sz="2400" dirty="0">
                <a:latin typeface="+mn-ea"/>
                <a:ea typeface="+mn-ea"/>
              </a:rPr>
              <a:t>・</a:t>
            </a:r>
            <a:r>
              <a:rPr lang="ja-JP" altLang="ja-JP" sz="2400" dirty="0">
                <a:latin typeface="+mn-ea"/>
                <a:ea typeface="+mn-ea"/>
              </a:rPr>
              <a:t>「参加型」</a:t>
            </a:r>
          </a:p>
        </p:txBody>
      </p:sp>
      <p:sp>
        <p:nvSpPr>
          <p:cNvPr id="27" name="テキスト ボックス 26"/>
          <p:cNvSpPr txBox="1"/>
          <p:nvPr/>
        </p:nvSpPr>
        <p:spPr>
          <a:xfrm>
            <a:off x="1143000" y="4973170"/>
            <a:ext cx="4115229" cy="559769"/>
          </a:xfrm>
          <a:prstGeom prst="rect">
            <a:avLst/>
          </a:prstGeom>
          <a:noFill/>
        </p:spPr>
        <p:txBody>
          <a:bodyPr wrap="none" rtlCol="0">
            <a:spAutoFit/>
          </a:bodyPr>
          <a:lstStyle/>
          <a:p>
            <a:pPr>
              <a:lnSpc>
                <a:spcPct val="150000"/>
              </a:lnSpc>
            </a:pPr>
            <a:r>
              <a:rPr lang="ja-JP" altLang="ja-JP" sz="2400" dirty="0">
                <a:latin typeface="+mn-ea"/>
                <a:ea typeface="+mn-ea"/>
              </a:rPr>
              <a:t>■</a:t>
            </a:r>
            <a:r>
              <a:rPr lang="en-US" altLang="ja-JP" sz="2400" dirty="0">
                <a:latin typeface="+mn-ea"/>
                <a:ea typeface="+mn-ea"/>
              </a:rPr>
              <a:t> </a:t>
            </a:r>
            <a:r>
              <a:rPr lang="ja-JP" altLang="ja-JP" sz="2400" dirty="0">
                <a:latin typeface="+mn-ea"/>
                <a:ea typeface="+mn-ea"/>
              </a:rPr>
              <a:t>重要な点は説明</a:t>
            </a:r>
            <a:r>
              <a:rPr lang="ja-JP" altLang="en-US" sz="2400" dirty="0">
                <a:latin typeface="+mn-ea"/>
                <a:ea typeface="+mn-ea"/>
              </a:rPr>
              <a:t>を繰り返す</a:t>
            </a:r>
            <a:endParaRPr lang="ja-JP" altLang="ja-JP" sz="2400" dirty="0">
              <a:latin typeface="+mn-ea"/>
              <a:ea typeface="+mn-ea"/>
            </a:endParaRPr>
          </a:p>
        </p:txBody>
      </p:sp>
      <p:sp>
        <p:nvSpPr>
          <p:cNvPr id="28" name="テキスト ボックス 27"/>
          <p:cNvSpPr txBox="1"/>
          <p:nvPr/>
        </p:nvSpPr>
        <p:spPr>
          <a:xfrm>
            <a:off x="1143000" y="5533232"/>
            <a:ext cx="2039341" cy="559769"/>
          </a:xfrm>
          <a:prstGeom prst="rect">
            <a:avLst/>
          </a:prstGeom>
          <a:noFill/>
        </p:spPr>
        <p:txBody>
          <a:bodyPr wrap="none" rtlCol="0">
            <a:spAutoFit/>
          </a:bodyPr>
          <a:lstStyle/>
          <a:p>
            <a:pPr>
              <a:lnSpc>
                <a:spcPct val="150000"/>
              </a:lnSpc>
            </a:pPr>
            <a:r>
              <a:rPr lang="ja-JP" altLang="ja-JP" sz="2400" dirty="0">
                <a:latin typeface="+mn-ea"/>
                <a:ea typeface="+mn-ea"/>
              </a:rPr>
              <a:t>■</a:t>
            </a:r>
            <a:r>
              <a:rPr lang="en-US" altLang="ja-JP" sz="2400" dirty="0">
                <a:latin typeface="+mn-ea"/>
                <a:ea typeface="+mn-ea"/>
              </a:rPr>
              <a:t> </a:t>
            </a:r>
            <a:r>
              <a:rPr lang="ja-JP" altLang="ja-JP" sz="2400" dirty="0">
                <a:latin typeface="+mn-ea"/>
                <a:ea typeface="+mn-ea"/>
              </a:rPr>
              <a:t>時間を守る</a:t>
            </a:r>
          </a:p>
        </p:txBody>
      </p:sp>
    </p:spTree>
    <p:extLst>
      <p:ext uri="{BB962C8B-B14F-4D97-AF65-F5344CB8AC3E}">
        <p14:creationId xmlns:p14="http://schemas.microsoft.com/office/powerpoint/2010/main" val="66891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68362"/>
          </a:xfrm>
        </p:spPr>
        <p:txBody>
          <a:bodyPr/>
          <a:lstStyle/>
          <a:p>
            <a:r>
              <a:rPr kumimoji="1" lang="en-US" altLang="ja-JP" sz="3600" b="1" dirty="0">
                <a:solidFill>
                  <a:srgbClr val="7030A0"/>
                </a:solidFill>
                <a:latin typeface="+mn-ea"/>
                <a:ea typeface="+mn-ea"/>
              </a:rPr>
              <a:t>JMECC</a:t>
            </a:r>
            <a:r>
              <a:rPr kumimoji="1" lang="ja-JP" altLang="en-US" sz="3600" b="1" dirty="0">
                <a:solidFill>
                  <a:srgbClr val="7030A0"/>
                </a:solidFill>
                <a:latin typeface="+mn-ea"/>
                <a:ea typeface="+mn-ea"/>
              </a:rPr>
              <a:t>指導のポイント</a:t>
            </a:r>
          </a:p>
        </p:txBody>
      </p:sp>
      <p:sp>
        <p:nvSpPr>
          <p:cNvPr id="3" name="コンテンツ プレースホルダ 2"/>
          <p:cNvSpPr>
            <a:spLocks noGrp="1"/>
          </p:cNvSpPr>
          <p:nvPr>
            <p:ph idx="1"/>
          </p:nvPr>
        </p:nvSpPr>
        <p:spPr>
          <a:xfrm>
            <a:off x="1101080" y="1493837"/>
            <a:ext cx="7503368" cy="1215083"/>
          </a:xfrm>
        </p:spPr>
        <p:txBody>
          <a:bodyPr/>
          <a:lstStyle/>
          <a:p>
            <a:pPr marL="0" indent="0">
              <a:lnSpc>
                <a:spcPct val="200000"/>
              </a:lnSpc>
              <a:buNone/>
            </a:pPr>
            <a:r>
              <a:rPr lang="ja-JP" altLang="en-US" sz="3600" b="1" dirty="0">
                <a:latin typeface="+mn-ea"/>
              </a:rPr>
              <a:t>・ </a:t>
            </a:r>
            <a:r>
              <a:rPr lang="ja-JP" altLang="en-US" sz="3600" b="1" dirty="0">
                <a:solidFill>
                  <a:srgbClr val="FF3399"/>
                </a:solidFill>
                <a:latin typeface="+mn-ea"/>
              </a:rPr>
              <a:t>受講者自身の気づき</a:t>
            </a:r>
            <a:r>
              <a:rPr lang="ja-JP" altLang="en-US" sz="3600" b="1" dirty="0">
                <a:latin typeface="+mn-ea"/>
              </a:rPr>
              <a:t>を利用する。</a:t>
            </a:r>
            <a:endParaRPr lang="en-US" altLang="ja-JP" sz="3600" b="1" dirty="0">
              <a:latin typeface="+mn-ea"/>
            </a:endParaRPr>
          </a:p>
        </p:txBody>
      </p:sp>
      <p:cxnSp>
        <p:nvCxnSpPr>
          <p:cNvPr id="4" name="直線コネクタ 3"/>
          <p:cNvCxnSpPr/>
          <p:nvPr/>
        </p:nvCxnSpPr>
        <p:spPr>
          <a:xfrm>
            <a:off x="216024" y="12192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コンテンツ プレースホルダ 2"/>
          <p:cNvSpPr txBox="1">
            <a:spLocks/>
          </p:cNvSpPr>
          <p:nvPr/>
        </p:nvSpPr>
        <p:spPr bwMode="auto">
          <a:xfrm>
            <a:off x="1101080" y="2708920"/>
            <a:ext cx="7503368" cy="1224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42900" lvl="1" indent="-342900">
              <a:lnSpc>
                <a:spcPct val="200000"/>
              </a:lnSpc>
              <a:buFontTx/>
              <a:buNone/>
            </a:pPr>
            <a:r>
              <a:rPr lang="ja-JP" altLang="en-US" sz="3600" kern="0" dirty="0">
                <a:latin typeface="+mn-ea"/>
              </a:rPr>
              <a:t>・ </a:t>
            </a:r>
            <a:r>
              <a:rPr lang="ja-JP" altLang="en-US" sz="3600" kern="0" dirty="0">
                <a:solidFill>
                  <a:srgbClr val="FF3399"/>
                </a:solidFill>
                <a:latin typeface="+mn-ea"/>
              </a:rPr>
              <a:t>受講者自身の気づき</a:t>
            </a:r>
            <a:r>
              <a:rPr lang="ja-JP" altLang="en-US" sz="3600" kern="0" dirty="0">
                <a:latin typeface="+mn-ea"/>
              </a:rPr>
              <a:t>を促す。</a:t>
            </a:r>
            <a:endParaRPr lang="en-US" altLang="ja-JP" sz="3600" kern="0" dirty="0">
              <a:latin typeface="+mn-ea"/>
            </a:endParaRPr>
          </a:p>
        </p:txBody>
      </p:sp>
      <p:sp>
        <p:nvSpPr>
          <p:cNvPr id="6" name="コンテンツ プレースホルダ 2"/>
          <p:cNvSpPr txBox="1">
            <a:spLocks/>
          </p:cNvSpPr>
          <p:nvPr/>
        </p:nvSpPr>
        <p:spPr bwMode="auto">
          <a:xfrm>
            <a:off x="1101080" y="3861048"/>
            <a:ext cx="7503368" cy="1287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200000"/>
              </a:lnSpc>
              <a:buFontTx/>
              <a:buNone/>
            </a:pPr>
            <a:r>
              <a:rPr lang="ja-JP" altLang="en-US" sz="3600" kern="0" dirty="0">
                <a:latin typeface="+mn-ea"/>
              </a:rPr>
              <a:t>・ 指導方法に</a:t>
            </a:r>
            <a:r>
              <a:rPr lang="ja-JP" altLang="en-US" sz="3600" kern="0" dirty="0">
                <a:solidFill>
                  <a:srgbClr val="FF3399"/>
                </a:solidFill>
                <a:latin typeface="+mn-ea"/>
              </a:rPr>
              <a:t>「正解」はない</a:t>
            </a:r>
            <a:r>
              <a:rPr lang="ja-JP" altLang="en-US" sz="3600" kern="0" dirty="0">
                <a:latin typeface="+mn-ea"/>
              </a:rPr>
              <a:t>。</a:t>
            </a:r>
            <a:endParaRPr lang="en-US" altLang="ja-JP" sz="3600" kern="0" dirty="0">
              <a:latin typeface="+mn-ea"/>
            </a:endParaRPr>
          </a:p>
        </p:txBody>
      </p:sp>
      <p:sp>
        <p:nvSpPr>
          <p:cNvPr id="7" name="コンテンツ プレースホルダ 2"/>
          <p:cNvSpPr txBox="1">
            <a:spLocks/>
          </p:cNvSpPr>
          <p:nvPr/>
        </p:nvSpPr>
        <p:spPr bwMode="auto">
          <a:xfrm>
            <a:off x="1101080" y="5148138"/>
            <a:ext cx="7503368" cy="1233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200000"/>
              </a:lnSpc>
              <a:buFontTx/>
              <a:buNone/>
            </a:pPr>
            <a:r>
              <a:rPr lang="ja-JP" altLang="en-US" sz="3600" kern="0" dirty="0">
                <a:latin typeface="+mn-ea"/>
              </a:rPr>
              <a:t>・ </a:t>
            </a:r>
            <a:r>
              <a:rPr lang="ja-JP" altLang="en-US" sz="3600" kern="0" dirty="0">
                <a:solidFill>
                  <a:srgbClr val="9900CC"/>
                </a:solidFill>
                <a:latin typeface="+mn-ea"/>
              </a:rPr>
              <a:t>指導要綱を熟知し、遵守する</a:t>
            </a:r>
            <a:r>
              <a:rPr lang="ja-JP" altLang="en-US" sz="3600" kern="0" dirty="0">
                <a:latin typeface="+mn-ea"/>
              </a:rPr>
              <a:t>。</a:t>
            </a:r>
            <a:endParaRPr lang="en-US" altLang="ja-JP" sz="3600" kern="0" dirty="0">
              <a:latin typeface="+mn-ea"/>
            </a:endParaRPr>
          </a:p>
        </p:txBody>
      </p:sp>
    </p:spTree>
    <p:extLst>
      <p:ext uri="{BB962C8B-B14F-4D97-AF65-F5344CB8AC3E}">
        <p14:creationId xmlns:p14="http://schemas.microsoft.com/office/powerpoint/2010/main" val="175697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285750" y="1162050"/>
            <a:ext cx="8553450" cy="1143000"/>
          </a:xfrm>
          <a:prstGeom prst="rect">
            <a:avLst/>
          </a:prstGeom>
        </p:spPr>
        <p:txBody>
          <a:bodyPr/>
          <a:lstStyle/>
          <a:p>
            <a:pPr marL="342900" indent="-342900" eaLnBrk="1" hangingPunct="1">
              <a:spcBef>
                <a:spcPct val="20000"/>
              </a:spcBef>
              <a:buFont typeface="Wingdings" pitchFamily="2" charset="2"/>
              <a:buNone/>
              <a:defRPr/>
            </a:pPr>
            <a:r>
              <a:rPr lang="ja-JP" altLang="en-US" kern="0" dirty="0">
                <a:solidFill>
                  <a:srgbClr val="FF3399"/>
                </a:solidFill>
                <a:latin typeface="Calibri" panose="020F0502020204030204" pitchFamily="34" charset="0"/>
              </a:rPr>
              <a:t>突然の心停止に対する最初の10分間の</a:t>
            </a:r>
            <a:endParaRPr lang="en-US" altLang="ja-JP" kern="0" dirty="0">
              <a:solidFill>
                <a:srgbClr val="FF3399"/>
              </a:solidFill>
              <a:latin typeface="Calibri" panose="020F0502020204030204" pitchFamily="34" charset="0"/>
            </a:endParaRPr>
          </a:p>
          <a:p>
            <a:pPr marL="342900" indent="-342900" eaLnBrk="1" hangingPunct="1">
              <a:spcBef>
                <a:spcPct val="20000"/>
              </a:spcBef>
              <a:buFont typeface="Wingdings" pitchFamily="2" charset="2"/>
              <a:buNone/>
              <a:defRPr/>
            </a:pPr>
            <a:r>
              <a:rPr lang="ja-JP" altLang="en-US" kern="0" dirty="0">
                <a:solidFill>
                  <a:srgbClr val="FF3399"/>
                </a:solidFill>
                <a:latin typeface="Calibri" panose="020F0502020204030204" pitchFamily="34" charset="0"/>
              </a:rPr>
              <a:t>　　　　　　　　　　　　　　　　　　　　　チーム蘇生ができる。</a:t>
            </a:r>
          </a:p>
        </p:txBody>
      </p:sp>
      <p:sp>
        <p:nvSpPr>
          <p:cNvPr id="9" name="Rectangle 2"/>
          <p:cNvSpPr txBox="1">
            <a:spLocks noChangeArrowheads="1"/>
          </p:cNvSpPr>
          <p:nvPr/>
        </p:nvSpPr>
        <p:spPr>
          <a:xfrm>
            <a:off x="226147" y="161925"/>
            <a:ext cx="8505825" cy="708025"/>
          </a:xfrm>
          <a:prstGeom prst="rect">
            <a:avLst/>
          </a:prstGeom>
        </p:spPr>
        <p:txBody>
          <a:bodyPr/>
          <a:lstStyle/>
          <a:p>
            <a:pPr algn="ctr" eaLnBrk="1" hangingPunct="1">
              <a:defRPr/>
            </a:pPr>
            <a:r>
              <a:rPr kumimoji="1" lang="zh-CN" altLang="en-US" sz="4000" b="1" dirty="0">
                <a:solidFill>
                  <a:srgbClr val="FF3399"/>
                </a:solidFill>
                <a:latin typeface="+mn-ea"/>
                <a:ea typeface="+mn-ea"/>
              </a:rPr>
              <a:t>日本救急医学会認定 </a:t>
            </a:r>
            <a:r>
              <a:rPr kumimoji="1" lang="en-US" altLang="zh-CN" sz="4000" b="1" dirty="0">
                <a:solidFill>
                  <a:srgbClr val="FF3399"/>
                </a:solidFill>
                <a:latin typeface="+mn-ea"/>
                <a:ea typeface="+mn-ea"/>
              </a:rPr>
              <a:t>ICLS </a:t>
            </a:r>
            <a:r>
              <a:rPr kumimoji="1" lang="zh-CN" altLang="en-US" sz="4000" b="1" dirty="0">
                <a:solidFill>
                  <a:srgbClr val="FF3399"/>
                </a:solidFill>
                <a:latin typeface="+mn-ea"/>
                <a:ea typeface="+mn-ea"/>
              </a:rPr>
              <a:t>講習会</a:t>
            </a:r>
            <a:endParaRPr lang="ja-JP" altLang="en-US" sz="4000" kern="0" dirty="0">
              <a:solidFill>
                <a:srgbClr val="FF3399"/>
              </a:solidFill>
              <a:latin typeface="Calibri" panose="020F0502020204030204" pitchFamily="34" charset="0"/>
            </a:endParaRPr>
          </a:p>
        </p:txBody>
      </p:sp>
      <p:sp>
        <p:nvSpPr>
          <p:cNvPr id="10" name="Rectangle 3"/>
          <p:cNvSpPr txBox="1">
            <a:spLocks noChangeArrowheads="1"/>
          </p:cNvSpPr>
          <p:nvPr/>
        </p:nvSpPr>
        <p:spPr bwMode="auto">
          <a:xfrm>
            <a:off x="223838" y="4483100"/>
            <a:ext cx="87677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Font typeface="Wingdings" panose="05000000000000000000" pitchFamily="2" charset="2"/>
              <a:buNone/>
            </a:pPr>
            <a:r>
              <a:rPr lang="ja-JP" altLang="en-US" sz="2800">
                <a:solidFill>
                  <a:srgbClr val="9900CC"/>
                </a:solidFill>
                <a:latin typeface="Calibri" panose="020F0502020204030204" pitchFamily="34" charset="0"/>
              </a:rPr>
              <a:t>日常臨床で遭遇する予期せぬ容態悪化に対応する能力を実践型教育によって習得する。</a:t>
            </a:r>
          </a:p>
        </p:txBody>
      </p:sp>
      <p:sp>
        <p:nvSpPr>
          <p:cNvPr id="11" name="Rectangle 2"/>
          <p:cNvSpPr txBox="1">
            <a:spLocks noChangeArrowheads="1"/>
          </p:cNvSpPr>
          <p:nvPr/>
        </p:nvSpPr>
        <p:spPr>
          <a:xfrm>
            <a:off x="611188" y="3121025"/>
            <a:ext cx="7915275" cy="1193800"/>
          </a:xfrm>
          <a:prstGeom prst="rect">
            <a:avLst/>
          </a:prstGeom>
        </p:spPr>
        <p:txBody>
          <a:bodyPr anchor="ctr">
            <a:normAutofit fontScale="92500"/>
          </a:bodyPr>
          <a:lstStyle/>
          <a:p>
            <a:pPr algn="ctr" eaLnBrk="1" hangingPunct="1">
              <a:defRPr/>
            </a:pPr>
            <a:r>
              <a:rPr lang="ja-JP" altLang="en-US" sz="3500" dirty="0">
                <a:solidFill>
                  <a:prstClr val="black"/>
                </a:solidFill>
                <a:latin typeface="Calibri" panose="020F0502020204030204" pitchFamily="34" charset="0"/>
              </a:rPr>
              <a:t>日本内科学会認定 </a:t>
            </a:r>
            <a:r>
              <a:rPr lang="en-US" altLang="ja-JP" sz="3900" i="1" dirty="0">
                <a:solidFill>
                  <a:srgbClr val="9900CC"/>
                </a:solidFill>
                <a:latin typeface="Calibri" panose="020F0502020204030204" pitchFamily="34" charset="0"/>
                <a:cs typeface="Times New Roman" pitchFamily="18" charset="0"/>
              </a:rPr>
              <a:t>JMECC</a:t>
            </a:r>
            <a:endParaRPr lang="en-US" altLang="ja-JP" sz="3900" dirty="0">
              <a:solidFill>
                <a:prstClr val="black"/>
              </a:solidFill>
              <a:latin typeface="Calibri" panose="020F0502020204030204" pitchFamily="34" charset="0"/>
            </a:endParaRPr>
          </a:p>
          <a:p>
            <a:pPr algn="ctr" eaLnBrk="1" hangingPunct="1">
              <a:defRPr/>
            </a:pPr>
            <a:r>
              <a:rPr lang="ja-JP" altLang="en-US" sz="3500" dirty="0">
                <a:solidFill>
                  <a:srgbClr val="9900CC"/>
                </a:solidFill>
                <a:latin typeface="Calibri" panose="020F0502020204030204" pitchFamily="34" charset="0"/>
                <a:cs typeface="Times New Roman" pitchFamily="18" charset="0"/>
              </a:rPr>
              <a:t>（</a:t>
            </a:r>
            <a:r>
              <a:rPr lang="en-US" altLang="ja-JP" sz="3500" i="1" dirty="0">
                <a:solidFill>
                  <a:srgbClr val="9900CC"/>
                </a:solidFill>
                <a:latin typeface="Calibri" panose="020F0502020204030204" pitchFamily="34" charset="0"/>
                <a:cs typeface="Times New Roman" pitchFamily="18" charset="0"/>
              </a:rPr>
              <a:t>Japanese Medical Emergency Care Course</a:t>
            </a:r>
            <a:r>
              <a:rPr lang="ja-JP" altLang="en-US" sz="3500" dirty="0">
                <a:solidFill>
                  <a:srgbClr val="9900CC"/>
                </a:solidFill>
                <a:latin typeface="Calibri" panose="020F0502020204030204" pitchFamily="34" charset="0"/>
                <a:cs typeface="Times New Roman" pitchFamily="18" charset="0"/>
              </a:rPr>
              <a:t>）</a:t>
            </a:r>
          </a:p>
        </p:txBody>
      </p:sp>
      <p:sp>
        <p:nvSpPr>
          <p:cNvPr id="12" name="テキスト ボックス 11"/>
          <p:cNvSpPr txBox="1"/>
          <p:nvPr/>
        </p:nvSpPr>
        <p:spPr>
          <a:xfrm>
            <a:off x="1293813" y="5715000"/>
            <a:ext cx="3349625" cy="584200"/>
          </a:xfrm>
          <a:prstGeom prst="rect">
            <a:avLst/>
          </a:prstGeom>
          <a:solidFill>
            <a:schemeClr val="bg1">
              <a:lumMod val="95000"/>
            </a:schemeClr>
          </a:solidFill>
          <a:ln w="28575">
            <a:solidFill>
              <a:srgbClr val="0070C0"/>
            </a:solidFill>
          </a:ln>
        </p:spPr>
        <p:txBody>
          <a:bodyPr wrap="none">
            <a:spAutoFit/>
          </a:bodyPr>
          <a:lstStyle/>
          <a:p>
            <a:pPr eaLnBrk="1" hangingPunct="1">
              <a:defRPr/>
            </a:pPr>
            <a:r>
              <a:rPr lang="ja-JP" altLang="en-US" sz="3200" dirty="0">
                <a:solidFill>
                  <a:srgbClr val="0070C0"/>
                </a:solidFill>
                <a:effectLst>
                  <a:outerShdw blurRad="38100" dist="38100" dir="2700000" algn="tl">
                    <a:srgbClr val="000000">
                      <a:alpha val="43137"/>
                    </a:srgbClr>
                  </a:outerShdw>
                </a:effectLst>
              </a:rPr>
              <a:t>緊急を要する急病</a:t>
            </a:r>
          </a:p>
        </p:txBody>
      </p:sp>
      <p:sp>
        <p:nvSpPr>
          <p:cNvPr id="13" name="テキスト ボックス 12"/>
          <p:cNvSpPr txBox="1"/>
          <p:nvPr/>
        </p:nvSpPr>
        <p:spPr>
          <a:xfrm>
            <a:off x="4065588" y="2362200"/>
            <a:ext cx="1420812" cy="584200"/>
          </a:xfrm>
          <a:prstGeom prst="rect">
            <a:avLst/>
          </a:prstGeom>
          <a:solidFill>
            <a:schemeClr val="bg1">
              <a:lumMod val="95000"/>
            </a:schemeClr>
          </a:solidFill>
          <a:ln w="28575">
            <a:solidFill>
              <a:srgbClr val="FF0000"/>
            </a:solidFill>
          </a:ln>
        </p:spPr>
        <p:txBody>
          <a:bodyPr wrap="none">
            <a:spAutoFit/>
          </a:bodyPr>
          <a:lstStyle/>
          <a:p>
            <a:pPr eaLnBrk="1" hangingPunct="1">
              <a:defRPr/>
            </a:pPr>
            <a:r>
              <a:rPr lang="ja-JP" altLang="en-US" sz="3200" dirty="0">
                <a:solidFill>
                  <a:srgbClr val="FF0000"/>
                </a:solidFill>
                <a:effectLst>
                  <a:outerShdw blurRad="38100" dist="38100" dir="2700000" algn="tl">
                    <a:srgbClr val="000000">
                      <a:alpha val="43137"/>
                    </a:srgbClr>
                  </a:outerShdw>
                </a:effectLst>
              </a:rPr>
              <a:t>心停止</a:t>
            </a:r>
          </a:p>
        </p:txBody>
      </p:sp>
      <p:sp>
        <p:nvSpPr>
          <p:cNvPr id="6152" name="テキスト ボックス 13"/>
          <p:cNvSpPr txBox="1">
            <a:spLocks noChangeArrowheads="1"/>
          </p:cNvSpPr>
          <p:nvPr/>
        </p:nvSpPr>
        <p:spPr bwMode="auto">
          <a:xfrm>
            <a:off x="1947863" y="6464300"/>
            <a:ext cx="7037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dirty="0"/>
              <a:t>出展：</a:t>
            </a:r>
            <a:r>
              <a:rPr lang="en-US" altLang="ja-JP" sz="1400" dirty="0"/>
              <a:t>JMECC</a:t>
            </a:r>
            <a:r>
              <a:rPr lang="ja-JP" altLang="en-US" sz="1400" dirty="0"/>
              <a:t>学習の手引き・指導要綱 </a:t>
            </a:r>
            <a:r>
              <a:rPr lang="en-US" altLang="ja-JP" sz="1400" dirty="0"/>
              <a:t>&amp; JMECC</a:t>
            </a:r>
            <a:r>
              <a:rPr lang="ja-JP" altLang="en-US" sz="1400" dirty="0"/>
              <a:t>設立趣旨　</a:t>
            </a:r>
            <a:r>
              <a:rPr lang="en-US" altLang="ja-JP" sz="1400" dirty="0"/>
              <a:t>https://jmecc.net/about/</a:t>
            </a:r>
            <a:endParaRPr lang="ja-JP" altLang="en-US" sz="1400" dirty="0"/>
          </a:p>
        </p:txBody>
      </p:sp>
      <p:cxnSp>
        <p:nvCxnSpPr>
          <p:cNvPr id="15" name="直線コネクタ 14"/>
          <p:cNvCxnSpPr/>
          <p:nvPr/>
        </p:nvCxnSpPr>
        <p:spPr>
          <a:xfrm>
            <a:off x="215900" y="908050"/>
            <a:ext cx="8748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15900" y="4413250"/>
            <a:ext cx="8748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856163" y="5715000"/>
            <a:ext cx="3068637" cy="585788"/>
          </a:xfrm>
          <a:prstGeom prst="rect">
            <a:avLst/>
          </a:prstGeom>
          <a:solidFill>
            <a:schemeClr val="bg1">
              <a:lumMod val="95000"/>
            </a:schemeClr>
          </a:solidFill>
          <a:ln w="28575">
            <a:solidFill>
              <a:srgbClr val="FF0000"/>
            </a:solidFill>
          </a:ln>
        </p:spPr>
        <p:txBody>
          <a:bodyPr wrap="none">
            <a:spAutoFit/>
          </a:bodyPr>
          <a:lstStyle/>
          <a:p>
            <a:pPr eaLnBrk="1" hangingPunct="1">
              <a:defRPr/>
            </a:pPr>
            <a:r>
              <a:rPr lang="ja-JP" altLang="en-US" sz="3200" dirty="0">
                <a:effectLst>
                  <a:outerShdw blurRad="38100" dist="38100" dir="2700000" algn="tl">
                    <a:srgbClr val="000000">
                      <a:alpha val="43137"/>
                    </a:srgbClr>
                  </a:outerShdw>
                </a:effectLst>
              </a:rPr>
              <a:t>予期せぬ</a:t>
            </a:r>
            <a:r>
              <a:rPr lang="ja-JP" altLang="en-US" sz="3200" dirty="0">
                <a:solidFill>
                  <a:srgbClr val="FF0000"/>
                </a:solidFill>
                <a:effectLst>
                  <a:outerShdw blurRad="38100" dist="38100" dir="2700000" algn="tl">
                    <a:srgbClr val="000000">
                      <a:alpha val="43137"/>
                    </a:srgbClr>
                  </a:outerShdw>
                </a:effectLst>
              </a:rPr>
              <a:t>心停止</a:t>
            </a:r>
          </a:p>
        </p:txBody>
      </p:sp>
    </p:spTree>
    <p:extLst>
      <p:ext uri="{BB962C8B-B14F-4D97-AF65-F5344CB8AC3E}">
        <p14:creationId xmlns:p14="http://schemas.microsoft.com/office/powerpoint/2010/main" val="1215287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020762"/>
          </a:xfrm>
        </p:spPr>
        <p:txBody>
          <a:bodyPr/>
          <a:lstStyle/>
          <a:p>
            <a:r>
              <a:rPr lang="ja-JP" altLang="en-US" sz="4000" b="1" dirty="0">
                <a:solidFill>
                  <a:srgbClr val="7030A0"/>
                </a:solidFill>
                <a:latin typeface="+mn-ea"/>
                <a:ea typeface="+mn-ea"/>
              </a:rPr>
              <a:t>コース目標を達成するための</a:t>
            </a:r>
            <a:br>
              <a:rPr lang="en-US" altLang="ja-JP" sz="4000" b="1" dirty="0">
                <a:solidFill>
                  <a:srgbClr val="7030A0"/>
                </a:solidFill>
                <a:latin typeface="+mn-ea"/>
                <a:ea typeface="+mn-ea"/>
              </a:rPr>
            </a:br>
            <a:r>
              <a:rPr lang="ja-JP" altLang="en-US" sz="4000" b="1" dirty="0">
                <a:solidFill>
                  <a:srgbClr val="7030A0"/>
                </a:solidFill>
                <a:latin typeface="+mn-ea"/>
                <a:ea typeface="+mn-ea"/>
              </a:rPr>
              <a:t>指導ができるには</a:t>
            </a:r>
            <a:endParaRPr kumimoji="1" lang="ja-JP" altLang="en-US" sz="4000" b="1" dirty="0">
              <a:solidFill>
                <a:srgbClr val="7030A0"/>
              </a:solidFill>
              <a:latin typeface="+mn-ea"/>
              <a:ea typeface="+mn-ea"/>
            </a:endParaRPr>
          </a:p>
        </p:txBody>
      </p:sp>
      <p:cxnSp>
        <p:nvCxnSpPr>
          <p:cNvPr id="4" name="直線コネクタ 3"/>
          <p:cNvCxnSpPr/>
          <p:nvPr/>
        </p:nvCxnSpPr>
        <p:spPr>
          <a:xfrm>
            <a:off x="216024" y="14478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927" y="1666504"/>
            <a:ext cx="8169224" cy="584775"/>
          </a:xfrm>
          <a:prstGeom prst="rect">
            <a:avLst/>
          </a:prstGeom>
          <a:noFill/>
        </p:spPr>
        <p:txBody>
          <a:bodyPr wrap="none" rtlCol="0">
            <a:spAutoFit/>
          </a:bodyPr>
          <a:lstStyle/>
          <a:p>
            <a:r>
              <a:rPr lang="ja-JP" altLang="en-US" sz="3200" dirty="0">
                <a:solidFill>
                  <a:srgbClr val="FF0000"/>
                </a:solidFill>
              </a:rPr>
              <a:t>◎</a:t>
            </a:r>
            <a:r>
              <a:rPr lang="ja-JP" altLang="en-US" sz="3200" dirty="0"/>
              <a:t> 「</a:t>
            </a:r>
            <a:r>
              <a:rPr lang="en-US" altLang="ja-JP" sz="3200" dirty="0"/>
              <a:t>ICLS</a:t>
            </a:r>
            <a:r>
              <a:rPr lang="ja-JP" altLang="en-US" sz="3200" dirty="0"/>
              <a:t>」「</a:t>
            </a:r>
            <a:r>
              <a:rPr lang="en-US" altLang="ja-JP" sz="3200" dirty="0"/>
              <a:t>JMECC</a:t>
            </a:r>
            <a:r>
              <a:rPr lang="ja-JP" altLang="en-US" sz="3200" dirty="0"/>
              <a:t>」のコース目標を理解する</a:t>
            </a:r>
            <a:endParaRPr lang="en-US" altLang="ja-JP" sz="3200" dirty="0"/>
          </a:p>
        </p:txBody>
      </p:sp>
      <p:sp>
        <p:nvSpPr>
          <p:cNvPr id="11" name="テキスト ボックス 10"/>
          <p:cNvSpPr txBox="1"/>
          <p:nvPr/>
        </p:nvSpPr>
        <p:spPr>
          <a:xfrm>
            <a:off x="6927" y="2567953"/>
            <a:ext cx="9206366" cy="584775"/>
          </a:xfrm>
          <a:prstGeom prst="rect">
            <a:avLst/>
          </a:prstGeom>
          <a:noFill/>
        </p:spPr>
        <p:txBody>
          <a:bodyPr wrap="none" rtlCol="0">
            <a:spAutoFit/>
          </a:bodyPr>
          <a:lstStyle/>
          <a:p>
            <a:r>
              <a:rPr lang="ja-JP" altLang="en-US" sz="3200" dirty="0">
                <a:solidFill>
                  <a:srgbClr val="FF0000"/>
                </a:solidFill>
              </a:rPr>
              <a:t>◎</a:t>
            </a:r>
            <a:r>
              <a:rPr lang="ja-JP" altLang="en-US" sz="3200" dirty="0"/>
              <a:t> コースにおけるインストラクターの役割を理解する</a:t>
            </a:r>
          </a:p>
        </p:txBody>
      </p:sp>
      <p:sp>
        <p:nvSpPr>
          <p:cNvPr id="8" name="テキスト ボックス 7"/>
          <p:cNvSpPr txBox="1"/>
          <p:nvPr/>
        </p:nvSpPr>
        <p:spPr>
          <a:xfrm>
            <a:off x="6927" y="3434483"/>
            <a:ext cx="8957561" cy="1274195"/>
          </a:xfrm>
          <a:prstGeom prst="rect">
            <a:avLst/>
          </a:prstGeom>
          <a:noFill/>
        </p:spPr>
        <p:txBody>
          <a:bodyPr wrap="square" rtlCol="0">
            <a:spAutoFit/>
          </a:bodyPr>
          <a:lstStyle/>
          <a:p>
            <a:pPr>
              <a:lnSpc>
                <a:spcPct val="120000"/>
              </a:lnSpc>
            </a:pPr>
            <a:r>
              <a:rPr lang="ja-JP" altLang="en-US" sz="3200" dirty="0">
                <a:solidFill>
                  <a:srgbClr val="FF0000"/>
                </a:solidFill>
              </a:rPr>
              <a:t>◎</a:t>
            </a:r>
            <a:r>
              <a:rPr lang="ja-JP" altLang="en-US" sz="3200" dirty="0"/>
              <a:t> コースにおけるインストラクターの指導内容と</a:t>
            </a:r>
            <a:endParaRPr lang="en-US" altLang="ja-JP" sz="3200" dirty="0"/>
          </a:p>
          <a:p>
            <a:pPr>
              <a:lnSpc>
                <a:spcPct val="120000"/>
              </a:lnSpc>
            </a:pPr>
            <a:r>
              <a:rPr lang="ja-JP" altLang="en-US" sz="3200" dirty="0"/>
              <a:t>　　指導方法の「重要性」を理解する</a:t>
            </a:r>
          </a:p>
        </p:txBody>
      </p:sp>
      <p:sp>
        <p:nvSpPr>
          <p:cNvPr id="12" name="テキスト ボックス 11"/>
          <p:cNvSpPr txBox="1"/>
          <p:nvPr/>
        </p:nvSpPr>
        <p:spPr>
          <a:xfrm>
            <a:off x="6927" y="4876800"/>
            <a:ext cx="8954695" cy="584775"/>
          </a:xfrm>
          <a:prstGeom prst="rect">
            <a:avLst/>
          </a:prstGeom>
          <a:noFill/>
        </p:spPr>
        <p:txBody>
          <a:bodyPr wrap="none" rtlCol="0">
            <a:spAutoFit/>
          </a:bodyPr>
          <a:lstStyle/>
          <a:p>
            <a:r>
              <a:rPr lang="ja-JP" altLang="en-US" sz="3200" dirty="0">
                <a:solidFill>
                  <a:srgbClr val="FF0000"/>
                </a:solidFill>
              </a:rPr>
              <a:t>◎</a:t>
            </a:r>
            <a:r>
              <a:rPr lang="ja-JP" altLang="en-US" sz="3200" dirty="0"/>
              <a:t>成人教育技法を用いて効果的な指導を実践する</a:t>
            </a:r>
          </a:p>
        </p:txBody>
      </p:sp>
    </p:spTree>
    <p:extLst>
      <p:ext uri="{BB962C8B-B14F-4D97-AF65-F5344CB8AC3E}">
        <p14:creationId xmlns:p14="http://schemas.microsoft.com/office/powerpoint/2010/main" val="271416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4312" y="29028"/>
            <a:ext cx="8229600" cy="506813"/>
          </a:xfrm>
        </p:spPr>
        <p:txBody>
          <a:bodyPr/>
          <a:lstStyle/>
          <a:p>
            <a:r>
              <a:rPr kumimoji="1" lang="en-US" altLang="ja-JP" sz="3200" b="1" dirty="0">
                <a:solidFill>
                  <a:srgbClr val="7030A0"/>
                </a:solidFill>
                <a:latin typeface="+mn-ea"/>
                <a:ea typeface="+mn-ea"/>
              </a:rPr>
              <a:t>JMECC</a:t>
            </a:r>
            <a:r>
              <a:rPr kumimoji="1" lang="ja-JP" altLang="en-US" sz="3200" b="1" dirty="0">
                <a:solidFill>
                  <a:srgbClr val="7030A0"/>
                </a:solidFill>
                <a:latin typeface="+mn-ea"/>
                <a:ea typeface="+mn-ea"/>
              </a:rPr>
              <a:t>指導者講習会プログラム</a:t>
            </a:r>
          </a:p>
        </p:txBody>
      </p:sp>
      <p:pic>
        <p:nvPicPr>
          <p:cNvPr id="3" name="図 2">
            <a:extLst>
              <a:ext uri="{FF2B5EF4-FFF2-40B4-BE49-F238E27FC236}">
                <a16:creationId xmlns:a16="http://schemas.microsoft.com/office/drawing/2014/main" id="{95E21E7D-83D6-4E9F-80AB-161BBDFF8003}"/>
              </a:ext>
            </a:extLst>
          </p:cNvPr>
          <p:cNvPicPr>
            <a:picLocks noChangeAspect="1"/>
          </p:cNvPicPr>
          <p:nvPr/>
        </p:nvPicPr>
        <p:blipFill>
          <a:blip r:embed="rId3"/>
          <a:stretch>
            <a:fillRect/>
          </a:stretch>
        </p:blipFill>
        <p:spPr>
          <a:xfrm>
            <a:off x="1805050" y="549288"/>
            <a:ext cx="5533899" cy="6130108"/>
          </a:xfrm>
          <a:prstGeom prst="rect">
            <a:avLst/>
          </a:prstGeom>
        </p:spPr>
      </p:pic>
    </p:spTree>
    <p:extLst>
      <p:ext uri="{BB962C8B-B14F-4D97-AF65-F5344CB8AC3E}">
        <p14:creationId xmlns:p14="http://schemas.microsoft.com/office/powerpoint/2010/main" val="3255138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C:\Users\山田京志\Desktop\JMECCロゴ(背景透明色).png"/>
          <p:cNvPicPr>
            <a:picLocks noChangeAspect="1" noChangeArrowheads="1"/>
          </p:cNvPicPr>
          <p:nvPr/>
        </p:nvPicPr>
        <p:blipFill>
          <a:blip r:embed="rId3" cstate="print"/>
          <a:srcRect/>
          <a:stretch>
            <a:fillRect/>
          </a:stretch>
        </p:blipFill>
        <p:spPr bwMode="auto">
          <a:xfrm>
            <a:off x="2988729" y="4197625"/>
            <a:ext cx="3061638" cy="2431775"/>
          </a:xfrm>
          <a:prstGeom prst="rect">
            <a:avLst/>
          </a:prstGeom>
          <a:noFill/>
          <a:ln w="9525">
            <a:noFill/>
            <a:miter lim="800000"/>
            <a:headEnd/>
            <a:tailEnd/>
          </a:ln>
        </p:spPr>
      </p:pic>
      <p:sp>
        <p:nvSpPr>
          <p:cNvPr id="15" name="テキスト ボックス 14"/>
          <p:cNvSpPr txBox="1"/>
          <p:nvPr/>
        </p:nvSpPr>
        <p:spPr>
          <a:xfrm>
            <a:off x="1085755" y="3040559"/>
            <a:ext cx="6867586" cy="923330"/>
          </a:xfrm>
          <a:prstGeom prst="rect">
            <a:avLst/>
          </a:prstGeom>
          <a:noFill/>
        </p:spPr>
        <p:txBody>
          <a:bodyPr wrap="none" rtlCol="0">
            <a:spAutoFit/>
          </a:bodyPr>
          <a:lstStyle/>
          <a:p>
            <a:r>
              <a:rPr lang="ja-JP" altLang="en-US" sz="5400" dirty="0">
                <a:solidFill>
                  <a:srgbClr val="9966FF"/>
                </a:solidFill>
              </a:rPr>
              <a:t>プレテスト　解答と解説</a:t>
            </a:r>
            <a:endParaRPr kumimoji="1" lang="ja-JP" altLang="en-US" sz="5400" dirty="0">
              <a:solidFill>
                <a:srgbClr val="9966FF"/>
              </a:solidFill>
            </a:endParaRPr>
          </a:p>
        </p:txBody>
      </p:sp>
      <p:sp>
        <p:nvSpPr>
          <p:cNvPr id="17" name="テキスト ボックス 16"/>
          <p:cNvSpPr txBox="1"/>
          <p:nvPr/>
        </p:nvSpPr>
        <p:spPr>
          <a:xfrm>
            <a:off x="568787" y="1384310"/>
            <a:ext cx="7901523" cy="584775"/>
          </a:xfrm>
          <a:prstGeom prst="rect">
            <a:avLst/>
          </a:prstGeom>
          <a:noFill/>
        </p:spPr>
        <p:txBody>
          <a:bodyPr wrap="none" rtlCol="0">
            <a:spAutoFit/>
          </a:bodyPr>
          <a:lstStyle/>
          <a:p>
            <a:pPr algn="ctr"/>
            <a:r>
              <a:rPr kumimoji="1" lang="ja-JP" altLang="en-US" sz="3200" b="1" dirty="0">
                <a:solidFill>
                  <a:srgbClr val="7030A0"/>
                </a:solidFill>
                <a:latin typeface="Times New Roman" pitchFamily="18" charset="0"/>
                <a:cs typeface="Times New Roman" pitchFamily="18" charset="0"/>
              </a:rPr>
              <a:t>（</a:t>
            </a:r>
            <a:r>
              <a:rPr kumimoji="1" lang="en-US" altLang="ja-JP" sz="3200" b="1" i="1" dirty="0">
                <a:solidFill>
                  <a:srgbClr val="7030A0"/>
                </a:solidFill>
                <a:latin typeface="Times New Roman" pitchFamily="18" charset="0"/>
                <a:cs typeface="Times New Roman" pitchFamily="18" charset="0"/>
              </a:rPr>
              <a:t>Japanese Medical Emergency Care Course</a:t>
            </a:r>
            <a:r>
              <a:rPr kumimoji="1" lang="ja-JP" altLang="en-US" sz="3200" b="1" dirty="0">
                <a:solidFill>
                  <a:srgbClr val="7030A0"/>
                </a:solidFill>
                <a:latin typeface="Times New Roman" pitchFamily="18" charset="0"/>
                <a:cs typeface="Times New Roman" pitchFamily="18" charset="0"/>
              </a:rPr>
              <a:t>）</a:t>
            </a:r>
          </a:p>
        </p:txBody>
      </p:sp>
      <p:sp>
        <p:nvSpPr>
          <p:cNvPr id="18" name="テキスト ボックス 17"/>
          <p:cNvSpPr txBox="1"/>
          <p:nvPr/>
        </p:nvSpPr>
        <p:spPr>
          <a:xfrm>
            <a:off x="1593907" y="1772816"/>
            <a:ext cx="5851282" cy="1015663"/>
          </a:xfrm>
          <a:prstGeom prst="rect">
            <a:avLst/>
          </a:prstGeom>
          <a:noFill/>
        </p:spPr>
        <p:txBody>
          <a:bodyPr wrap="none" rtlCol="0">
            <a:spAutoFit/>
          </a:bodyPr>
          <a:lstStyle/>
          <a:p>
            <a:pPr algn="ctr"/>
            <a:r>
              <a:rPr lang="en-US" altLang="ja-JP" sz="6000" b="1" i="1" dirty="0">
                <a:solidFill>
                  <a:srgbClr val="7030A0"/>
                </a:solidFill>
                <a:latin typeface="Times New Roman" pitchFamily="18" charset="0"/>
                <a:cs typeface="Times New Roman" pitchFamily="18" charset="0"/>
              </a:rPr>
              <a:t>Instructor</a:t>
            </a:r>
            <a:r>
              <a:rPr kumimoji="1" lang="en-US" altLang="ja-JP" sz="6000" b="1" i="1" dirty="0">
                <a:solidFill>
                  <a:srgbClr val="7030A0"/>
                </a:solidFill>
                <a:latin typeface="Times New Roman" pitchFamily="18" charset="0"/>
                <a:cs typeface="Times New Roman" pitchFamily="18" charset="0"/>
              </a:rPr>
              <a:t> Course</a:t>
            </a:r>
            <a:endParaRPr kumimoji="1" lang="ja-JP" altLang="en-US" sz="6000" b="1" i="1" dirty="0">
              <a:solidFill>
                <a:srgbClr val="7030A0"/>
              </a:solidFill>
              <a:latin typeface="Times New Roman" pitchFamily="18" charset="0"/>
              <a:cs typeface="Times New Roman" pitchFamily="18" charset="0"/>
            </a:endParaRPr>
          </a:p>
        </p:txBody>
      </p:sp>
      <p:sp>
        <p:nvSpPr>
          <p:cNvPr id="19" name="テキスト ボックス 18"/>
          <p:cNvSpPr txBox="1"/>
          <p:nvPr/>
        </p:nvSpPr>
        <p:spPr>
          <a:xfrm>
            <a:off x="3123172" y="548680"/>
            <a:ext cx="2792752" cy="1015663"/>
          </a:xfrm>
          <a:prstGeom prst="rect">
            <a:avLst/>
          </a:prstGeom>
          <a:noFill/>
        </p:spPr>
        <p:txBody>
          <a:bodyPr wrap="none" rtlCol="0">
            <a:spAutoFit/>
          </a:bodyPr>
          <a:lstStyle/>
          <a:p>
            <a:pPr algn="ctr"/>
            <a:r>
              <a:rPr kumimoji="1" lang="en-US" altLang="ja-JP" sz="6000" b="1" i="1" dirty="0">
                <a:solidFill>
                  <a:srgbClr val="7030A0"/>
                </a:solidFill>
                <a:latin typeface="Times New Roman" pitchFamily="18" charset="0"/>
                <a:cs typeface="Times New Roman" pitchFamily="18" charset="0"/>
              </a:rPr>
              <a:t>JMECC</a:t>
            </a:r>
            <a:endParaRPr kumimoji="1" lang="ja-JP" altLang="en-US" sz="6000" b="1" i="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074801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6024" y="274638"/>
            <a:ext cx="8748464" cy="868362"/>
          </a:xfrm>
        </p:spPr>
        <p:txBody>
          <a:bodyPr/>
          <a:lstStyle/>
          <a:p>
            <a:pPr marL="623888" indent="-623888" algn="l"/>
            <a:r>
              <a:rPr lang="ja-JP" altLang="en-US" sz="2400" dirty="0">
                <a:solidFill>
                  <a:srgbClr val="7030A0"/>
                </a:solidFill>
                <a:latin typeface="+mn-ea"/>
                <a:ea typeface="+mn-ea"/>
              </a:rPr>
              <a:t>１．</a:t>
            </a:r>
            <a:r>
              <a:rPr lang="en-US" altLang="ja-JP" sz="2400" dirty="0">
                <a:solidFill>
                  <a:srgbClr val="7030A0"/>
                </a:solidFill>
                <a:latin typeface="+mn-ea"/>
                <a:ea typeface="+mn-ea"/>
              </a:rPr>
              <a:t>『</a:t>
            </a:r>
            <a:r>
              <a:rPr lang="ja-JP" altLang="en-US" sz="2400" dirty="0">
                <a:solidFill>
                  <a:srgbClr val="7030A0"/>
                </a:solidFill>
                <a:latin typeface="+mn-ea"/>
                <a:ea typeface="+mn-ea"/>
              </a:rPr>
              <a:t>呼吸がない</a:t>
            </a:r>
            <a:r>
              <a:rPr lang="en-US" altLang="ja-JP" sz="2400" dirty="0">
                <a:solidFill>
                  <a:srgbClr val="7030A0"/>
                </a:solidFill>
                <a:latin typeface="+mn-ea"/>
                <a:ea typeface="+mn-ea"/>
              </a:rPr>
              <a:t>』</a:t>
            </a:r>
            <a:r>
              <a:rPr lang="ja-JP" altLang="en-US" sz="2400" dirty="0">
                <a:solidFill>
                  <a:srgbClr val="7030A0"/>
                </a:solidFill>
                <a:latin typeface="+mn-ea"/>
                <a:ea typeface="+mn-ea"/>
              </a:rPr>
              <a:t>と判断するのはどれか．</a:t>
            </a:r>
            <a:r>
              <a:rPr lang="en-US" altLang="ja-JP" sz="2400" dirty="0">
                <a:solidFill>
                  <a:srgbClr val="7030A0"/>
                </a:solidFill>
                <a:latin typeface="+mn-ea"/>
                <a:ea typeface="+mn-ea"/>
              </a:rPr>
              <a:t>1</a:t>
            </a:r>
            <a:r>
              <a:rPr lang="ja-JP" altLang="en-US" sz="2400" dirty="0">
                <a:solidFill>
                  <a:srgbClr val="7030A0"/>
                </a:solidFill>
                <a:latin typeface="+mn-ea"/>
                <a:ea typeface="+mn-ea"/>
              </a:rPr>
              <a:t>つ選べ．</a:t>
            </a:r>
            <a:endParaRPr kumimoji="1" lang="ja-JP" altLang="en-US" sz="2400" dirty="0">
              <a:solidFill>
                <a:srgbClr val="7030A0"/>
              </a:solidFill>
              <a:latin typeface="+mn-ea"/>
              <a:ea typeface="+mn-ea"/>
            </a:endParaRPr>
          </a:p>
        </p:txBody>
      </p:sp>
      <p:sp>
        <p:nvSpPr>
          <p:cNvPr id="3" name="コンテンツ プレースホルダ 2"/>
          <p:cNvSpPr>
            <a:spLocks noGrp="1"/>
          </p:cNvSpPr>
          <p:nvPr>
            <p:ph idx="1"/>
          </p:nvPr>
        </p:nvSpPr>
        <p:spPr>
          <a:xfrm>
            <a:off x="457200" y="1189037"/>
            <a:ext cx="7503368" cy="2239963"/>
          </a:xfrm>
        </p:spPr>
        <p:txBody>
          <a:bodyPr/>
          <a:lstStyle/>
          <a:p>
            <a:pPr marL="0" indent="0">
              <a:buNone/>
            </a:pPr>
            <a:r>
              <a:rPr lang="en-US" altLang="ja-JP" sz="2400" dirty="0">
                <a:latin typeface="+mn-ea"/>
              </a:rPr>
              <a:t>(a) </a:t>
            </a:r>
            <a:r>
              <a:rPr lang="ja-JP" altLang="en-US" sz="2400" dirty="0">
                <a:latin typeface="+mn-ea"/>
              </a:rPr>
              <a:t>起座呼吸</a:t>
            </a:r>
          </a:p>
          <a:p>
            <a:pPr marL="0" indent="0">
              <a:buNone/>
            </a:pPr>
            <a:r>
              <a:rPr lang="en-US" altLang="ja-JP" sz="2400" dirty="0">
                <a:latin typeface="+mn-ea"/>
              </a:rPr>
              <a:t>(b) </a:t>
            </a:r>
            <a:r>
              <a:rPr lang="en-US" altLang="ja-JP" sz="2400" dirty="0" err="1">
                <a:latin typeface="+mn-ea"/>
              </a:rPr>
              <a:t>Biot</a:t>
            </a:r>
            <a:r>
              <a:rPr lang="ja-JP" altLang="en-US" sz="2400" dirty="0">
                <a:latin typeface="+mn-ea"/>
              </a:rPr>
              <a:t>呼吸</a:t>
            </a:r>
          </a:p>
          <a:p>
            <a:pPr marL="0" indent="0">
              <a:buNone/>
            </a:pPr>
            <a:r>
              <a:rPr lang="en-US" altLang="ja-JP" sz="2400" dirty="0">
                <a:latin typeface="+mn-ea"/>
              </a:rPr>
              <a:t>(c) </a:t>
            </a:r>
            <a:r>
              <a:rPr lang="ja-JP" altLang="en-US" sz="2400" dirty="0">
                <a:latin typeface="+mn-ea"/>
              </a:rPr>
              <a:t>死戦期呼吸</a:t>
            </a:r>
          </a:p>
          <a:p>
            <a:pPr marL="0" indent="0">
              <a:buNone/>
            </a:pPr>
            <a:r>
              <a:rPr lang="en-US" altLang="ja-JP" sz="2400" dirty="0">
                <a:latin typeface="+mn-ea"/>
              </a:rPr>
              <a:t>(d) </a:t>
            </a:r>
            <a:r>
              <a:rPr lang="en-US" altLang="ja-JP" sz="2400" dirty="0" err="1">
                <a:latin typeface="+mn-ea"/>
              </a:rPr>
              <a:t>Kussmaul</a:t>
            </a:r>
            <a:r>
              <a:rPr lang="ja-JP" altLang="en-US" sz="2400" dirty="0">
                <a:latin typeface="+mn-ea"/>
              </a:rPr>
              <a:t>呼吸</a:t>
            </a:r>
          </a:p>
          <a:p>
            <a:pPr marL="0" indent="0">
              <a:buNone/>
            </a:pPr>
            <a:r>
              <a:rPr lang="en-US" altLang="ja-JP" sz="2400" dirty="0">
                <a:latin typeface="+mn-ea"/>
              </a:rPr>
              <a:t>(e) Cheyne-Stokes</a:t>
            </a:r>
            <a:r>
              <a:rPr lang="ja-JP" altLang="en-US" sz="2400" dirty="0">
                <a:latin typeface="+mn-ea"/>
              </a:rPr>
              <a:t>呼吸</a:t>
            </a:r>
          </a:p>
        </p:txBody>
      </p:sp>
      <p:cxnSp>
        <p:nvCxnSpPr>
          <p:cNvPr id="4" name="直線コネクタ 3"/>
          <p:cNvCxnSpPr/>
          <p:nvPr/>
        </p:nvCxnSpPr>
        <p:spPr>
          <a:xfrm>
            <a:off x="216024" y="35814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 2"/>
          <p:cNvSpPr txBox="1">
            <a:spLocks/>
          </p:cNvSpPr>
          <p:nvPr/>
        </p:nvSpPr>
        <p:spPr bwMode="auto">
          <a:xfrm>
            <a:off x="486228" y="3733800"/>
            <a:ext cx="8478260" cy="2825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eaLnBrk="1" hangingPunct="1">
              <a:spcBef>
                <a:spcPct val="0"/>
              </a:spcBef>
              <a:buNone/>
            </a:pPr>
            <a:r>
              <a:rPr lang="ja-JP" altLang="en-US" sz="2400" b="0" kern="0" dirty="0">
                <a:solidFill>
                  <a:srgbClr val="000000"/>
                </a:solidFill>
                <a:latin typeface="ＭＳ Ｐゴシック"/>
                <a:ea typeface="ＭＳ Ｐゴシック" pitchFamily="50" charset="-128"/>
              </a:rPr>
              <a:t>開会式　死戦期呼吸</a:t>
            </a:r>
            <a:endParaRPr lang="en-US" altLang="ja-JP" sz="2400" b="0" kern="0" dirty="0">
              <a:solidFill>
                <a:srgbClr val="000000"/>
              </a:solidFill>
              <a:latin typeface="ＭＳ Ｐゴシック"/>
              <a:ea typeface="ＭＳ Ｐゴシック" pitchFamily="50" charset="-128"/>
            </a:endParaRPr>
          </a:p>
          <a:p>
            <a:pPr marL="0" lvl="0" indent="0" eaLnBrk="1" hangingPunct="1">
              <a:spcBef>
                <a:spcPct val="0"/>
              </a:spcBef>
              <a:buNone/>
            </a:pPr>
            <a:endParaRPr lang="en-US" altLang="ja-JP" sz="2400" b="0" kern="0" dirty="0">
              <a:solidFill>
                <a:srgbClr val="000000"/>
              </a:solidFill>
              <a:latin typeface="ＭＳ Ｐゴシック"/>
              <a:ea typeface="ＭＳ Ｐゴシック" pitchFamily="50" charset="-128"/>
            </a:endParaRPr>
          </a:p>
          <a:p>
            <a:pPr marL="0" lvl="0" indent="0" eaLnBrk="1" hangingPunct="1">
              <a:spcBef>
                <a:spcPct val="0"/>
              </a:spcBef>
              <a:buNone/>
            </a:pPr>
            <a:r>
              <a:rPr lang="ja-JP" altLang="en-US" sz="2400" b="0" kern="0" dirty="0">
                <a:solidFill>
                  <a:srgbClr val="FF3399"/>
                </a:solidFill>
                <a:latin typeface="ＭＳ Ｐゴシック"/>
                <a:ea typeface="ＭＳ Ｐゴシック" pitchFamily="50" charset="-128"/>
              </a:rPr>
              <a:t>死戦期呼吸</a:t>
            </a:r>
            <a:r>
              <a:rPr lang="ja-JP" altLang="en-US" sz="2400" b="0" kern="0" dirty="0">
                <a:solidFill>
                  <a:srgbClr val="000000"/>
                </a:solidFill>
                <a:latin typeface="ＭＳ Ｐゴシック"/>
                <a:ea typeface="ＭＳ Ｐゴシック" pitchFamily="50" charset="-128"/>
              </a:rPr>
              <a:t>は</a:t>
            </a:r>
            <a:r>
              <a:rPr lang="ja-JP" altLang="en-US" sz="2400" b="0" kern="0" dirty="0">
                <a:solidFill>
                  <a:srgbClr val="9900CC"/>
                </a:solidFill>
                <a:latin typeface="ＭＳ Ｐゴシック"/>
                <a:ea typeface="ＭＳ Ｐゴシック" pitchFamily="50" charset="-128"/>
              </a:rPr>
              <a:t>正常な呼吸と判断せず</a:t>
            </a:r>
            <a:r>
              <a:rPr lang="ja-JP" altLang="en-US" sz="2400" b="0" kern="0" dirty="0">
                <a:solidFill>
                  <a:srgbClr val="FF3399"/>
                </a:solidFill>
                <a:latin typeface="ＭＳ Ｐゴシック"/>
                <a:ea typeface="ＭＳ Ｐゴシック" pitchFamily="50" charset="-128"/>
              </a:rPr>
              <a:t>「呼吸なし」</a:t>
            </a:r>
            <a:r>
              <a:rPr lang="ja-JP" altLang="en-US" sz="2400" b="0" kern="0" dirty="0">
                <a:solidFill>
                  <a:srgbClr val="9900CC"/>
                </a:solidFill>
                <a:latin typeface="ＭＳ Ｐゴシック"/>
                <a:ea typeface="ＭＳ Ｐゴシック" pitchFamily="50" charset="-128"/>
              </a:rPr>
              <a:t>として判断</a:t>
            </a:r>
            <a:r>
              <a:rPr lang="ja-JP" altLang="en-US" sz="2400" b="0" kern="0" dirty="0">
                <a:solidFill>
                  <a:srgbClr val="000000"/>
                </a:solidFill>
                <a:latin typeface="ＭＳ Ｐゴシック"/>
                <a:ea typeface="ＭＳ Ｐゴシック" pitchFamily="50" charset="-128"/>
              </a:rPr>
              <a:t>する．</a:t>
            </a:r>
            <a:endParaRPr lang="en-US" altLang="ja-JP" sz="2400" b="0" kern="0" dirty="0">
              <a:solidFill>
                <a:srgbClr val="000000"/>
              </a:solidFill>
              <a:latin typeface="ＭＳ Ｐゴシック"/>
              <a:ea typeface="ＭＳ Ｐゴシック" pitchFamily="50" charset="-128"/>
            </a:endParaRPr>
          </a:p>
          <a:p>
            <a:pPr marL="0" lvl="0" indent="0" eaLnBrk="1" hangingPunct="1">
              <a:spcBef>
                <a:spcPct val="0"/>
              </a:spcBef>
              <a:buNone/>
            </a:pPr>
            <a:r>
              <a:rPr lang="ja-JP" altLang="en-US" sz="2400" b="0" kern="0" dirty="0">
                <a:solidFill>
                  <a:srgbClr val="000000"/>
                </a:solidFill>
                <a:latin typeface="ＭＳ Ｐゴシック"/>
                <a:ea typeface="ＭＳ Ｐゴシック" pitchFamily="50" charset="-128"/>
              </a:rPr>
              <a:t>また，死戦期呼吸は一般的に不規則で大きな呼吸とされるが正確な判断が難しいことがある．</a:t>
            </a:r>
          </a:p>
          <a:p>
            <a:pPr marL="0" lvl="0" indent="0" eaLnBrk="1" hangingPunct="1">
              <a:spcBef>
                <a:spcPct val="0"/>
              </a:spcBef>
              <a:buNone/>
            </a:pPr>
            <a:endParaRPr lang="en-US" altLang="ja-JP" sz="2400" b="0" kern="0" dirty="0">
              <a:solidFill>
                <a:srgbClr val="000000"/>
              </a:solidFill>
              <a:latin typeface="ＭＳ Ｐゴシック"/>
              <a:ea typeface="ＭＳ Ｐゴシック" pitchFamily="50" charset="-128"/>
            </a:endParaRPr>
          </a:p>
          <a:p>
            <a:pPr marL="0" indent="0" eaLnBrk="1" hangingPunct="1">
              <a:spcBef>
                <a:spcPct val="0"/>
              </a:spcBef>
              <a:buNone/>
            </a:pPr>
            <a:r>
              <a:rPr lang="ja-JP" altLang="en-US" sz="1600" b="0" kern="0" dirty="0">
                <a:solidFill>
                  <a:srgbClr val="00B0F0"/>
                </a:solidFill>
                <a:latin typeface="ＭＳ Ｐゴシック"/>
                <a:ea typeface="ＭＳ Ｐゴシック" pitchFamily="50" charset="-128"/>
              </a:rPr>
              <a:t>内科救急診療指針</a:t>
            </a:r>
            <a:r>
              <a:rPr lang="en-US" altLang="ja-JP" sz="1600" b="0" kern="0" dirty="0">
                <a:solidFill>
                  <a:srgbClr val="00B0F0"/>
                </a:solidFill>
                <a:latin typeface="ＭＳ Ｐゴシック"/>
                <a:ea typeface="ＭＳ Ｐゴシック" pitchFamily="50" charset="-128"/>
              </a:rPr>
              <a:t>2022</a:t>
            </a:r>
            <a:r>
              <a:rPr lang="ja-JP" altLang="en-US" sz="1600" b="0" kern="0" dirty="0">
                <a:solidFill>
                  <a:srgbClr val="00B0F0"/>
                </a:solidFill>
                <a:latin typeface="ＭＳ Ｐゴシック"/>
                <a:ea typeface="ＭＳ Ｐゴシック" pitchFamily="50" charset="-128"/>
              </a:rPr>
              <a:t>　</a:t>
            </a:r>
            <a:r>
              <a:rPr lang="en-US" altLang="ja-JP" sz="1600" b="0" kern="0" dirty="0">
                <a:solidFill>
                  <a:srgbClr val="00B0F0"/>
                </a:solidFill>
                <a:latin typeface="ＭＳ Ｐゴシック"/>
                <a:ea typeface="ＭＳ Ｐゴシック" pitchFamily="50" charset="-128"/>
              </a:rPr>
              <a:t>P15</a:t>
            </a:r>
          </a:p>
          <a:p>
            <a:pPr marL="0" indent="0" eaLnBrk="1" hangingPunct="1">
              <a:spcBef>
                <a:spcPct val="0"/>
              </a:spcBef>
              <a:buNone/>
            </a:pPr>
            <a:r>
              <a:rPr lang="ja-JP" altLang="en-US" sz="1600" b="0" kern="0" dirty="0">
                <a:solidFill>
                  <a:srgbClr val="00B0F0"/>
                </a:solidFill>
                <a:latin typeface="ＭＳ Ｐゴシック"/>
                <a:ea typeface="ＭＳ Ｐゴシック" pitchFamily="50" charset="-128"/>
              </a:rPr>
              <a:t>改訂第</a:t>
            </a:r>
            <a:r>
              <a:rPr lang="en-US" altLang="ja-JP" sz="1600" b="0" kern="0" dirty="0">
                <a:solidFill>
                  <a:srgbClr val="00B0F0"/>
                </a:solidFill>
                <a:latin typeface="ＭＳ Ｐゴシック"/>
                <a:ea typeface="ＭＳ Ｐゴシック" pitchFamily="50" charset="-128"/>
              </a:rPr>
              <a:t>4</a:t>
            </a:r>
            <a:r>
              <a:rPr lang="ja-JP" altLang="en-US" sz="1600" b="0" kern="0" dirty="0">
                <a:solidFill>
                  <a:srgbClr val="00B0F0"/>
                </a:solidFill>
                <a:latin typeface="ＭＳ Ｐゴシック"/>
                <a:ea typeface="ＭＳ Ｐゴシック" pitchFamily="50" charset="-128"/>
              </a:rPr>
              <a:t>版</a:t>
            </a:r>
            <a:r>
              <a:rPr lang="en-US" altLang="ja-JP" sz="1600" b="0" kern="0" dirty="0">
                <a:solidFill>
                  <a:srgbClr val="00B0F0"/>
                </a:solidFill>
                <a:latin typeface="ＭＳ Ｐゴシック"/>
                <a:ea typeface="ＭＳ Ｐゴシック" pitchFamily="50" charset="-128"/>
              </a:rPr>
              <a:t>ICLS</a:t>
            </a:r>
            <a:r>
              <a:rPr lang="ja-JP" altLang="en-US" sz="1600" b="0" kern="0" dirty="0">
                <a:solidFill>
                  <a:srgbClr val="00B0F0"/>
                </a:solidFill>
                <a:latin typeface="ＭＳ Ｐゴシック"/>
                <a:ea typeface="ＭＳ Ｐゴシック" pitchFamily="50" charset="-128"/>
              </a:rPr>
              <a:t>コースガイドブック　</a:t>
            </a:r>
            <a:r>
              <a:rPr lang="en-US" altLang="ja-JP" sz="1600" b="0" kern="0" dirty="0">
                <a:solidFill>
                  <a:srgbClr val="00B0F0"/>
                </a:solidFill>
                <a:latin typeface="ＭＳ Ｐゴシック"/>
                <a:ea typeface="ＭＳ Ｐゴシック" pitchFamily="50" charset="-128"/>
              </a:rPr>
              <a:t>P52</a:t>
            </a:r>
            <a:r>
              <a:rPr lang="ja-JP" altLang="en-US" sz="1600" b="0" kern="0" dirty="0">
                <a:solidFill>
                  <a:srgbClr val="00B0F0"/>
                </a:solidFill>
                <a:latin typeface="ＭＳ Ｐゴシック"/>
                <a:ea typeface="ＭＳ Ｐゴシック" pitchFamily="50" charset="-128"/>
              </a:rPr>
              <a:t>　　</a:t>
            </a:r>
            <a:endParaRPr lang="en-US" altLang="ja-JP" sz="1600" b="0" kern="0" dirty="0">
              <a:solidFill>
                <a:srgbClr val="00B0F0"/>
              </a:solidFill>
              <a:latin typeface="ＭＳ Ｐゴシック"/>
              <a:ea typeface="ＭＳ Ｐゴシック" pitchFamily="50" charset="-128"/>
            </a:endParaRPr>
          </a:p>
        </p:txBody>
      </p:sp>
      <p:sp>
        <p:nvSpPr>
          <p:cNvPr id="8" name="角丸四角形 7"/>
          <p:cNvSpPr/>
          <p:nvPr/>
        </p:nvSpPr>
        <p:spPr bwMode="auto">
          <a:xfrm>
            <a:off x="7315199" y="2743200"/>
            <a:ext cx="1658253" cy="761999"/>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b="1" dirty="0">
                <a:solidFill>
                  <a:srgbClr val="9900CC"/>
                </a:solidFill>
                <a:latin typeface="+mn-ea"/>
                <a:ea typeface="+mn-ea"/>
              </a:rPr>
              <a:t>解答　</a:t>
            </a:r>
            <a:r>
              <a:rPr lang="en-US" altLang="ja-JP" b="1" dirty="0">
                <a:solidFill>
                  <a:srgbClr val="FF3399"/>
                </a:solidFill>
                <a:latin typeface="+mn-ea"/>
                <a:ea typeface="+mn-ea"/>
              </a:rPr>
              <a:t>(c)</a:t>
            </a:r>
            <a:endParaRPr lang="ja-JP" altLang="en-US" b="1" dirty="0">
              <a:solidFill>
                <a:srgbClr val="FF3399"/>
              </a:solidFill>
              <a:latin typeface="+mn-ea"/>
              <a:ea typeface="+mn-ea"/>
            </a:endParaRPr>
          </a:p>
        </p:txBody>
      </p:sp>
    </p:spTree>
    <p:extLst>
      <p:ext uri="{BB962C8B-B14F-4D97-AF65-F5344CB8AC3E}">
        <p14:creationId xmlns:p14="http://schemas.microsoft.com/office/powerpoint/2010/main" val="242757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274638"/>
            <a:ext cx="9067800" cy="868362"/>
          </a:xfrm>
        </p:spPr>
        <p:txBody>
          <a:bodyPr/>
          <a:lstStyle/>
          <a:p>
            <a:pPr marL="623888" indent="-623888" algn="l"/>
            <a:r>
              <a:rPr lang="ja-JP" altLang="en-US" sz="2400" dirty="0">
                <a:solidFill>
                  <a:srgbClr val="7030A0"/>
                </a:solidFill>
                <a:latin typeface="+mn-ea"/>
                <a:ea typeface="+mn-ea"/>
              </a:rPr>
              <a:t>２．質の高い胸骨圧迫の組み合わせで正しいのはどれか．</a:t>
            </a:r>
            <a:r>
              <a:rPr lang="en-US" altLang="ja-JP" sz="2400" dirty="0">
                <a:solidFill>
                  <a:srgbClr val="7030A0"/>
                </a:solidFill>
                <a:latin typeface="+mn-ea"/>
                <a:ea typeface="+mn-ea"/>
              </a:rPr>
              <a:t>1</a:t>
            </a:r>
            <a:r>
              <a:rPr lang="ja-JP" altLang="en-US" sz="2400" dirty="0">
                <a:solidFill>
                  <a:srgbClr val="7030A0"/>
                </a:solidFill>
                <a:latin typeface="+mn-ea"/>
                <a:ea typeface="+mn-ea"/>
              </a:rPr>
              <a:t>つ選べ．</a:t>
            </a:r>
            <a:endParaRPr kumimoji="1" lang="ja-JP" altLang="en-US" sz="2400" dirty="0">
              <a:solidFill>
                <a:srgbClr val="7030A0"/>
              </a:solidFill>
              <a:latin typeface="+mn-ea"/>
              <a:ea typeface="+mn-ea"/>
            </a:endParaRPr>
          </a:p>
        </p:txBody>
      </p:sp>
      <p:sp>
        <p:nvSpPr>
          <p:cNvPr id="3" name="コンテンツ プレースホルダ 2"/>
          <p:cNvSpPr>
            <a:spLocks noGrp="1"/>
          </p:cNvSpPr>
          <p:nvPr>
            <p:ph idx="1"/>
          </p:nvPr>
        </p:nvSpPr>
        <p:spPr>
          <a:xfrm>
            <a:off x="457200" y="1189037"/>
            <a:ext cx="7503368" cy="2239963"/>
          </a:xfrm>
        </p:spPr>
        <p:txBody>
          <a:bodyPr/>
          <a:lstStyle/>
          <a:p>
            <a:pPr marL="0" indent="0">
              <a:buNone/>
            </a:pPr>
            <a:r>
              <a:rPr lang="en-US" altLang="ja-JP" sz="2400" dirty="0">
                <a:latin typeface="+mn-ea"/>
              </a:rPr>
              <a:t>(a) </a:t>
            </a:r>
            <a:r>
              <a:rPr lang="ja-JP" altLang="en-US" sz="2400" dirty="0">
                <a:latin typeface="+mn-ea"/>
              </a:rPr>
              <a:t>場所 </a:t>
            </a:r>
            <a:r>
              <a:rPr lang="en-US" altLang="ja-JP" sz="2400" dirty="0">
                <a:latin typeface="+mn-ea"/>
              </a:rPr>
              <a:t>---------- </a:t>
            </a:r>
            <a:r>
              <a:rPr lang="ja-JP" altLang="en-US" sz="2400" dirty="0">
                <a:latin typeface="+mn-ea"/>
              </a:rPr>
              <a:t>胸骨の上半分</a:t>
            </a:r>
          </a:p>
          <a:p>
            <a:pPr marL="0" indent="0">
              <a:buNone/>
            </a:pPr>
            <a:r>
              <a:rPr lang="en-US" altLang="ja-JP" sz="2400" dirty="0">
                <a:latin typeface="+mn-ea"/>
              </a:rPr>
              <a:t>(b) </a:t>
            </a:r>
            <a:r>
              <a:rPr lang="ja-JP" altLang="en-US" sz="2400" dirty="0">
                <a:latin typeface="+mn-ea"/>
              </a:rPr>
              <a:t>速さ  </a:t>
            </a:r>
            <a:r>
              <a:rPr lang="en-US" altLang="ja-JP" sz="2400" dirty="0">
                <a:latin typeface="+mn-ea"/>
              </a:rPr>
              <a:t>---------- 90/</a:t>
            </a:r>
            <a:r>
              <a:rPr lang="ja-JP" altLang="en-US" sz="2400" dirty="0">
                <a:latin typeface="+mn-ea"/>
              </a:rPr>
              <a:t>分</a:t>
            </a:r>
          </a:p>
          <a:p>
            <a:pPr marL="0" indent="0">
              <a:buNone/>
            </a:pPr>
            <a:r>
              <a:rPr lang="en-US" altLang="ja-JP" sz="2400" dirty="0">
                <a:latin typeface="+mn-ea"/>
              </a:rPr>
              <a:t>(c) </a:t>
            </a:r>
            <a:r>
              <a:rPr lang="ja-JP" altLang="en-US" sz="2400" dirty="0">
                <a:latin typeface="+mn-ea"/>
              </a:rPr>
              <a:t>深さ  </a:t>
            </a:r>
            <a:r>
              <a:rPr lang="en-US" altLang="ja-JP" sz="2400" dirty="0">
                <a:latin typeface="+mn-ea"/>
              </a:rPr>
              <a:t>---------- 7 cm</a:t>
            </a:r>
          </a:p>
          <a:p>
            <a:pPr marL="0" indent="0">
              <a:buNone/>
            </a:pPr>
            <a:r>
              <a:rPr lang="en-US" altLang="ja-JP" sz="2400" dirty="0">
                <a:latin typeface="+mn-ea"/>
              </a:rPr>
              <a:t>(d) </a:t>
            </a:r>
            <a:r>
              <a:rPr lang="ja-JP" altLang="en-US" sz="2400" dirty="0">
                <a:latin typeface="+mn-ea"/>
              </a:rPr>
              <a:t>中断時間 </a:t>
            </a:r>
            <a:r>
              <a:rPr lang="en-US" altLang="ja-JP" sz="2400" dirty="0">
                <a:latin typeface="+mn-ea"/>
              </a:rPr>
              <a:t>------ 12</a:t>
            </a:r>
            <a:r>
              <a:rPr lang="ja-JP" altLang="en-US" sz="2400" dirty="0">
                <a:latin typeface="+mn-ea"/>
              </a:rPr>
              <a:t>秒</a:t>
            </a:r>
          </a:p>
          <a:p>
            <a:pPr marL="0" indent="0">
              <a:buNone/>
            </a:pPr>
            <a:r>
              <a:rPr lang="en-US" altLang="ja-JP" sz="2400" dirty="0">
                <a:latin typeface="+mn-ea"/>
              </a:rPr>
              <a:t>(e) </a:t>
            </a:r>
            <a:r>
              <a:rPr lang="ja-JP" altLang="en-US" sz="2400" dirty="0">
                <a:latin typeface="+mn-ea"/>
              </a:rPr>
              <a:t>圧迫解除 </a:t>
            </a:r>
            <a:r>
              <a:rPr lang="en-US" altLang="ja-JP" sz="2400" dirty="0">
                <a:latin typeface="+mn-ea"/>
              </a:rPr>
              <a:t>------ </a:t>
            </a:r>
            <a:r>
              <a:rPr lang="ja-JP" altLang="en-US" sz="2400" dirty="0">
                <a:latin typeface="+mn-ea"/>
              </a:rPr>
              <a:t>完全にもとの位置</a:t>
            </a:r>
          </a:p>
        </p:txBody>
      </p:sp>
      <p:cxnSp>
        <p:nvCxnSpPr>
          <p:cNvPr id="4" name="直線コネクタ 3"/>
          <p:cNvCxnSpPr/>
          <p:nvPr/>
        </p:nvCxnSpPr>
        <p:spPr>
          <a:xfrm>
            <a:off x="216024" y="3581400"/>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コンテンツ プレースホルダ 2"/>
          <p:cNvSpPr txBox="1">
            <a:spLocks/>
          </p:cNvSpPr>
          <p:nvPr/>
        </p:nvSpPr>
        <p:spPr bwMode="auto">
          <a:xfrm>
            <a:off x="486228" y="3657600"/>
            <a:ext cx="8478260" cy="320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lvl="0" indent="0" eaLnBrk="1" hangingPunct="1">
              <a:spcBef>
                <a:spcPct val="0"/>
              </a:spcBef>
              <a:buNone/>
            </a:pPr>
            <a:r>
              <a:rPr lang="ja-JP" altLang="en-US" sz="2400" b="0" kern="0" dirty="0">
                <a:solidFill>
                  <a:srgbClr val="000000"/>
                </a:solidFill>
                <a:latin typeface="ＭＳ Ｐゴシック"/>
                <a:ea typeface="ＭＳ Ｐゴシック" pitchFamily="50" charset="-128"/>
              </a:rPr>
              <a:t>一次救命処置　</a:t>
            </a:r>
            <a:r>
              <a:rPr lang="ja-JP" altLang="en-US" sz="2400" b="0" kern="0" dirty="0">
                <a:solidFill>
                  <a:srgbClr val="9900CC"/>
                </a:solidFill>
                <a:latin typeface="ＭＳ Ｐゴシック"/>
                <a:ea typeface="ＭＳ Ｐゴシック" pitchFamily="50" charset="-128"/>
              </a:rPr>
              <a:t>質の高い心肺蘇生</a:t>
            </a:r>
            <a:endParaRPr lang="en-US" altLang="ja-JP" sz="2400" b="0" kern="0" dirty="0">
              <a:solidFill>
                <a:srgbClr val="9900CC"/>
              </a:solidFill>
              <a:latin typeface="ＭＳ Ｐゴシック"/>
              <a:ea typeface="ＭＳ Ｐゴシック" pitchFamily="50" charset="-128"/>
            </a:endParaRPr>
          </a:p>
          <a:p>
            <a:pPr marL="0" lvl="0" indent="0" eaLnBrk="1" hangingPunct="1">
              <a:spcBef>
                <a:spcPct val="0"/>
              </a:spcBef>
              <a:buNone/>
            </a:pPr>
            <a:endParaRPr lang="en-US" altLang="ja-JP" sz="2400" b="0" kern="0" dirty="0">
              <a:solidFill>
                <a:srgbClr val="000000"/>
              </a:solidFill>
              <a:latin typeface="ＭＳ Ｐゴシック"/>
              <a:ea typeface="ＭＳ Ｐゴシック" pitchFamily="50" charset="-128"/>
            </a:endParaRPr>
          </a:p>
          <a:p>
            <a:pPr marL="0" lvl="0" indent="0" eaLnBrk="1" hangingPunct="1">
              <a:spcBef>
                <a:spcPct val="0"/>
              </a:spcBef>
              <a:buNone/>
            </a:pPr>
            <a:r>
              <a:rPr lang="ja-JP" altLang="en-US" sz="2400" b="0" kern="0" dirty="0">
                <a:solidFill>
                  <a:srgbClr val="9900CC"/>
                </a:solidFill>
                <a:latin typeface="ＭＳ Ｐゴシック"/>
                <a:ea typeface="ＭＳ Ｐゴシック" pitchFamily="50" charset="-128"/>
              </a:rPr>
              <a:t>効果的な胸骨圧迫 </a:t>
            </a:r>
            <a:r>
              <a:rPr lang="ja-JP" altLang="en-US" sz="2400" b="0" kern="0" dirty="0">
                <a:solidFill>
                  <a:srgbClr val="000000"/>
                </a:solidFill>
                <a:latin typeface="ＭＳ Ｐゴシック"/>
                <a:ea typeface="ＭＳ Ｐゴシック" pitchFamily="50" charset="-128"/>
              </a:rPr>
              <a:t>① 胸の中央部 </a:t>
            </a:r>
            <a:r>
              <a:rPr lang="en-US" altLang="ja-JP" sz="2400" b="0" kern="0" dirty="0">
                <a:solidFill>
                  <a:srgbClr val="000000"/>
                </a:solidFill>
                <a:latin typeface="ＭＳ Ｐゴシック"/>
                <a:ea typeface="ＭＳ Ｐゴシック" pitchFamily="50" charset="-128"/>
              </a:rPr>
              <a:t>(</a:t>
            </a:r>
            <a:r>
              <a:rPr lang="ja-JP" altLang="en-US" sz="2400" b="0" kern="0" dirty="0">
                <a:solidFill>
                  <a:srgbClr val="000000"/>
                </a:solidFill>
                <a:latin typeface="ＭＳ Ｐゴシック"/>
                <a:ea typeface="ＭＳ Ｐゴシック" pitchFamily="50" charset="-128"/>
              </a:rPr>
              <a:t>胸骨の下半分</a:t>
            </a:r>
            <a:r>
              <a:rPr lang="en-US" altLang="ja-JP" sz="2400" b="0" kern="0" dirty="0">
                <a:solidFill>
                  <a:srgbClr val="000000"/>
                </a:solidFill>
                <a:latin typeface="ＭＳ Ｐゴシック"/>
                <a:ea typeface="ＭＳ Ｐゴシック" pitchFamily="50" charset="-128"/>
              </a:rPr>
              <a:t>)</a:t>
            </a:r>
          </a:p>
          <a:p>
            <a:pPr marL="0" lvl="0" indent="0" eaLnBrk="1" hangingPunct="1">
              <a:spcBef>
                <a:spcPct val="0"/>
              </a:spcBef>
              <a:buNone/>
            </a:pPr>
            <a:r>
              <a:rPr lang="ja-JP" altLang="en-US" sz="2400" b="0" kern="0" dirty="0">
                <a:solidFill>
                  <a:srgbClr val="000000"/>
                </a:solidFill>
                <a:latin typeface="ＭＳ Ｐゴシック"/>
                <a:ea typeface="ＭＳ Ｐゴシック" pitchFamily="50" charset="-128"/>
              </a:rPr>
              <a:t>　　　　　　　　　　　　 ② 強く </a:t>
            </a:r>
            <a:r>
              <a:rPr lang="en-US" altLang="ja-JP" sz="2400" b="0" kern="0" dirty="0">
                <a:solidFill>
                  <a:srgbClr val="000000"/>
                </a:solidFill>
                <a:latin typeface="ＭＳ Ｐゴシック"/>
                <a:ea typeface="ＭＳ Ｐゴシック" pitchFamily="50" charset="-128"/>
              </a:rPr>
              <a:t>(</a:t>
            </a:r>
            <a:r>
              <a:rPr lang="ja-JP" altLang="en-US" sz="2400" b="0" kern="0" dirty="0">
                <a:solidFill>
                  <a:srgbClr val="000000"/>
                </a:solidFill>
                <a:latin typeface="ＭＳ Ｐゴシック"/>
                <a:ea typeface="ＭＳ Ｐゴシック" pitchFamily="50" charset="-128"/>
              </a:rPr>
              <a:t>約</a:t>
            </a:r>
            <a:r>
              <a:rPr lang="en-US" altLang="ja-JP" sz="2400" b="0" kern="0" dirty="0">
                <a:solidFill>
                  <a:srgbClr val="000000"/>
                </a:solidFill>
                <a:latin typeface="ＭＳ Ｐゴシック"/>
                <a:ea typeface="ＭＳ Ｐゴシック" pitchFamily="50" charset="-128"/>
              </a:rPr>
              <a:t>5cm</a:t>
            </a:r>
            <a:r>
              <a:rPr lang="ja-JP" altLang="en-US" sz="2400" b="0" kern="0" dirty="0">
                <a:solidFill>
                  <a:srgbClr val="000000"/>
                </a:solidFill>
                <a:latin typeface="ＭＳ Ｐゴシック"/>
                <a:ea typeface="ＭＳ Ｐゴシック" pitchFamily="50" charset="-128"/>
              </a:rPr>
              <a:t>で</a:t>
            </a:r>
            <a:r>
              <a:rPr lang="en-US" altLang="ja-JP" sz="2400" b="0" kern="0" dirty="0">
                <a:solidFill>
                  <a:srgbClr val="000000"/>
                </a:solidFill>
                <a:latin typeface="ＭＳ Ｐゴシック"/>
                <a:ea typeface="ＭＳ Ｐゴシック" pitchFamily="50" charset="-128"/>
              </a:rPr>
              <a:t>6cm</a:t>
            </a:r>
            <a:r>
              <a:rPr lang="ja-JP" altLang="en-US" sz="2400" b="0" kern="0" dirty="0">
                <a:solidFill>
                  <a:srgbClr val="000000"/>
                </a:solidFill>
                <a:latin typeface="ＭＳ Ｐゴシック"/>
                <a:ea typeface="ＭＳ Ｐゴシック" pitchFamily="50" charset="-128"/>
              </a:rPr>
              <a:t>を超えない</a:t>
            </a:r>
            <a:r>
              <a:rPr lang="en-US" altLang="ja-JP" sz="2400" b="0" kern="0" dirty="0">
                <a:solidFill>
                  <a:srgbClr val="000000"/>
                </a:solidFill>
                <a:latin typeface="ＭＳ Ｐゴシック"/>
                <a:ea typeface="ＭＳ Ｐゴシック" pitchFamily="50" charset="-128"/>
              </a:rPr>
              <a:t>) </a:t>
            </a:r>
          </a:p>
          <a:p>
            <a:pPr marL="0" lvl="0" indent="0" eaLnBrk="1" hangingPunct="1">
              <a:spcBef>
                <a:spcPct val="0"/>
              </a:spcBef>
              <a:buNone/>
            </a:pPr>
            <a:r>
              <a:rPr lang="ja-JP" altLang="en-US" sz="2400" b="0" kern="0" dirty="0">
                <a:solidFill>
                  <a:srgbClr val="000000"/>
                </a:solidFill>
                <a:latin typeface="ＭＳ Ｐゴシック"/>
                <a:ea typeface="ＭＳ Ｐゴシック" pitchFamily="50" charset="-128"/>
              </a:rPr>
              <a:t>　　　　　　　　　　　　 ③ 速く </a:t>
            </a:r>
            <a:r>
              <a:rPr lang="en-US" altLang="ja-JP" sz="2400" b="0" kern="0" dirty="0">
                <a:solidFill>
                  <a:srgbClr val="000000"/>
                </a:solidFill>
                <a:latin typeface="ＭＳ Ｐゴシック"/>
                <a:ea typeface="ＭＳ Ｐゴシック" pitchFamily="50" charset="-128"/>
              </a:rPr>
              <a:t>(100</a:t>
            </a:r>
            <a:r>
              <a:rPr lang="ja-JP" altLang="en-US" sz="2400" b="0" kern="0" dirty="0">
                <a:solidFill>
                  <a:srgbClr val="000000"/>
                </a:solidFill>
                <a:latin typeface="ＭＳ Ｐゴシック"/>
                <a:ea typeface="ＭＳ Ｐゴシック" pitchFamily="50" charset="-128"/>
              </a:rPr>
              <a:t>～</a:t>
            </a:r>
            <a:r>
              <a:rPr lang="en-US" altLang="ja-JP" sz="2400" b="0" kern="0" dirty="0">
                <a:solidFill>
                  <a:srgbClr val="000000"/>
                </a:solidFill>
                <a:latin typeface="ＭＳ Ｐゴシック"/>
                <a:ea typeface="ＭＳ Ｐゴシック" pitchFamily="50" charset="-128"/>
              </a:rPr>
              <a:t>120</a:t>
            </a:r>
            <a:r>
              <a:rPr lang="ja-JP" altLang="en-US" sz="2400" b="0" kern="0" dirty="0">
                <a:solidFill>
                  <a:srgbClr val="000000"/>
                </a:solidFill>
                <a:latin typeface="ＭＳ Ｐゴシック"/>
                <a:ea typeface="ＭＳ Ｐゴシック" pitchFamily="50" charset="-128"/>
              </a:rPr>
              <a:t>回</a:t>
            </a:r>
            <a:r>
              <a:rPr lang="en-US" altLang="ja-JP" sz="2400" b="0" kern="0" dirty="0">
                <a:solidFill>
                  <a:srgbClr val="000000"/>
                </a:solidFill>
                <a:latin typeface="ＭＳ Ｐゴシック"/>
                <a:ea typeface="ＭＳ Ｐゴシック" pitchFamily="50" charset="-128"/>
              </a:rPr>
              <a:t>/</a:t>
            </a:r>
            <a:r>
              <a:rPr lang="ja-JP" altLang="en-US" sz="2400" b="0" kern="0" dirty="0">
                <a:solidFill>
                  <a:srgbClr val="000000"/>
                </a:solidFill>
                <a:latin typeface="ＭＳ Ｐゴシック"/>
                <a:ea typeface="ＭＳ Ｐゴシック" pitchFamily="50" charset="-128"/>
              </a:rPr>
              <a:t>分</a:t>
            </a:r>
            <a:r>
              <a:rPr lang="en-US" altLang="ja-JP" sz="2400" b="0" kern="0" dirty="0">
                <a:solidFill>
                  <a:srgbClr val="000000"/>
                </a:solidFill>
                <a:latin typeface="ＭＳ Ｐゴシック"/>
                <a:ea typeface="ＭＳ Ｐゴシック" pitchFamily="50" charset="-128"/>
              </a:rPr>
              <a:t>)</a:t>
            </a:r>
          </a:p>
          <a:p>
            <a:pPr marL="0" lvl="0" indent="0" eaLnBrk="1" hangingPunct="1">
              <a:spcBef>
                <a:spcPct val="0"/>
              </a:spcBef>
              <a:buNone/>
            </a:pPr>
            <a:r>
              <a:rPr lang="ja-JP" altLang="en-US" sz="2400" b="0" kern="0" dirty="0">
                <a:solidFill>
                  <a:srgbClr val="000000"/>
                </a:solidFill>
                <a:latin typeface="ＭＳ Ｐゴシック"/>
                <a:ea typeface="ＭＳ Ｐゴシック" pitchFamily="50" charset="-128"/>
              </a:rPr>
              <a:t>　　　　　　　　　　　　 ④ </a:t>
            </a:r>
            <a:r>
              <a:rPr lang="ja-JP" altLang="en-US" sz="2400" b="0" kern="0" dirty="0">
                <a:solidFill>
                  <a:srgbClr val="FF3399"/>
                </a:solidFill>
                <a:latin typeface="ＭＳ Ｐゴシック"/>
                <a:ea typeface="ＭＳ Ｐゴシック" pitchFamily="50" charset="-128"/>
              </a:rPr>
              <a:t>圧迫解除は確実に</a:t>
            </a:r>
            <a:r>
              <a:rPr lang="ja-JP" altLang="en-US" sz="2400" b="0" kern="0" dirty="0">
                <a:solidFill>
                  <a:srgbClr val="000000"/>
                </a:solidFill>
                <a:latin typeface="ＭＳ Ｐゴシック"/>
                <a:ea typeface="ＭＳ Ｐゴシック" pitchFamily="50" charset="-128"/>
              </a:rPr>
              <a:t>：完全にもとの位置</a:t>
            </a:r>
          </a:p>
          <a:p>
            <a:pPr marL="0" lvl="0" indent="0" eaLnBrk="1" hangingPunct="1">
              <a:spcBef>
                <a:spcPct val="0"/>
              </a:spcBef>
              <a:buNone/>
            </a:pPr>
            <a:r>
              <a:rPr lang="ja-JP" altLang="en-US" sz="2400" b="0" kern="0" dirty="0">
                <a:solidFill>
                  <a:srgbClr val="000000"/>
                </a:solidFill>
                <a:latin typeface="ＭＳ Ｐゴシック"/>
                <a:ea typeface="ＭＳ Ｐゴシック" pitchFamily="50" charset="-128"/>
              </a:rPr>
              <a:t>　　　　　　　　　　　　 ⑤ 中断時間は最小限 </a:t>
            </a:r>
            <a:r>
              <a:rPr lang="en-US" altLang="ja-JP" sz="2400" b="0" kern="0" dirty="0">
                <a:solidFill>
                  <a:srgbClr val="000000"/>
                </a:solidFill>
                <a:latin typeface="ＭＳ Ｐゴシック"/>
                <a:ea typeface="ＭＳ Ｐゴシック" pitchFamily="50" charset="-128"/>
              </a:rPr>
              <a:t>(10</a:t>
            </a:r>
            <a:r>
              <a:rPr lang="ja-JP" altLang="en-US" sz="2400" b="0" kern="0" dirty="0">
                <a:solidFill>
                  <a:srgbClr val="000000"/>
                </a:solidFill>
                <a:latin typeface="ＭＳ Ｐゴシック"/>
                <a:ea typeface="ＭＳ Ｐゴシック" pitchFamily="50" charset="-128"/>
              </a:rPr>
              <a:t>秒以内</a:t>
            </a:r>
            <a:r>
              <a:rPr lang="en-US" altLang="ja-JP" sz="2400" b="0" kern="0" dirty="0">
                <a:solidFill>
                  <a:srgbClr val="000000"/>
                </a:solidFill>
                <a:latin typeface="ＭＳ Ｐゴシック"/>
                <a:ea typeface="ＭＳ Ｐゴシック" pitchFamily="50" charset="-128"/>
              </a:rPr>
              <a:t>) </a:t>
            </a:r>
            <a:r>
              <a:rPr lang="ja-JP" altLang="en-US" sz="2400" b="0" kern="0" dirty="0">
                <a:solidFill>
                  <a:srgbClr val="000000"/>
                </a:solidFill>
                <a:latin typeface="ＭＳ Ｐゴシック"/>
                <a:ea typeface="ＭＳ Ｐゴシック" pitchFamily="50" charset="-128"/>
              </a:rPr>
              <a:t>に</a:t>
            </a:r>
            <a:endParaRPr lang="en-US" altLang="ja-JP" sz="2400" b="0" kern="0" dirty="0">
              <a:solidFill>
                <a:srgbClr val="000000"/>
              </a:solidFill>
              <a:latin typeface="ＭＳ Ｐゴシック"/>
              <a:ea typeface="ＭＳ Ｐゴシック" pitchFamily="50" charset="-128"/>
            </a:endParaRPr>
          </a:p>
          <a:p>
            <a:pPr marL="0" lvl="0" indent="0" eaLnBrk="1" hangingPunct="1">
              <a:spcBef>
                <a:spcPct val="0"/>
              </a:spcBef>
              <a:buNone/>
            </a:pPr>
            <a:endParaRPr lang="en-US" altLang="ja-JP" sz="1600" b="0" kern="0" dirty="0">
              <a:solidFill>
                <a:srgbClr val="00B0F0"/>
              </a:solidFill>
              <a:latin typeface="ＭＳ Ｐゴシック"/>
              <a:ea typeface="ＭＳ Ｐゴシック" pitchFamily="50" charset="-128"/>
            </a:endParaRPr>
          </a:p>
          <a:p>
            <a:pPr marL="0" indent="0" eaLnBrk="1" hangingPunct="1">
              <a:spcBef>
                <a:spcPct val="0"/>
              </a:spcBef>
              <a:buNone/>
            </a:pPr>
            <a:r>
              <a:rPr lang="ja-JP" altLang="en-US" sz="1600" b="0" kern="0" dirty="0">
                <a:solidFill>
                  <a:srgbClr val="00B0F0"/>
                </a:solidFill>
                <a:latin typeface="ＭＳ Ｐゴシック"/>
                <a:ea typeface="ＭＳ Ｐゴシック" pitchFamily="50" charset="-128"/>
              </a:rPr>
              <a:t>内科救急診療指針</a:t>
            </a:r>
            <a:r>
              <a:rPr lang="en-US" altLang="ja-JP" sz="1600" b="0" kern="0" dirty="0">
                <a:solidFill>
                  <a:srgbClr val="00B0F0"/>
                </a:solidFill>
                <a:latin typeface="ＭＳ Ｐゴシック"/>
                <a:ea typeface="ＭＳ Ｐゴシック" pitchFamily="50" charset="-128"/>
              </a:rPr>
              <a:t>2022</a:t>
            </a:r>
            <a:r>
              <a:rPr lang="ja-JP" altLang="en-US" sz="1600" b="0" kern="0" dirty="0">
                <a:solidFill>
                  <a:srgbClr val="00B0F0"/>
                </a:solidFill>
                <a:latin typeface="ＭＳ Ｐゴシック"/>
                <a:ea typeface="ＭＳ Ｐゴシック" pitchFamily="50" charset="-128"/>
              </a:rPr>
              <a:t>　</a:t>
            </a:r>
            <a:r>
              <a:rPr lang="en-US" altLang="ja-JP" sz="1600" b="0" kern="0" dirty="0">
                <a:solidFill>
                  <a:srgbClr val="00B0F0"/>
                </a:solidFill>
                <a:latin typeface="ＭＳ Ｐゴシック"/>
                <a:ea typeface="ＭＳ Ｐゴシック" pitchFamily="50" charset="-128"/>
              </a:rPr>
              <a:t>P15</a:t>
            </a:r>
            <a:r>
              <a:rPr lang="ja-JP" altLang="en-US" sz="1600" b="0" kern="0" dirty="0">
                <a:solidFill>
                  <a:srgbClr val="00B0F0"/>
                </a:solidFill>
                <a:latin typeface="ＭＳ Ｐゴシック"/>
                <a:ea typeface="ＭＳ Ｐゴシック" pitchFamily="50" charset="-128"/>
              </a:rPr>
              <a:t>　　改訂第</a:t>
            </a:r>
            <a:r>
              <a:rPr lang="en-US" altLang="ja-JP" sz="1600" b="0" kern="0" dirty="0">
                <a:solidFill>
                  <a:srgbClr val="00B0F0"/>
                </a:solidFill>
                <a:latin typeface="ＭＳ Ｐゴシック"/>
                <a:ea typeface="ＭＳ Ｐゴシック" pitchFamily="50" charset="-128"/>
              </a:rPr>
              <a:t>4</a:t>
            </a:r>
            <a:r>
              <a:rPr lang="ja-JP" altLang="en-US" sz="1600" b="0" kern="0" dirty="0">
                <a:solidFill>
                  <a:srgbClr val="00B0F0"/>
                </a:solidFill>
                <a:latin typeface="ＭＳ Ｐゴシック"/>
                <a:ea typeface="ＭＳ Ｐゴシック" pitchFamily="50" charset="-128"/>
              </a:rPr>
              <a:t>版</a:t>
            </a:r>
            <a:r>
              <a:rPr lang="en-US" altLang="ja-JP" sz="1600" b="0" kern="0" dirty="0">
                <a:solidFill>
                  <a:srgbClr val="00B0F0"/>
                </a:solidFill>
                <a:latin typeface="ＭＳ Ｐゴシック"/>
                <a:ea typeface="ＭＳ Ｐゴシック" pitchFamily="50" charset="-128"/>
              </a:rPr>
              <a:t>ICLS</a:t>
            </a:r>
            <a:r>
              <a:rPr lang="ja-JP" altLang="en-US" sz="1600" b="0" kern="0" dirty="0">
                <a:solidFill>
                  <a:srgbClr val="00B0F0"/>
                </a:solidFill>
                <a:latin typeface="ＭＳ Ｐゴシック"/>
                <a:ea typeface="ＭＳ Ｐゴシック" pitchFamily="50" charset="-128"/>
              </a:rPr>
              <a:t>コースガイドブック　</a:t>
            </a:r>
            <a:r>
              <a:rPr lang="en-US" altLang="ja-JP" sz="1600" b="0" kern="0" dirty="0">
                <a:solidFill>
                  <a:srgbClr val="00B0F0"/>
                </a:solidFill>
                <a:latin typeface="ＭＳ Ｐゴシック"/>
                <a:ea typeface="ＭＳ Ｐゴシック" pitchFamily="50" charset="-128"/>
              </a:rPr>
              <a:t>P52-57</a:t>
            </a:r>
            <a:r>
              <a:rPr lang="ja-JP" altLang="en-US" sz="1600" b="0" kern="0" dirty="0">
                <a:solidFill>
                  <a:srgbClr val="00B0F0"/>
                </a:solidFill>
                <a:latin typeface="ＭＳ Ｐゴシック"/>
                <a:ea typeface="ＭＳ Ｐゴシック" pitchFamily="50" charset="-128"/>
              </a:rPr>
              <a:t>　　</a:t>
            </a:r>
            <a:endParaRPr lang="en-US" altLang="ja-JP" sz="1600" b="0" kern="0" dirty="0">
              <a:solidFill>
                <a:srgbClr val="00B0F0"/>
              </a:solidFill>
              <a:latin typeface="ＭＳ Ｐゴシック"/>
              <a:ea typeface="ＭＳ Ｐゴシック" pitchFamily="50" charset="-128"/>
            </a:endParaRPr>
          </a:p>
        </p:txBody>
      </p:sp>
      <p:sp>
        <p:nvSpPr>
          <p:cNvPr id="5" name="角丸四角形 7">
            <a:extLst>
              <a:ext uri="{FF2B5EF4-FFF2-40B4-BE49-F238E27FC236}">
                <a16:creationId xmlns:a16="http://schemas.microsoft.com/office/drawing/2014/main" id="{D6ECE07C-E716-CDE2-1E6B-CD6205EEBC04}"/>
              </a:ext>
            </a:extLst>
          </p:cNvPr>
          <p:cNvSpPr/>
          <p:nvPr/>
        </p:nvSpPr>
        <p:spPr bwMode="auto">
          <a:xfrm>
            <a:off x="7315199" y="2743200"/>
            <a:ext cx="1658253" cy="761999"/>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b="1" dirty="0">
                <a:solidFill>
                  <a:srgbClr val="9900CC"/>
                </a:solidFill>
                <a:latin typeface="+mn-ea"/>
                <a:ea typeface="+mn-ea"/>
              </a:rPr>
              <a:t>解答　</a:t>
            </a:r>
            <a:r>
              <a:rPr lang="en-US" altLang="ja-JP" b="1" dirty="0">
                <a:solidFill>
                  <a:srgbClr val="FF3399"/>
                </a:solidFill>
                <a:latin typeface="+mn-ea"/>
                <a:ea typeface="+mn-ea"/>
              </a:rPr>
              <a:t>(e)</a:t>
            </a:r>
            <a:endParaRPr lang="ja-JP" altLang="en-US" b="1" dirty="0">
              <a:solidFill>
                <a:srgbClr val="FF3399"/>
              </a:solidFill>
              <a:latin typeface="+mn-ea"/>
              <a:ea typeface="+mn-ea"/>
            </a:endParaRPr>
          </a:p>
        </p:txBody>
      </p:sp>
    </p:spTree>
    <p:extLst>
      <p:ext uri="{BB962C8B-B14F-4D97-AF65-F5344CB8AC3E}">
        <p14:creationId xmlns:p14="http://schemas.microsoft.com/office/powerpoint/2010/main" val="214725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9798</TotalTime>
  <Words>3919</Words>
  <Application>Microsoft Office PowerPoint</Application>
  <PresentationFormat>画面に合わせる (4:3)</PresentationFormat>
  <Paragraphs>372</Paragraphs>
  <Slides>33</Slides>
  <Notes>28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33</vt:i4>
      </vt:variant>
    </vt:vector>
  </HeadingPairs>
  <TitlesOfParts>
    <vt:vector size="40" baseType="lpstr">
      <vt:lpstr>BIZ UDPゴシック</vt:lpstr>
      <vt:lpstr>ＭＳ Ｐゴシック</vt:lpstr>
      <vt:lpstr>Arial</vt:lpstr>
      <vt:lpstr>Calibri</vt:lpstr>
      <vt:lpstr>Times New Roman</vt:lpstr>
      <vt:lpstr>Wingdings</vt:lpstr>
      <vt:lpstr>標準デザイン</vt:lpstr>
      <vt:lpstr>PowerPoint プレゼンテーション</vt:lpstr>
      <vt:lpstr>PowerPoint プレゼンテーション</vt:lpstr>
      <vt:lpstr>JMECC指導者講習会の目的</vt:lpstr>
      <vt:lpstr>PowerPoint プレゼンテーション</vt:lpstr>
      <vt:lpstr>コース目標を達成するための 指導ができるには</vt:lpstr>
      <vt:lpstr>JMECC指導者講習会プログラム</vt:lpstr>
      <vt:lpstr>PowerPoint プレゼンテーション</vt:lpstr>
      <vt:lpstr>１．『呼吸がない』と判断するのはどれか．1つ選べ．</vt:lpstr>
      <vt:lpstr>２．質の高い胸骨圧迫の組み合わせで正しいのはどれか．1つ選べ．</vt:lpstr>
      <vt:lpstr>３．AEDについて正しいのはどれか．1つ選べ．</vt:lpstr>
      <vt:lpstr>４．経鼻カニューレから2 L/分で酸素を投与する際に想定される吸入気酸素濃度〈FiO2（%）〉はどれか．1つ選べ．</vt:lpstr>
      <vt:lpstr>５．エアウェイを用いた気道確保について正しいのはどれか．1つ選べ．</vt:lpstr>
      <vt:lpstr>６．気管挿管後の対応について正しいのはどれか．1つ選べ．</vt:lpstr>
      <vt:lpstr>７．入院患者さんの心電図モニタ波形が洞調律から変化した【図１】．急いでベッドサイドに駆けつけ肩をたたいて大声で名前を呼んだが反応はない．院内緊急コードを発動し蘇生処置に必要な物品を集めるよう指示した． 次に行う対応として最も適切なのはどれか．1つ選べ.</vt:lpstr>
      <vt:lpstr>８．チーム蘇生について適切なのはどれか．1つ選べ．</vt:lpstr>
      <vt:lpstr>９．救急患者（非心停止）に対する系統的アプローチについて誤っているのはどれか．1つ選べ．</vt:lpstr>
      <vt:lpstr>１０．50歳の男性．胸痛を主訴に救急外来を受診した． 第一印象：胸痛を訴え，苦しそうで，重症． 気道：会話可能で開通．呼吸：頻呼吸．循環：橈骨動脈の拍動は触れる． 呼吸数20 /分．脈拍56 /分，整．血圧140/80 mmHg．SpO2 90％（室内気）． 12誘導心電図：V1-V4誘導でST上昇を認める． 看護師により経鼻カニュラで4 L/分の酸素が投与されSpO2 97%となり，静脈路は確保され心電図モニタが装着されている．薬物アレルギーと禁忌薬物とは特にない．シルデナフィル（バイアグラ）の服用歴はない．次に行う対応として最も適切なのはどれか．1つ選べ．</vt:lpstr>
      <vt:lpstr>１１．敗血症性ショックについて正しいのはどれか．１つ選べ．</vt:lpstr>
      <vt:lpstr>１２．気管支喘息発作で中等度と判断できる呼吸困難の所見はどれか．1つ選べ．</vt:lpstr>
      <vt:lpstr>１３．発症4.5時間以内の脳梗塞患者に対するrt-PA（アルテプラーゼ）静注療法の適応はどれか．1つ選べ．</vt:lpstr>
      <vt:lpstr>１４．急性薬物中毒について正しいのはどれか．1つ選べ．</vt:lpstr>
      <vt:lpstr>１５．アナフィラキシーショックについて誤っているのはどれか．1つ選べ．</vt:lpstr>
      <vt:lpstr>PowerPoint プレゼンテーション</vt:lpstr>
      <vt:lpstr>JMECCインストラクター</vt:lpstr>
      <vt:lpstr>指導者講習会の内容</vt:lpstr>
      <vt:lpstr>JMECC受講者</vt:lpstr>
      <vt:lpstr>PowerPoint プレゼンテーション</vt:lpstr>
      <vt:lpstr>PowerPoint プレゼンテーション</vt:lpstr>
      <vt:lpstr>PowerPoint プレゼンテーション</vt:lpstr>
      <vt:lpstr>PowerPoint プレゼンテーション</vt:lpstr>
      <vt:lpstr>インストラクターとしては失格！</vt:lpstr>
      <vt:lpstr>PowerPoint プレゼンテーション</vt:lpstr>
      <vt:lpstr>JMECC指導のポイント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masanori</dc:creator>
  <cp:lastModifiedBy>木内 亘</cp:lastModifiedBy>
  <cp:revision>404</cp:revision>
  <cp:lastPrinted>1601-01-01T00:00:00Z</cp:lastPrinted>
  <dcterms:created xsi:type="dcterms:W3CDTF">1601-01-01T00:00:00Z</dcterms:created>
  <dcterms:modified xsi:type="dcterms:W3CDTF">2022-10-17T06:22:00Z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