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25_0.xml" ContentType="application/vnd.ms-powerpoint.comments+xml"/>
  <Override PartName="/ppt/comments/modernComment_126_0.xml" ContentType="application/vnd.ms-powerpoint.comment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4"/>
  </p:notesMasterIdLst>
  <p:sldIdLst>
    <p:sldId id="297" r:id="rId3"/>
    <p:sldId id="290" r:id="rId4"/>
    <p:sldId id="299" r:id="rId5"/>
    <p:sldId id="634" r:id="rId6"/>
    <p:sldId id="293" r:id="rId7"/>
    <p:sldId id="294" r:id="rId8"/>
    <p:sldId id="295" r:id="rId9"/>
    <p:sldId id="302" r:id="rId10"/>
    <p:sldId id="300" r:id="rId11"/>
    <p:sldId id="298" r:id="rId12"/>
    <p:sldId id="301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0F1287-739B-E557-3A8F-02B0C30E11B2}" name="コメント" initials="コメント" userId="コメント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CCFF"/>
    <a:srgbClr val="660066"/>
    <a:srgbClr val="9900CC"/>
    <a:srgbClr val="FF5050"/>
    <a:srgbClr val="FFFF99"/>
    <a:srgbClr val="FF6600"/>
    <a:srgbClr val="FF66FF"/>
    <a:srgbClr val="CCEC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8" autoAdjust="0"/>
    <p:restoredTop sz="94424" autoAdjust="0"/>
  </p:normalViewPr>
  <p:slideViewPr>
    <p:cSldViewPr>
      <p:cViewPr varScale="1">
        <p:scale>
          <a:sx n="107" d="100"/>
          <a:sy n="107" d="100"/>
        </p:scale>
        <p:origin x="18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omments/modernComment_125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E2FC0B6-C023-4033-9BAB-642CC6BB0679}" authorId="{5E0F1287-739B-E557-3A8F-02B0C30E11B2}" created="2022-02-08T07:07:34.81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93"/>
      <ac:spMk id="7" creationId="{00000000-0000-0000-0000-000000000000}"/>
    </ac:deMkLst>
    <p188:txBody>
      <a:bodyPr/>
      <a:lstStyle/>
      <a:p>
        <a:r>
          <a:rPr lang="ja-JP" altLang="en-US"/>
          <a:t>アシスタントインストラクターと協力して
を追記</a:t>
        </a:r>
      </a:p>
    </p188:txBody>
  </p188:cm>
</p188:cmLst>
</file>

<file path=ppt/comments/modernComment_126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79704F-8E26-448D-8054-1E1E0DEF0003}" authorId="{5E0F1287-739B-E557-3A8F-02B0C30E11B2}" created="2022-02-08T07:10:31.71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94"/>
      <ac:spMk id="7" creationId="{00000000-0000-0000-0000-000000000000}"/>
    </ac:deMkLst>
    <p188:txBody>
      <a:bodyPr/>
      <a:lstStyle/>
      <a:p>
        <a:r>
          <a:rPr lang="ja-JP" altLang="en-US"/>
          <a:t>看護師は時間経過、
⇒看護師は主に時間経過、
救急救命士は「質の高い心肺蘇生・・・
⇒救急救命士は主に「質の高い心肺蘇生・・・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97E02CE-FAD8-43FC-87A8-8F2337668070}" type="datetimeFigureOut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5BF00E7-2F77-4F53-99DE-02071B915B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133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dirty="0"/>
              <a:t>説明例：</a:t>
            </a:r>
            <a:endParaRPr lang="en-US" altLang="ja-JP" dirty="0"/>
          </a:p>
          <a:p>
            <a:pPr eaLnBrk="1" hangingPunct="1"/>
            <a:endParaRPr lang="en-US" altLang="ja-JP" dirty="0"/>
          </a:p>
        </p:txBody>
      </p:sp>
      <p:sp>
        <p:nvSpPr>
          <p:cNvPr id="286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D2950CFA-1ADF-4472-8546-D30917E5FBD5}" type="slidenum">
              <a:rPr lang="ja-JP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ja-JP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32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7CD2-59A4-4008-87F7-D02BD0138B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EE65-871B-4FC7-B472-8915BEC2E1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CC3B4-6213-4C44-ADA4-F05CB66DFF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612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015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952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752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31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013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813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45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BFD5C-72BA-4A2F-8963-A0CEA806ED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428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47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69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D9F3-FCCD-4BED-82F6-99C81CC34C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E5E2D-413A-4998-AB23-591FD3587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121C8-A94F-4201-8159-6C15636013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351C9-B660-4963-99BE-0C1DA8631D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4E91-E07B-4828-B208-F8A4A25CE7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7D86-135D-4B30-AF3B-E3BC1B2A9A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ED01-CF23-4C1F-BA93-39144F04A9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575DE7F-2942-492F-AEF5-0372971F96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2022/10/17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69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5_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6_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C:\Users\山田京志\Desktop\JMECCロゴ(背景透明色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8729" y="4197625"/>
            <a:ext cx="3061638" cy="24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3042221" y="304055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9966FF"/>
                </a:solidFill>
              </a:rPr>
              <a:t>質疑応答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189423" y="209490"/>
            <a:ext cx="4660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b="0" dirty="0"/>
              <a:t>日本内科学会認定</a:t>
            </a:r>
            <a:r>
              <a:rPr lang="en-US" altLang="ja-JP" sz="2000" b="0" dirty="0"/>
              <a:t>JMECC</a:t>
            </a:r>
            <a:r>
              <a:rPr lang="ja-JP" altLang="en-US" sz="2000" b="0" dirty="0"/>
              <a:t>指導者講習会</a:t>
            </a:r>
            <a:endParaRPr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8787" y="1384310"/>
            <a:ext cx="7901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r>
              <a:rPr kumimoji="1" lang="en-US" altLang="ja-JP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Japanese Medical Emergency Care Course</a:t>
            </a:r>
            <a:r>
              <a:rPr kumimoji="1" lang="ja-JP" alt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93907" y="1772816"/>
            <a:ext cx="58512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kumimoji="1" lang="en-US" altLang="ja-JP" sz="6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Course</a:t>
            </a:r>
            <a:endParaRPr kumimoji="1" lang="ja-JP" altLang="en-US" sz="6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23172" y="548680"/>
            <a:ext cx="27927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JMECC</a:t>
            </a:r>
            <a:endParaRPr kumimoji="1" lang="ja-JP" altLang="en-US" sz="6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テキスト ボックス 3"/>
          <p:cNvSpPr txBox="1">
            <a:spLocks noChangeArrowheads="1"/>
          </p:cNvSpPr>
          <p:nvPr/>
        </p:nvSpPr>
        <p:spPr bwMode="auto">
          <a:xfrm>
            <a:off x="7402595" y="6400800"/>
            <a:ext cx="15215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1400" dirty="0">
                <a:latin typeface="+mn-ea"/>
              </a:rPr>
              <a:t>2022</a:t>
            </a:r>
            <a:r>
              <a:rPr lang="ja-JP" altLang="en-US" sz="1400" dirty="0">
                <a:latin typeface="+mn-ea"/>
              </a:rPr>
              <a:t>年（</a:t>
            </a:r>
            <a:r>
              <a:rPr lang="en-US" altLang="ja-JP" sz="1400" dirty="0">
                <a:latin typeface="+mn-ea"/>
              </a:rPr>
              <a:t>ver.1.0.1</a:t>
            </a:r>
            <a:r>
              <a:rPr lang="ja-JP" altLang="en-US" sz="1400" dirty="0">
                <a:latin typeface="+mn-ea"/>
              </a:rPr>
              <a:t>）</a:t>
            </a:r>
            <a:endParaRPr lang="en-US" altLang="ja-JP" sz="1400" b="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2690917"/>
            <a:ext cx="8816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7030A0"/>
                </a:solidFill>
              </a:rPr>
              <a:t>「新任指導者を熟練指導者にするものは、</a:t>
            </a:r>
            <a:endParaRPr kumimoji="1" lang="en-US" altLang="ja-JP" sz="3200" b="1" dirty="0">
              <a:solidFill>
                <a:srgbClr val="7030A0"/>
              </a:solidFill>
            </a:endParaRPr>
          </a:p>
          <a:p>
            <a:r>
              <a:rPr lang="ja-JP" altLang="en-US" sz="3200" b="1" dirty="0">
                <a:solidFill>
                  <a:srgbClr val="7030A0"/>
                </a:solidFill>
              </a:rPr>
              <a:t>                                         </a:t>
            </a:r>
            <a:r>
              <a:rPr kumimoji="1" lang="ja-JP" altLang="en-US" sz="3200" b="1" dirty="0">
                <a:solidFill>
                  <a:srgbClr val="7030A0"/>
                </a:solidFill>
              </a:rPr>
              <a:t>実践にほかならない。」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51720" y="3933056"/>
            <a:ext cx="44967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Javis</a:t>
            </a:r>
          </a:p>
          <a:p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『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学習者支援の理論と実践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』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1346200" y="3174801"/>
            <a:ext cx="645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4800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ありがとうございました。</a:t>
            </a:r>
          </a:p>
        </p:txBody>
      </p:sp>
      <p:pic>
        <p:nvPicPr>
          <p:cNvPr id="27652" name="Picture 6" descr="C:\Users\山田京志\Desktop\JMECCロゴ(背景透明色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4343400"/>
            <a:ext cx="28194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73950" y="209490"/>
            <a:ext cx="4660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b="0" dirty="0"/>
              <a:t>日本内科学会認定</a:t>
            </a:r>
            <a:r>
              <a:rPr lang="en-US" altLang="ja-JP" sz="2000" b="0" dirty="0"/>
              <a:t>JMECC</a:t>
            </a:r>
            <a:r>
              <a:rPr lang="ja-JP" altLang="en-US" sz="2000" b="0" dirty="0"/>
              <a:t>指導者講習会</a:t>
            </a:r>
            <a:endParaRPr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8787" y="1384310"/>
            <a:ext cx="7901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r>
              <a:rPr kumimoji="1" lang="en-US" altLang="ja-JP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Japanese Medical Emergency Care Course</a:t>
            </a:r>
            <a:r>
              <a:rPr kumimoji="1" lang="ja-JP" alt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46359" y="1772816"/>
            <a:ext cx="58512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kumimoji="1" lang="en-US" altLang="ja-JP" sz="6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Course</a:t>
            </a:r>
            <a:endParaRPr kumimoji="1" lang="ja-JP" altLang="en-US" sz="6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75624" y="548680"/>
            <a:ext cx="27927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JMECC</a:t>
            </a:r>
            <a:endParaRPr kumimoji="1" lang="ja-JP" altLang="en-US" sz="6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38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97468" y="116632"/>
            <a:ext cx="5949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7030A0"/>
                </a:solidFill>
              </a:rPr>
              <a:t>このような場合どうしますか？</a:t>
            </a:r>
            <a:endParaRPr kumimoji="1" lang="ja-JP" altLang="en-US" sz="3600" b="1" dirty="0">
              <a:solidFill>
                <a:srgbClr val="7030A0"/>
              </a:solid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16024" y="836712"/>
            <a:ext cx="87484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009292" y="1628800"/>
            <a:ext cx="6920484" cy="193899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・受領する。</a:t>
            </a:r>
            <a:endParaRPr kumimoji="1" lang="en-US" altLang="ja-JP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・本コースの元となっているガイドラインを提示する。</a:t>
            </a:r>
            <a:endParaRPr lang="en-US" altLang="ja-JP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kumimoji="1"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・学会として内容を検討することを伝える。</a:t>
            </a:r>
          </a:p>
          <a:p>
            <a:r>
              <a:rPr kumimoji="1"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</a:t>
            </a:r>
            <a:r>
              <a:rPr kumimoji="1" lang="en-US" altLang="ja-JP" sz="2400" i="1" dirty="0">
                <a:solidFill>
                  <a:srgbClr val="E01EAD"/>
                </a:solidFill>
              </a:rPr>
              <a:t>JMECC</a:t>
            </a:r>
            <a:r>
              <a:rPr kumimoji="1" lang="ja-JP" altLang="en-US" sz="2400" i="1" dirty="0">
                <a:solidFill>
                  <a:srgbClr val="E01EAD"/>
                </a:solidFill>
              </a:rPr>
              <a:t>は病態や治療方法に関して検討・議論する</a:t>
            </a:r>
            <a:endParaRPr kumimoji="1" lang="en-US" altLang="ja-JP" sz="2400" i="1" dirty="0">
              <a:solidFill>
                <a:srgbClr val="E01EAD"/>
              </a:solidFill>
            </a:endParaRPr>
          </a:p>
          <a:p>
            <a:r>
              <a:rPr kumimoji="1" lang="ja-JP" altLang="en-US" sz="2400" i="1" dirty="0">
                <a:solidFill>
                  <a:srgbClr val="E01EAD"/>
                </a:solidFill>
              </a:rPr>
              <a:t>ことを目的にしていない</a:t>
            </a: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251520" y="3583557"/>
            <a:ext cx="5194920" cy="56552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② 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実習終了間際の受講者からの質問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233772" y="836712"/>
            <a:ext cx="8712968" cy="9361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0" dirty="0">
                <a:solidFill>
                  <a:srgbClr val="FF0000"/>
                </a:solidFill>
              </a:rPr>
              <a:t>①</a:t>
            </a:r>
            <a:r>
              <a:rPr lang="ja-JP" altLang="en-US" sz="2400" kern="0" dirty="0"/>
              <a:t> 「コースでは○○と習いましたが、最新の米国ガイドラインでは</a:t>
            </a:r>
            <a:endParaRPr lang="en-US" altLang="ja-JP" sz="2400" kern="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0" dirty="0"/>
              <a:t>     △△となっています。」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9292" y="4111420"/>
            <a:ext cx="7215437" cy="1200329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・拝聴し、要約して解答する（時間厳守）。</a:t>
            </a:r>
            <a:endParaRPr kumimoji="1" lang="en-US" altLang="ja-JP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・休憩時間に解答することを考慮する。</a:t>
            </a:r>
            <a:endParaRPr lang="en-US" altLang="ja-JP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kumimoji="1"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・「１対１」のディスカッションにならないように注意する。</a:t>
            </a:r>
          </a:p>
        </p:txBody>
      </p:sp>
      <p:sp>
        <p:nvSpPr>
          <p:cNvPr id="10" name="コンテンツ プレースホルダ 2"/>
          <p:cNvSpPr txBox="1">
            <a:spLocks/>
          </p:cNvSpPr>
          <p:nvPr/>
        </p:nvSpPr>
        <p:spPr>
          <a:xfrm>
            <a:off x="251520" y="5311749"/>
            <a:ext cx="6336704" cy="56552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0" noProof="0" dirty="0">
                <a:solidFill>
                  <a:srgbClr val="FF0000"/>
                </a:solidFill>
              </a:rPr>
              <a:t>③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練習しても到達目標に達しない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受講者</a:t>
            </a:r>
            <a:endParaRPr kumimoji="1" lang="en-US" altLang="ja-JP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43608" y="5805264"/>
            <a:ext cx="5014514" cy="830997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・指導ポイントを絞る。</a:t>
            </a:r>
            <a:endParaRPr kumimoji="1" lang="en-US" altLang="ja-JP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・必要であれば休憩時間を利用する。</a:t>
            </a:r>
            <a:endParaRPr kumimoji="1" lang="ja-JP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 animBg="1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512" y="161050"/>
            <a:ext cx="8707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rgbClr val="7030A0"/>
                </a:solidFill>
              </a:rPr>
              <a:t>JMECC</a:t>
            </a:r>
            <a:r>
              <a:rPr kumimoji="1" lang="ja-JP" altLang="en-US" sz="3200" b="1" dirty="0">
                <a:solidFill>
                  <a:srgbClr val="7030A0"/>
                </a:solidFill>
              </a:rPr>
              <a:t>インストラクター取得までのフロー</a:t>
            </a:r>
            <a:r>
              <a:rPr lang="ja-JP" altLang="en-US" sz="3200" b="1" dirty="0">
                <a:solidFill>
                  <a:srgbClr val="7030A0"/>
                </a:solidFill>
              </a:rPr>
              <a:t>チャート</a:t>
            </a:r>
            <a:endParaRPr kumimoji="1" lang="en-US" altLang="ja-JP" sz="3200" b="1" dirty="0">
              <a:solidFill>
                <a:srgbClr val="7030A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40707" y="6553200"/>
            <a:ext cx="5003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出展：</a:t>
            </a:r>
            <a:r>
              <a:rPr kumimoji="1" lang="en-US" altLang="ja-JP" sz="1400" dirty="0"/>
              <a:t>JMECC</a:t>
            </a:r>
            <a:r>
              <a:rPr kumimoji="1" lang="ja-JP" altLang="en-US" sz="1400" dirty="0"/>
              <a:t>インストラクター　</a:t>
            </a:r>
            <a:r>
              <a:rPr lang="en-US" altLang="ja-JP" sz="1400" dirty="0"/>
              <a:t>http://jmecc.net/?page_id=191</a:t>
            </a:r>
            <a:endParaRPr kumimoji="1" lang="ja-JP" altLang="en-US" sz="14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216024" y="764704"/>
            <a:ext cx="87484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F9F14739-A2DB-4D8E-88DC-1936880CA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900903"/>
            <a:ext cx="9072000" cy="5350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角丸四角形 5">
            <a:extLst>
              <a:ext uri="{FF2B5EF4-FFF2-40B4-BE49-F238E27FC236}">
                <a16:creationId xmlns:a16="http://schemas.microsoft.com/office/drawing/2014/main" id="{E9402F67-3B50-4893-84AB-930A1ECFEDCB}"/>
              </a:ext>
            </a:extLst>
          </p:cNvPr>
          <p:cNvSpPr/>
          <p:nvPr/>
        </p:nvSpPr>
        <p:spPr bwMode="auto">
          <a:xfrm>
            <a:off x="2987824" y="1340768"/>
            <a:ext cx="1908542" cy="340519"/>
          </a:xfrm>
          <a:prstGeom prst="roundRect">
            <a:avLst/>
          </a:prstGeom>
          <a:solidFill>
            <a:srgbClr val="CC99FF"/>
          </a:solidFill>
          <a:ln w="381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JMECC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指導者講習会</a:t>
            </a:r>
          </a:p>
        </p:txBody>
      </p:sp>
    </p:spTree>
    <p:extLst>
      <p:ext uri="{BB962C8B-B14F-4D97-AF65-F5344CB8AC3E}">
        <p14:creationId xmlns:p14="http://schemas.microsoft.com/office/powerpoint/2010/main" val="342062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>
            <a:off x="4788024" y="2132856"/>
            <a:ext cx="4032448" cy="43924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23528" y="2132856"/>
            <a:ext cx="4032448" cy="43924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" name="直線コネクタ 1"/>
          <p:cNvCxnSpPr/>
          <p:nvPr/>
        </p:nvCxnSpPr>
        <p:spPr>
          <a:xfrm>
            <a:off x="179512" y="836712"/>
            <a:ext cx="87484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2836485" y="188640"/>
            <a:ext cx="3391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JMECC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指導体系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82785" y="1196752"/>
            <a:ext cx="19784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ディレクター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467544" y="2276872"/>
            <a:ext cx="3600400" cy="3227586"/>
            <a:chOff x="395536" y="2348880"/>
            <a:chExt cx="3600400" cy="3227586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1043608" y="2348880"/>
              <a:ext cx="232222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ブース長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67544" y="3284984"/>
              <a:ext cx="352839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JMECC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インストラクター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95536" y="4240252"/>
              <a:ext cx="360040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ICLS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インストラクター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95536" y="5176356"/>
              <a:ext cx="360040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アシスタントインストラクター</a:t>
              </a:r>
            </a:p>
          </p:txBody>
        </p:sp>
        <p:cxnSp>
          <p:nvCxnSpPr>
            <p:cNvPr id="23" name="直線コネクタ 22"/>
            <p:cNvCxnSpPr/>
            <p:nvPr/>
          </p:nvCxnSpPr>
          <p:spPr>
            <a:xfrm>
              <a:off x="2195736" y="2872100"/>
              <a:ext cx="0" cy="393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195736" y="3808204"/>
              <a:ext cx="0" cy="393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195736" y="4782636"/>
              <a:ext cx="0" cy="393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/>
          <p:cNvGrpSpPr/>
          <p:nvPr/>
        </p:nvGrpSpPr>
        <p:grpSpPr>
          <a:xfrm>
            <a:off x="5004048" y="2276872"/>
            <a:ext cx="3600400" cy="3227586"/>
            <a:chOff x="395536" y="2348880"/>
            <a:chExt cx="3600400" cy="3227586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1043608" y="2348880"/>
              <a:ext cx="232222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ブース長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67544" y="3284984"/>
              <a:ext cx="352839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JMECC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インストラクター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95536" y="4240252"/>
              <a:ext cx="360040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ICLS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インストラクター</a:t>
              </a: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95536" y="5176356"/>
              <a:ext cx="360040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アシスタントインストラクター</a:t>
              </a:r>
            </a:p>
          </p:txBody>
        </p:sp>
        <p:cxnSp>
          <p:nvCxnSpPr>
            <p:cNvPr id="31" name="直線コネクタ 30"/>
            <p:cNvCxnSpPr/>
            <p:nvPr/>
          </p:nvCxnSpPr>
          <p:spPr>
            <a:xfrm>
              <a:off x="2195736" y="2872100"/>
              <a:ext cx="0" cy="393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2195736" y="3808204"/>
              <a:ext cx="0" cy="393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2195736" y="4782636"/>
              <a:ext cx="0" cy="393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直線コネクタ 34"/>
          <p:cNvCxnSpPr>
            <a:stCxn id="4" idx="2"/>
            <a:endCxn id="19" idx="0"/>
          </p:cNvCxnSpPr>
          <p:nvPr/>
        </p:nvCxnSpPr>
        <p:spPr>
          <a:xfrm flipH="1">
            <a:off x="2276728" y="1719972"/>
            <a:ext cx="2295271" cy="5569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4" idx="2"/>
            <a:endCxn id="27" idx="0"/>
          </p:cNvCxnSpPr>
          <p:nvPr/>
        </p:nvCxnSpPr>
        <p:spPr>
          <a:xfrm>
            <a:off x="4571999" y="1719972"/>
            <a:ext cx="2241233" cy="55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534840" y="5930116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ブース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76497" y="5930116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ブース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179388" y="836613"/>
            <a:ext cx="87487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2487421" y="116632"/>
            <a:ext cx="410080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600" b="1" dirty="0">
                <a:solidFill>
                  <a:srgbClr val="7030A0"/>
                </a:solidFill>
                <a:latin typeface="ＭＳ Ｐゴシック"/>
              </a:rPr>
              <a:t>JMECC</a:t>
            </a:r>
            <a:r>
              <a:rPr lang="ja-JP" altLang="en-US" sz="3600" b="1" dirty="0">
                <a:solidFill>
                  <a:srgbClr val="7030A0"/>
                </a:solidFill>
                <a:latin typeface="ＭＳ Ｐゴシック"/>
              </a:rPr>
              <a:t> 指導の原則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38213" y="2554288"/>
            <a:ext cx="6880225" cy="11144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☐進行はブース長主導で進める。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☐指導に必要な役割分担は、ブース長が指示する。</a:t>
            </a:r>
            <a:endParaRPr lang="en-US" altLang="ja-JP" sz="2400" dirty="0">
              <a:solidFill>
                <a:schemeClr val="tx1">
                  <a:lumMod val="50000"/>
                  <a:lumOff val="50000"/>
                </a:schemeClr>
              </a:solidFill>
              <a:latin typeface="ＭＳ Ｐゴシック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5462" y="4552950"/>
            <a:ext cx="843902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ＭＳ Ｐゴシック"/>
              </a:rPr>
              <a:t>インストラクターはブース長の指示のもとで</a:t>
            </a:r>
            <a:endParaRPr lang="en-US" altLang="ja-JP" sz="2800" dirty="0">
              <a:solidFill>
                <a:srgbClr val="000000"/>
              </a:solidFill>
              <a:latin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ＭＳ Ｐゴシック"/>
              </a:rPr>
              <a:t>アシスタントインストラクターと協力して受講者を指導し、指導内容の質の向上に努める。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7850" y="1600200"/>
            <a:ext cx="8413750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-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ＭＳ Ｐゴシック"/>
              </a:rPr>
              <a:t>ブース長は受講者と各インストラクター（医師、看護師、</a:t>
            </a:r>
            <a:endParaRPr lang="en-US" altLang="ja-JP" sz="2800" dirty="0">
              <a:solidFill>
                <a:srgbClr val="000000"/>
              </a:solidFill>
              <a:latin typeface="ＭＳ Ｐゴシック"/>
            </a:endParaRPr>
          </a:p>
          <a:p>
            <a:pPr indent="-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ＭＳ Ｐゴシック"/>
              </a:rPr>
              <a:t>救急救命士）を指導し、質の高い講習を行う。</a:t>
            </a:r>
            <a:endParaRPr lang="en-US" altLang="ja-JP" sz="280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463" y="1617663"/>
            <a:ext cx="4762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dirty="0">
                <a:solidFill>
                  <a:srgbClr val="FF0000"/>
                </a:solidFill>
                <a:latin typeface="ＭＳ Ｐゴシック"/>
              </a:rPr>
              <a:t>1)</a:t>
            </a:r>
            <a:endParaRPr lang="ja-JP" altLang="en-US" sz="2800" dirty="0">
              <a:solidFill>
                <a:srgbClr val="FF0000"/>
              </a:solidFill>
              <a:latin typeface="ＭＳ Ｐゴシック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463" y="4570413"/>
            <a:ext cx="4762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dirty="0">
                <a:solidFill>
                  <a:srgbClr val="FF0000"/>
                </a:solidFill>
                <a:latin typeface="ＭＳ Ｐゴシック"/>
              </a:rPr>
              <a:t>2)</a:t>
            </a:r>
            <a:endParaRPr lang="ja-JP" altLang="en-US" sz="2800" dirty="0">
              <a:solidFill>
                <a:srgbClr val="FF0000"/>
              </a:solidFill>
              <a:latin typeface="ＭＳ Ｐゴシック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94792" y="908720"/>
            <a:ext cx="286969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b="1" dirty="0">
                <a:solidFill>
                  <a:srgbClr val="0070C0"/>
                </a:solidFill>
                <a:latin typeface="ＭＳ Ｐゴシック"/>
              </a:rPr>
              <a:t>「</a:t>
            </a:r>
            <a:r>
              <a:rPr lang="en-US" altLang="ja-JP" sz="2000" b="1" dirty="0">
                <a:solidFill>
                  <a:srgbClr val="0070C0"/>
                </a:solidFill>
                <a:latin typeface="ＭＳ Ｐゴシック"/>
              </a:rPr>
              <a:t>JMECC</a:t>
            </a:r>
            <a:r>
              <a:rPr lang="ja-JP" altLang="en-US" sz="2000" b="1" dirty="0">
                <a:solidFill>
                  <a:srgbClr val="0070C0"/>
                </a:solidFill>
                <a:latin typeface="ＭＳ Ｐゴシック"/>
              </a:rPr>
              <a:t> 指導要綱 」より</a:t>
            </a:r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179388" y="836613"/>
            <a:ext cx="87487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468313" y="1395413"/>
            <a:ext cx="8043862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ＭＳ Ｐゴシック"/>
              </a:rPr>
              <a:t>チーム蘇生の実践を目的に、インストラクター同士が</a:t>
            </a:r>
            <a:endParaRPr lang="en-US" altLang="ja-JP" sz="2800" dirty="0">
              <a:solidFill>
                <a:srgbClr val="000000"/>
              </a:solidFill>
              <a:latin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ＭＳ Ｐゴシック"/>
              </a:rPr>
              <a:t>協調して指導を行う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8313" y="2674482"/>
            <a:ext cx="842962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</a:rPr>
              <a:t>*</a:t>
            </a:r>
            <a:r>
              <a:rPr lang="ja-JP" altLang="ja-JP" sz="2800" dirty="0">
                <a:solidFill>
                  <a:schemeClr val="bg1">
                    <a:lumMod val="65000"/>
                  </a:schemeClr>
                </a:solidFill>
              </a:rPr>
              <a:t>心停止への対応②以降については、</a:t>
            </a:r>
          </a:p>
          <a:p>
            <a:r>
              <a:rPr lang="ja-JP" altLang="ja-JP" sz="2800" dirty="0">
                <a:solidFill>
                  <a:schemeClr val="bg1">
                    <a:lumMod val="65000"/>
                  </a:schemeClr>
                </a:solidFill>
              </a:rPr>
              <a:t>・看護師は</a:t>
            </a:r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主に</a:t>
            </a:r>
            <a:r>
              <a:rPr lang="ja-JP" altLang="ja-JP" sz="2800" dirty="0">
                <a:solidFill>
                  <a:schemeClr val="bg1">
                    <a:lumMod val="65000"/>
                  </a:schemeClr>
                </a:solidFill>
              </a:rPr>
              <a:t>時間経過、心電図診断、処置内容等の記録の指導にあたる。</a:t>
            </a:r>
          </a:p>
          <a:p>
            <a:r>
              <a:rPr lang="ja-JP" altLang="ja-JP" sz="2800" dirty="0">
                <a:solidFill>
                  <a:schemeClr val="bg1">
                    <a:lumMod val="65000"/>
                  </a:schemeClr>
                </a:solidFill>
              </a:rPr>
              <a:t>・救急救命士は</a:t>
            </a:r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主に</a:t>
            </a:r>
            <a:r>
              <a:rPr lang="ja-JP" altLang="ja-JP" sz="2800" dirty="0">
                <a:solidFill>
                  <a:schemeClr val="bg1">
                    <a:lumMod val="65000"/>
                  </a:schemeClr>
                </a:solidFill>
              </a:rPr>
              <a:t>「質の高い心肺蘇生の継続」の指導と患者シミュレーターの操作にあたる。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925" y="1412875"/>
            <a:ext cx="4762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dirty="0">
                <a:solidFill>
                  <a:srgbClr val="FF0000"/>
                </a:solidFill>
                <a:latin typeface="ＭＳ Ｐゴシック"/>
              </a:rPr>
              <a:t>3)</a:t>
            </a:r>
            <a:endParaRPr lang="ja-JP" altLang="en-US" sz="2800" dirty="0">
              <a:solidFill>
                <a:srgbClr val="FF0000"/>
              </a:solidFill>
              <a:latin typeface="ＭＳ Ｐゴシック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87421" y="116632"/>
            <a:ext cx="410080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600" b="1" dirty="0">
                <a:solidFill>
                  <a:srgbClr val="7030A0"/>
                </a:solidFill>
                <a:latin typeface="ＭＳ Ｐゴシック"/>
              </a:rPr>
              <a:t>JMECC</a:t>
            </a:r>
            <a:r>
              <a:rPr lang="ja-JP" altLang="en-US" sz="3600" b="1" dirty="0">
                <a:solidFill>
                  <a:srgbClr val="7030A0"/>
                </a:solidFill>
                <a:latin typeface="ＭＳ Ｐゴシック"/>
              </a:rPr>
              <a:t> 指導の原則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94792" y="908720"/>
            <a:ext cx="286969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b="1" dirty="0">
                <a:solidFill>
                  <a:srgbClr val="0070C0"/>
                </a:solidFill>
                <a:latin typeface="ＭＳ Ｐゴシック"/>
              </a:rPr>
              <a:t>「</a:t>
            </a:r>
            <a:r>
              <a:rPr lang="en-US" altLang="ja-JP" sz="2000" b="1" dirty="0">
                <a:solidFill>
                  <a:srgbClr val="0070C0"/>
                </a:solidFill>
                <a:latin typeface="ＭＳ Ｐゴシック"/>
              </a:rPr>
              <a:t>JMECC</a:t>
            </a:r>
            <a:r>
              <a:rPr lang="ja-JP" altLang="en-US" sz="2000" b="1" dirty="0">
                <a:solidFill>
                  <a:srgbClr val="0070C0"/>
                </a:solidFill>
                <a:latin typeface="ＭＳ Ｐゴシック"/>
              </a:rPr>
              <a:t> 指導要綱 」より</a:t>
            </a:r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179388" y="836613"/>
            <a:ext cx="87487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468313" y="1412875"/>
            <a:ext cx="8359775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ＭＳ Ｐゴシック"/>
              </a:rPr>
              <a:t>アシスタントインストラクターはブース長の指示のもとで</a:t>
            </a:r>
            <a:endParaRPr lang="en-US" altLang="ja-JP" sz="2800" dirty="0">
              <a:solidFill>
                <a:srgbClr val="000000"/>
              </a:solidFill>
              <a:latin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ＭＳ Ｐゴシック"/>
              </a:rPr>
              <a:t>指導を行い、質の高い指導方法を習得する。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7813" y="2924175"/>
            <a:ext cx="64087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・一次救命処置 　         ・マニュアル式除細動器</a:t>
            </a:r>
            <a:endParaRPr lang="en-US" altLang="ja-JP" sz="2400" dirty="0">
              <a:solidFill>
                <a:schemeClr val="tx1">
                  <a:lumMod val="50000"/>
                  <a:lumOff val="50000"/>
                </a:schemeClr>
              </a:solidFill>
              <a:latin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・気道管理 　　　　         ・内科救急対応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088" y="2420938"/>
            <a:ext cx="59055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☐認定までに以下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4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項目の指導を経験する。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188" y="3933825"/>
            <a:ext cx="79216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　☐ブース長はアシスタントインストラクターの指導にあたり</a:t>
            </a:r>
            <a:endParaRPr lang="en-US" altLang="ja-JP" sz="2400" dirty="0">
              <a:solidFill>
                <a:schemeClr val="tx1">
                  <a:lumMod val="50000"/>
                  <a:lumOff val="50000"/>
                </a:schemeClr>
              </a:solidFill>
              <a:latin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       以下に留意する。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43000" y="4802188"/>
            <a:ext cx="77724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　・経験を確認し、指導の見学や実践を指示する。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　・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1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回の講習ですべての項目についての指導経験を得る</a:t>
            </a:r>
            <a:endParaRPr lang="en-US" altLang="ja-JP" sz="2400" dirty="0">
              <a:solidFill>
                <a:schemeClr val="tx1">
                  <a:lumMod val="50000"/>
                  <a:lumOff val="50000"/>
                </a:schemeClr>
              </a:solidFill>
              <a:latin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　　必要はない。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　・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JMECC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/>
              </a:rPr>
              <a:t>指導要綱に則った指導と適切な質疑応答を行う。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925" y="1412875"/>
            <a:ext cx="4762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dirty="0">
                <a:solidFill>
                  <a:srgbClr val="FF0000"/>
                </a:solidFill>
                <a:latin typeface="ＭＳ Ｐゴシック"/>
              </a:rPr>
              <a:t>4)</a:t>
            </a:r>
            <a:endParaRPr lang="ja-JP" altLang="en-US" sz="2800" dirty="0">
              <a:solidFill>
                <a:srgbClr val="FF0000"/>
              </a:solidFill>
              <a:latin typeface="ＭＳ Ｐゴシック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87421" y="116632"/>
            <a:ext cx="410080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600" b="1" dirty="0">
                <a:solidFill>
                  <a:srgbClr val="7030A0"/>
                </a:solidFill>
                <a:latin typeface="ＭＳ Ｐゴシック"/>
              </a:rPr>
              <a:t>JMECC</a:t>
            </a:r>
            <a:r>
              <a:rPr lang="ja-JP" altLang="en-US" sz="3600" b="1" dirty="0">
                <a:solidFill>
                  <a:srgbClr val="7030A0"/>
                </a:solidFill>
                <a:latin typeface="ＭＳ Ｐゴシック"/>
              </a:rPr>
              <a:t> 指導の原則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94792" y="908720"/>
            <a:ext cx="286969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b="1" dirty="0">
                <a:solidFill>
                  <a:srgbClr val="0070C0"/>
                </a:solidFill>
                <a:latin typeface="ＭＳ Ｐゴシック"/>
              </a:rPr>
              <a:t>「</a:t>
            </a:r>
            <a:r>
              <a:rPr lang="en-US" altLang="ja-JP" sz="2000" b="1" dirty="0">
                <a:solidFill>
                  <a:srgbClr val="0070C0"/>
                </a:solidFill>
                <a:latin typeface="ＭＳ Ｐゴシック"/>
              </a:rPr>
              <a:t>JMECC</a:t>
            </a:r>
            <a:r>
              <a:rPr lang="ja-JP" altLang="en-US" sz="2000" b="1" dirty="0">
                <a:solidFill>
                  <a:srgbClr val="0070C0"/>
                </a:solidFill>
                <a:latin typeface="ＭＳ Ｐゴシック"/>
              </a:rPr>
              <a:t> 指導要綱 」より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5456" y="1628800"/>
            <a:ext cx="8229600" cy="4924400"/>
          </a:xfrm>
        </p:spPr>
        <p:txBody>
          <a:bodyPr/>
          <a:lstStyle/>
          <a:p>
            <a:pPr marL="269875" indent="-269875">
              <a:buNone/>
            </a:pPr>
            <a:r>
              <a:rPr lang="ja-JP" altLang="en-US" sz="2400" dirty="0">
                <a:latin typeface="+mn-ea"/>
              </a:rPr>
              <a:t>■各パートの指導については、アシスタント自身が責任をもって自身の指導経験の管理を行い、指導を行う。ただし当日の担当ディレクターの指示に従う。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ja-JP" altLang="en-US" sz="2400" dirty="0">
              <a:latin typeface="+mn-ea"/>
            </a:endParaRPr>
          </a:p>
          <a:p>
            <a:pPr marL="269875" indent="-269875">
              <a:buNone/>
            </a:pPr>
            <a:r>
              <a:rPr lang="ja-JP" altLang="en-US" sz="2400" dirty="0">
                <a:latin typeface="+mn-ea"/>
              </a:rPr>
              <a:t>■インスト認定を受けるということは、すべてのパートを教えられることを求められるので、その姿勢で取り組むこと。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ja-JP" altLang="en-US" sz="2400" dirty="0">
              <a:latin typeface="+mn-ea"/>
            </a:endParaRPr>
          </a:p>
          <a:p>
            <a:pPr marL="269875" indent="-269875">
              <a:buNone/>
            </a:pPr>
            <a:r>
              <a:rPr lang="ja-JP" altLang="en-US" sz="2400" dirty="0">
                <a:latin typeface="+mn-ea"/>
              </a:rPr>
              <a:t>■ </a:t>
            </a:r>
            <a:r>
              <a:rPr lang="en-US" altLang="ja-JP" sz="2400" dirty="0">
                <a:latin typeface="+mn-ea"/>
              </a:rPr>
              <a:t>ICLS </a:t>
            </a:r>
            <a:r>
              <a:rPr lang="ja-JP" altLang="en-US" sz="2400" dirty="0">
                <a:latin typeface="+mn-ea"/>
              </a:rPr>
              <a:t>インストラクター認定に必要な、ディレクター推薦を受けようとする場合は、当日のディレクターに申し出て、実際のインストラクションについて評価とフィードバックを受ける。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37978" y="146061"/>
            <a:ext cx="6104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solidFill>
                  <a:srgbClr val="7030A0"/>
                </a:solidFill>
                <a:latin typeface="+mn-ea"/>
              </a:rPr>
              <a:t>JMECC</a:t>
            </a:r>
            <a:r>
              <a:rPr kumimoji="1" lang="ja-JP" altLang="en-US" sz="3600" b="1" dirty="0">
                <a:solidFill>
                  <a:srgbClr val="7030A0"/>
                </a:solidFill>
                <a:latin typeface="+mn-ea"/>
              </a:rPr>
              <a:t>インストラクターへの道</a:t>
            </a:r>
            <a:endParaRPr lang="en-US" altLang="ja-JP" sz="3600" b="1" dirty="0">
              <a:solidFill>
                <a:srgbClr val="7030A0"/>
              </a:solidFill>
              <a:latin typeface="+mn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16024" y="914400"/>
            <a:ext cx="87484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197623" y="6447352"/>
            <a:ext cx="3766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JMECC</a:t>
            </a:r>
            <a:r>
              <a:rPr kumimoji="1" lang="ja-JP" altLang="en-US" sz="1400" dirty="0"/>
              <a:t>ディレクターズミーティング　</a:t>
            </a:r>
            <a:r>
              <a:rPr kumimoji="1" lang="en-US" altLang="ja-JP" sz="1400" dirty="0"/>
              <a:t>2017.11.26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1186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>
          <a:xfrm>
            <a:off x="446088" y="260350"/>
            <a:ext cx="8229600" cy="620713"/>
          </a:xfrm>
        </p:spPr>
        <p:txBody>
          <a:bodyPr/>
          <a:lstStyle/>
          <a:p>
            <a:r>
              <a:rPr lang="en-US" altLang="ja-JP" sz="3600" b="1" dirty="0">
                <a:solidFill>
                  <a:srgbClr val="7030A0"/>
                </a:solidFill>
              </a:rPr>
              <a:t>JMECC</a:t>
            </a:r>
            <a:r>
              <a:rPr lang="ja-JP" altLang="en-US" sz="3600" b="1" dirty="0">
                <a:solidFill>
                  <a:srgbClr val="7030A0"/>
                </a:solidFill>
              </a:rPr>
              <a:t>受講・指導の意義</a:t>
            </a:r>
          </a:p>
        </p:txBody>
      </p:sp>
      <p:sp>
        <p:nvSpPr>
          <p:cNvPr id="2662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188" y="1556892"/>
            <a:ext cx="8064500" cy="3024236"/>
          </a:xfrm>
        </p:spPr>
        <p:txBody>
          <a:bodyPr/>
          <a:lstStyle/>
          <a:p>
            <a:r>
              <a:rPr lang="en-US" altLang="ja-JP" dirty="0"/>
              <a:t>JMECC</a:t>
            </a:r>
            <a:r>
              <a:rPr lang="ja-JP" altLang="ja-JP" dirty="0"/>
              <a:t>を受講・指導することで、</a:t>
            </a:r>
            <a:r>
              <a:rPr lang="ja-JP" altLang="ja-JP" sz="3600" dirty="0">
                <a:solidFill>
                  <a:srgbClr val="9900CC"/>
                </a:solidFill>
              </a:rPr>
              <a:t>内科診療・総合診療に携わるすべての医師に不可欠かつ重要な診療姿勢・能力を研鑽できる</a:t>
            </a:r>
            <a:r>
              <a:rPr lang="ja-JP" altLang="en-US" sz="3600" dirty="0">
                <a:solidFill>
                  <a:srgbClr val="9900CC"/>
                </a:solidFill>
              </a:rPr>
              <a:t>。</a:t>
            </a:r>
          </a:p>
        </p:txBody>
      </p:sp>
      <p:sp>
        <p:nvSpPr>
          <p:cNvPr id="6" name="角丸四角形 5"/>
          <p:cNvSpPr>
            <a:spLocks noChangeArrowheads="1"/>
          </p:cNvSpPr>
          <p:nvPr/>
        </p:nvSpPr>
        <p:spPr bwMode="auto">
          <a:xfrm>
            <a:off x="611188" y="4221261"/>
            <a:ext cx="8151812" cy="12239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9900CC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800" b="1">
                <a:solidFill>
                  <a:srgbClr val="9900CC"/>
                </a:solidFill>
              </a:rPr>
              <a:t>JMECC</a:t>
            </a:r>
            <a:r>
              <a:rPr lang="ja-JP" altLang="en-US" sz="2800" b="1">
                <a:solidFill>
                  <a:srgbClr val="9900CC"/>
                </a:solidFill>
              </a:rPr>
              <a:t>の指導者になることもお奨めします。</a:t>
            </a:r>
            <a:endParaRPr lang="en-US" altLang="ja-JP" sz="2800" b="1">
              <a:solidFill>
                <a:srgbClr val="9900CC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15900" y="1125538"/>
            <a:ext cx="87487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72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9744</TotalTime>
  <Words>733</Words>
  <Application>Microsoft Office PowerPoint</Application>
  <PresentationFormat>画面に合わせる (4:3)</PresentationFormat>
  <Paragraphs>89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標準デザイン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JMECC受講・指導の意義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masanori</dc:creator>
  <cp:lastModifiedBy>木内 亘</cp:lastModifiedBy>
  <cp:revision>403</cp:revision>
  <cp:lastPrinted>1601-01-01T00:00:00Z</cp:lastPrinted>
  <dcterms:created xsi:type="dcterms:W3CDTF">1601-01-01T00:00:00Z</dcterms:created>
  <dcterms:modified xsi:type="dcterms:W3CDTF">2022-10-17T06:37:28Z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