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628" r:id="rId2"/>
    <p:sldId id="629" r:id="rId3"/>
    <p:sldId id="596" r:id="rId4"/>
    <p:sldId id="630" r:id="rId5"/>
    <p:sldId id="631" r:id="rId6"/>
    <p:sldId id="632" r:id="rId7"/>
    <p:sldId id="442" r:id="rId8"/>
    <p:sldId id="443" r:id="rId9"/>
    <p:sldId id="406" r:id="rId10"/>
    <p:sldId id="593" r:id="rId11"/>
    <p:sldId id="577" r:id="rId12"/>
    <p:sldId id="578" r:id="rId13"/>
    <p:sldId id="580" r:id="rId14"/>
    <p:sldId id="633" r:id="rId15"/>
    <p:sldId id="599" r:id="rId16"/>
    <p:sldId id="584" r:id="rId17"/>
    <p:sldId id="585" r:id="rId18"/>
    <p:sldId id="586" r:id="rId19"/>
    <p:sldId id="587" r:id="rId20"/>
    <p:sldId id="588" r:id="rId21"/>
    <p:sldId id="589" r:id="rId22"/>
    <p:sldId id="590" r:id="rId23"/>
    <p:sldId id="594" r:id="rId24"/>
  </p:sldIdLst>
  <p:sldSz cx="9144000" cy="6858000" type="screen4x3"/>
  <p:notesSz cx="6858000" cy="9144000"/>
  <p:defaultTextStyle>
    <a:defPPr>
      <a:defRPr lang="ja-JP"/>
    </a:defPPr>
    <a:lvl1pPr algn="l" rtl="0" fontAlgn="base">
      <a:spcBef>
        <a:spcPct val="0"/>
      </a:spcBef>
      <a:spcAft>
        <a:spcPct val="0"/>
      </a:spcAft>
      <a:defRPr kumimoji="1" sz="2800" b="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2800" b="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2800" b="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2800" b="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2800" b="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2800" b="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2800" b="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2800" b="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2800" b="1" kern="1200">
        <a:solidFill>
          <a:schemeClr val="tx1"/>
        </a:solidFill>
        <a:latin typeface="Arial"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0F1287-739B-E557-3A8F-02B0C30E11B2}" name="コメント" initials="コメント" userId="コメント"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CCFF"/>
    <a:srgbClr val="660066"/>
    <a:srgbClr val="9900CC"/>
    <a:srgbClr val="FF5050"/>
    <a:srgbClr val="FFFF99"/>
    <a:srgbClr val="FF6600"/>
    <a:srgbClr val="FF66FF"/>
    <a:srgbClr val="CCEC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8" autoAdjust="0"/>
    <p:restoredTop sz="94424" autoAdjust="0"/>
  </p:normalViewPr>
  <p:slideViewPr>
    <p:cSldViewPr>
      <p:cViewPr varScale="1">
        <p:scale>
          <a:sx n="107" d="100"/>
          <a:sy n="107" d="100"/>
        </p:scale>
        <p:origin x="1878" y="11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3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ea typeface="ＭＳ Ｐゴシック" charset="-128"/>
              </a:defRPr>
            </a:lvl1pPr>
          </a:lstStyle>
          <a:p>
            <a:pPr>
              <a:defRPr/>
            </a:pPr>
            <a:fld id="{197E02CE-FAD8-43FC-87A8-8F2337668070}" type="datetimeFigureOut">
              <a:rPr lang="ja-JP" altLang="en-US"/>
              <a:pPr>
                <a:defRPr/>
              </a:pPr>
              <a:t>2022/8/23</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charset="0"/>
                <a:ea typeface="ＭＳ Ｐゴシック" charset="-128"/>
              </a:defRPr>
            </a:lvl1pPr>
          </a:lstStyle>
          <a:p>
            <a:pPr>
              <a:defRPr/>
            </a:pPr>
            <a:fld id="{05BF00E7-2F77-4F53-99DE-02071B915BE8}" type="slidenum">
              <a:rPr lang="ja-JP" altLang="en-US"/>
              <a:pPr>
                <a:defRPr/>
              </a:pPr>
              <a:t>‹#›</a:t>
            </a:fld>
            <a:endParaRPr lang="ja-JP" altLang="en-US"/>
          </a:p>
        </p:txBody>
      </p:sp>
    </p:spTree>
    <p:extLst>
      <p:ext uri="{BB962C8B-B14F-4D97-AF65-F5344CB8AC3E}">
        <p14:creationId xmlns:p14="http://schemas.microsoft.com/office/powerpoint/2010/main" val="1651334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説明例：おはようございます。本日の</a:t>
            </a:r>
            <a:r>
              <a:rPr kumimoji="1" lang="en-US" altLang="ja-JP" dirty="0"/>
              <a:t>JMECC</a:t>
            </a:r>
            <a:r>
              <a:rPr kumimoji="1" lang="ja-JP" altLang="en-US" dirty="0"/>
              <a:t>のディレクターを務めます○○大学・病院の○○です。</a:t>
            </a:r>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1</a:t>
            </a:fld>
            <a:endParaRPr lang="ja-JP" altLang="en-US" dirty="0"/>
          </a:p>
        </p:txBody>
      </p:sp>
    </p:spTree>
    <p:extLst>
      <p:ext uri="{BB962C8B-B14F-4D97-AF65-F5344CB8AC3E}">
        <p14:creationId xmlns:p14="http://schemas.microsoft.com/office/powerpoint/2010/main" val="2949908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lstStyle/>
          <a:p>
            <a:pPr eaLnBrk="1" hangingPunct="1">
              <a:defRPr/>
            </a:pPr>
            <a:r>
              <a:rPr lang="ja-JP" altLang="en-US" dirty="0"/>
              <a:t>説明例：</a:t>
            </a:r>
            <a:endParaRPr lang="en-US" altLang="ja-JP" dirty="0"/>
          </a:p>
          <a:p>
            <a:pPr eaLnBrk="1" hangingPunct="1">
              <a:lnSpc>
                <a:spcPct val="150000"/>
              </a:lnSpc>
              <a:defRPr/>
            </a:pPr>
            <a:r>
              <a:rPr lang="en-US" altLang="ja-JP" dirty="0">
                <a:latin typeface="+mn-ea"/>
              </a:rPr>
              <a:t>JMECC</a:t>
            </a:r>
            <a:r>
              <a:rPr lang="ja-JP" altLang="en-US" dirty="0">
                <a:latin typeface="+mn-ea"/>
              </a:rPr>
              <a:t>受講後には、緊急を要する急病に対して、第一印象を含めて、初期評価、二次評価を用いた系統的アプローチを基に、適切な（鑑別）診断と初期治療ができるようになり、</a:t>
            </a:r>
            <a:endParaRPr lang="en-US" altLang="ja-JP" dirty="0">
              <a:latin typeface="+mn-ea"/>
            </a:endParaRPr>
          </a:p>
          <a:p>
            <a:pPr eaLnBrk="1" hangingPunct="1">
              <a:lnSpc>
                <a:spcPct val="150000"/>
              </a:lnSpc>
              <a:defRPr/>
            </a:pPr>
            <a:r>
              <a:rPr lang="ja-JP" altLang="en-US" dirty="0">
                <a:latin typeface="+mn-ea"/>
              </a:rPr>
              <a:t>予期せぬ心停止に対しても、迅速かつ適切な一次および二次救命処置もできるようになります。</a:t>
            </a:r>
            <a:endParaRPr lang="en-US" altLang="ja-JP" dirty="0">
              <a:latin typeface="+mn-ea"/>
            </a:endParaRPr>
          </a:p>
          <a:p>
            <a:pPr eaLnBrk="1" hangingPunct="1">
              <a:lnSpc>
                <a:spcPct val="150000"/>
              </a:lnSpc>
              <a:defRPr/>
            </a:pPr>
            <a:r>
              <a:rPr lang="ja-JP" altLang="en-US" dirty="0">
                <a:latin typeface="+mn-ea"/>
              </a:rPr>
              <a:t>それでは、各ブースに移動して、早速実習してみましょう。</a:t>
            </a:r>
          </a:p>
          <a:p>
            <a:pPr eaLnBrk="1" hangingPunct="1">
              <a:defRPr/>
            </a:pPr>
            <a:endParaRPr lang="ja-JP" altLang="en-US" dirty="0"/>
          </a:p>
        </p:txBody>
      </p:sp>
      <p:sp>
        <p:nvSpPr>
          <p:cNvPr id="327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F39A2C5F-A32A-4E0E-95FC-5B4C0CD53300}" type="slidenum">
              <a:rPr lang="ja-JP" altLang="en-US" smtClean="0">
                <a:latin typeface="Arial" panose="020B0604020202020204" pitchFamily="34" charset="0"/>
              </a:rPr>
              <a:pPr>
                <a:spcBef>
                  <a:spcPct val="0"/>
                </a:spcBef>
              </a:pPr>
              <a:t>23</a:t>
            </a:fld>
            <a:endParaRPr lang="ja-JP" altLang="en-US">
              <a:latin typeface="Arial" panose="020B0604020202020204" pitchFamily="34" charset="0"/>
            </a:endParaRPr>
          </a:p>
        </p:txBody>
      </p:sp>
    </p:spTree>
    <p:extLst>
      <p:ext uri="{BB962C8B-B14F-4D97-AF65-F5344CB8AC3E}">
        <p14:creationId xmlns:p14="http://schemas.microsoft.com/office/powerpoint/2010/main" val="3168473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説明例：</a:t>
            </a:r>
            <a:endParaRPr lang="en-US" altLang="ja-JP"/>
          </a:p>
          <a:p>
            <a:pPr eaLnBrk="1" hangingPunct="1"/>
            <a:r>
              <a:rPr lang="ja-JP" altLang="en-US"/>
              <a:t>午前中に、日本救急医学会</a:t>
            </a:r>
            <a:r>
              <a:rPr lang="en-US" altLang="ja-JP"/>
              <a:t>ICLS</a:t>
            </a:r>
            <a:r>
              <a:rPr lang="ja-JP" altLang="en-US"/>
              <a:t>コースに準じて予め設定された心停止患者への対応を実践していただきました。</a:t>
            </a:r>
            <a:endParaRPr lang="en-US" altLang="ja-JP"/>
          </a:p>
          <a:p>
            <a:pPr eaLnBrk="1" hangingPunct="1"/>
            <a:r>
              <a:rPr lang="ja-JP" altLang="en-US"/>
              <a:t>この時間からは、非心停止の救急患者に対する対応について、皆さんと一緒に考えてゆきたいと思います。</a:t>
            </a:r>
            <a:endParaRPr lang="en-US" altLang="ja-JP"/>
          </a:p>
          <a:p>
            <a:pPr eaLnBrk="1" hangingPunct="1"/>
            <a:r>
              <a:rPr lang="ja-JP" altLang="en-US"/>
              <a:t>内科系の緊急を要する急病に対しても、共通したアプローチ：初期</a:t>
            </a:r>
            <a:r>
              <a:rPr lang="en-US" altLang="ja-JP"/>
              <a:t>ABCD</a:t>
            </a:r>
            <a:r>
              <a:rPr lang="ja-JP" altLang="en-US"/>
              <a:t>評価と二次</a:t>
            </a:r>
            <a:r>
              <a:rPr lang="en-US" altLang="ja-JP"/>
              <a:t>ABCD</a:t>
            </a:r>
            <a:r>
              <a:rPr lang="ja-JP" altLang="en-US"/>
              <a:t>評価とで対応することが可能であり、有用であると考えます。</a:t>
            </a:r>
            <a:endParaRPr lang="en-US" altLang="ja-JP"/>
          </a:p>
          <a:p>
            <a:pPr eaLnBrk="1" hangingPunct="1"/>
            <a:r>
              <a:rPr lang="ja-JP" altLang="en-US"/>
              <a:t>まず、胸痛を訴え来院された患者さんに対する</a:t>
            </a:r>
            <a:r>
              <a:rPr lang="en-US" altLang="ja-JP"/>
              <a:t>DVD</a:t>
            </a:r>
            <a:r>
              <a:rPr lang="ja-JP" altLang="en-US"/>
              <a:t>を見ていただきます。</a:t>
            </a:r>
            <a:endParaRPr lang="en-US" altLang="ja-JP"/>
          </a:p>
          <a:p>
            <a:pPr eaLnBrk="1" hangingPunct="1"/>
            <a:r>
              <a:rPr lang="ja-JP" altLang="en-US"/>
              <a:t>（</a:t>
            </a:r>
            <a:r>
              <a:rPr lang="en-US" altLang="ja-JP"/>
              <a:t>DVD</a:t>
            </a:r>
            <a:r>
              <a:rPr lang="ja-JP" altLang="en-US"/>
              <a:t>救急総論の視聴）</a:t>
            </a:r>
            <a:endParaRPr lang="en-US" altLang="ja-JP"/>
          </a:p>
          <a:p>
            <a:pPr eaLnBrk="1" hangingPunct="1"/>
            <a:endParaRPr lang="ja-JP" altLang="en-US"/>
          </a:p>
        </p:txBody>
      </p:sp>
      <p:sp>
        <p:nvSpPr>
          <p:cNvPr id="61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0A014911-8387-426F-81B9-2CC9A4D4B09E}" type="slidenum">
              <a:rPr lang="ja-JP" altLang="en-US" smtClean="0">
                <a:latin typeface="Arial" panose="020B0604020202020204" pitchFamily="34" charset="0"/>
              </a:rPr>
              <a:pPr>
                <a:spcBef>
                  <a:spcPct val="0"/>
                </a:spcBef>
              </a:pPr>
              <a:t>3</a:t>
            </a:fld>
            <a:endParaRPr lang="ja-JP" altLang="en-US">
              <a:latin typeface="Arial" panose="020B0604020202020204" pitchFamily="34" charset="0"/>
            </a:endParaRPr>
          </a:p>
        </p:txBody>
      </p:sp>
    </p:spTree>
    <p:extLst>
      <p:ext uri="{BB962C8B-B14F-4D97-AF65-F5344CB8AC3E}">
        <p14:creationId xmlns:p14="http://schemas.microsoft.com/office/powerpoint/2010/main" val="3710561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説明例：</a:t>
            </a:r>
            <a:endParaRPr lang="en-US" altLang="ja-JP"/>
          </a:p>
          <a:p>
            <a:pPr eaLnBrk="1" hangingPunct="1"/>
            <a:r>
              <a:rPr lang="ja-JP" altLang="en-US"/>
              <a:t>心肺停止に陥る前に切迫した重篤な非外傷性病態に対する対応について、</a:t>
            </a:r>
            <a:endParaRPr lang="en-US" altLang="ja-JP"/>
          </a:p>
          <a:p>
            <a:pPr eaLnBrk="1" hangingPunct="1"/>
            <a:r>
              <a:rPr lang="ja-JP" altLang="en-US"/>
              <a:t>急性冠症候群、気管支喘息、急性脳卒中、敗血症、アナフィラキシー、薬物中毒、緊張性気胸などに注目して</a:t>
            </a:r>
            <a:endParaRPr lang="en-US" altLang="ja-JP"/>
          </a:p>
          <a:p>
            <a:pPr eaLnBrk="1" hangingPunct="1"/>
            <a:r>
              <a:rPr lang="ja-JP" altLang="en-US"/>
              <a:t>このパートでお話しました内容を実践していただくことになります。</a:t>
            </a:r>
          </a:p>
          <a:p>
            <a:pPr eaLnBrk="1" hangingPunct="1"/>
            <a:r>
              <a:rPr lang="ja-JP" altLang="en-US"/>
              <a:t>重症な状態に対する初期アプローチは共通にすることができると考えています。</a:t>
            </a:r>
            <a:endParaRPr lang="en-US" altLang="ja-JP"/>
          </a:p>
          <a:p>
            <a:pPr eaLnBrk="1" hangingPunct="1"/>
            <a:endParaRPr lang="en-US" altLang="ja-JP"/>
          </a:p>
          <a:p>
            <a:pPr eaLnBrk="1" hangingPunct="1"/>
            <a:r>
              <a:rPr lang="en-US" altLang="ja-JP"/>
              <a:t>JMECC</a:t>
            </a:r>
            <a:r>
              <a:rPr lang="ja-JP" altLang="en-US"/>
              <a:t>として、スライドにある</a:t>
            </a:r>
            <a:r>
              <a:rPr lang="en-US" altLang="ja-JP"/>
              <a:t>7</a:t>
            </a:r>
            <a:r>
              <a:rPr lang="ja-JP" altLang="en-US"/>
              <a:t>疾病について教材映像を用いて、緊急を要する急病への初期アプローチの有用性を考えてゆきます。</a:t>
            </a:r>
          </a:p>
          <a:p>
            <a:pPr eaLnBrk="1" hangingPunct="1"/>
            <a:endParaRPr lang="ja-JP" altLang="en-US"/>
          </a:p>
        </p:txBody>
      </p:sp>
      <p:sp>
        <p:nvSpPr>
          <p:cNvPr id="307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EF517F03-DA11-4D47-9D8B-C2B04AD1EBA8}" type="slidenum">
              <a:rPr lang="ja-JP" altLang="en-US" smtClean="0">
                <a:latin typeface="Arial" panose="020B0604020202020204" pitchFamily="34" charset="0"/>
              </a:rPr>
              <a:pPr>
                <a:spcBef>
                  <a:spcPct val="0"/>
                </a:spcBef>
              </a:pPr>
              <a:t>4</a:t>
            </a:fld>
            <a:endParaRPr lang="ja-JP" altLang="en-US">
              <a:latin typeface="Arial" panose="020B0604020202020204" pitchFamily="34" charset="0"/>
            </a:endParaRPr>
          </a:p>
        </p:txBody>
      </p:sp>
    </p:spTree>
    <p:extLst>
      <p:ext uri="{BB962C8B-B14F-4D97-AF65-F5344CB8AC3E}">
        <p14:creationId xmlns:p14="http://schemas.microsoft.com/office/powerpoint/2010/main" val="3332565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lstStyle/>
          <a:p>
            <a:pPr eaLnBrk="1" hangingPunct="1">
              <a:defRPr/>
            </a:pPr>
            <a:r>
              <a:rPr lang="ja-JP" altLang="en-US" dirty="0"/>
              <a:t>説明例：</a:t>
            </a:r>
            <a:endParaRPr lang="en-US" altLang="ja-JP" dirty="0"/>
          </a:p>
          <a:p>
            <a:pPr marL="342900" indent="-342900" eaLnBrk="1" hangingPunct="1">
              <a:lnSpc>
                <a:spcPct val="150000"/>
              </a:lnSpc>
              <a:spcBef>
                <a:spcPts val="900"/>
              </a:spcBef>
              <a:defRPr/>
            </a:pPr>
            <a:r>
              <a:rPr lang="ja-JP" altLang="en-US" dirty="0"/>
              <a:t>先生方がお感じになられているように、</a:t>
            </a:r>
            <a:r>
              <a:rPr lang="ja-JP" altLang="en-US" dirty="0">
                <a:latin typeface="ＭＳ ゴシック" pitchFamily="49" charset="-128"/>
                <a:ea typeface="ＭＳ ゴシック" pitchFamily="49" charset="-128"/>
              </a:rPr>
              <a:t>急変時対応＝心肺蘇生ではないわけです。</a:t>
            </a:r>
            <a:endParaRPr lang="en-US" altLang="ja-JP" dirty="0">
              <a:latin typeface="ＭＳ ゴシック" pitchFamily="49" charset="-128"/>
              <a:ea typeface="ＭＳ ゴシック" pitchFamily="49" charset="-128"/>
            </a:endParaRPr>
          </a:p>
          <a:p>
            <a:pPr marL="342900" indent="-342900" eaLnBrk="1" hangingPunct="1">
              <a:lnSpc>
                <a:spcPct val="150000"/>
              </a:lnSpc>
              <a:spcBef>
                <a:spcPts val="900"/>
              </a:spcBef>
              <a:defRPr/>
            </a:pPr>
            <a:r>
              <a:rPr lang="ja-JP" altLang="en-US" kern="0" dirty="0">
                <a:solidFill>
                  <a:prstClr val="black"/>
                </a:solidFill>
                <a:latin typeface="Arial" charset="0"/>
              </a:rPr>
              <a:t>「急変」の</a:t>
            </a:r>
            <a:r>
              <a:rPr lang="en-US" altLang="ja-JP" kern="0" dirty="0">
                <a:solidFill>
                  <a:prstClr val="black"/>
                </a:solidFill>
                <a:latin typeface="Arial" charset="0"/>
              </a:rPr>
              <a:t>80%</a:t>
            </a:r>
            <a:r>
              <a:rPr lang="ja-JP" altLang="en-US" kern="0" dirty="0">
                <a:solidFill>
                  <a:prstClr val="black"/>
                </a:solidFill>
                <a:latin typeface="Arial" charset="0"/>
              </a:rPr>
              <a:t>に前駆徴候あり、その時点で</a:t>
            </a:r>
            <a:r>
              <a:rPr lang="ja-JP" altLang="en-US" dirty="0">
                <a:latin typeface="ＭＳ ゴシック" pitchFamily="49" charset="-128"/>
                <a:ea typeface="ＭＳ ゴシック" pitchFamily="49" charset="-128"/>
              </a:rPr>
              <a:t>迅速な対応を行っています。</a:t>
            </a:r>
          </a:p>
          <a:p>
            <a:pPr marL="342900" indent="-342900" eaLnBrk="1" hangingPunct="1">
              <a:lnSpc>
                <a:spcPct val="150000"/>
              </a:lnSpc>
              <a:spcBef>
                <a:spcPts val="900"/>
              </a:spcBef>
              <a:defRPr/>
            </a:pPr>
            <a:r>
              <a:rPr lang="ja-JP" altLang="en-US" dirty="0">
                <a:latin typeface="ＭＳ ゴシック" pitchFamily="49" charset="-128"/>
                <a:ea typeface="ＭＳ ゴシック" pitchFamily="49" charset="-128"/>
              </a:rPr>
              <a:t>科学的根拠に基づいて診療するとともに、医療従事者の共通認識が重要です。</a:t>
            </a:r>
          </a:p>
          <a:p>
            <a:pPr marL="342900" indent="-342900" eaLnBrk="1" hangingPunct="1">
              <a:lnSpc>
                <a:spcPct val="150000"/>
              </a:lnSpc>
              <a:spcBef>
                <a:spcPts val="900"/>
              </a:spcBef>
              <a:defRPr/>
            </a:pPr>
            <a:r>
              <a:rPr lang="ja-JP" altLang="en-US" sz="1050" kern="0" dirty="0">
                <a:solidFill>
                  <a:prstClr val="black"/>
                </a:solidFill>
                <a:latin typeface="Arial" charset="0"/>
              </a:rPr>
              <a:t>また、画一的な病態であることは稀で、</a:t>
            </a:r>
            <a:r>
              <a:rPr lang="ja-JP" altLang="en-US" dirty="0">
                <a:latin typeface="ＭＳ ゴシック" pitchFamily="49" charset="-128"/>
                <a:ea typeface="ＭＳ ゴシック" pitchFamily="49" charset="-128"/>
              </a:rPr>
              <a:t>多様な病態に対する適切な対応が求められています。</a:t>
            </a:r>
            <a:endParaRPr lang="en-US" altLang="ja-JP" dirty="0">
              <a:latin typeface="ＭＳ ゴシック" pitchFamily="49" charset="-128"/>
              <a:ea typeface="ＭＳ ゴシック" pitchFamily="49" charset="-128"/>
            </a:endParaRPr>
          </a:p>
          <a:p>
            <a:pPr eaLnBrk="1" hangingPunct="1">
              <a:defRPr/>
            </a:pPr>
            <a:endParaRPr lang="ja-JP" altLang="en-US" dirty="0"/>
          </a:p>
        </p:txBody>
      </p:sp>
      <p:sp>
        <p:nvSpPr>
          <p:cNvPr id="122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C658147-6A94-473C-B2BE-453652DD93D9}" type="slidenum">
              <a:rPr lang="ja-JP" altLang="en-US" smtClean="0">
                <a:latin typeface="Arial" panose="020B0604020202020204" pitchFamily="34" charset="0"/>
              </a:rPr>
              <a:pPr>
                <a:spcBef>
                  <a:spcPct val="0"/>
                </a:spcBef>
              </a:pPr>
              <a:t>5</a:t>
            </a:fld>
            <a:endParaRPr lang="ja-JP" altLang="en-US">
              <a:latin typeface="Arial" panose="020B0604020202020204" pitchFamily="34" charset="0"/>
            </a:endParaRPr>
          </a:p>
        </p:txBody>
      </p:sp>
    </p:spTree>
    <p:extLst>
      <p:ext uri="{BB962C8B-B14F-4D97-AF65-F5344CB8AC3E}">
        <p14:creationId xmlns:p14="http://schemas.microsoft.com/office/powerpoint/2010/main" val="150195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lstStyle/>
          <a:p>
            <a:pPr eaLnBrk="1" hangingPunct="1">
              <a:defRPr/>
            </a:pPr>
            <a:r>
              <a:rPr lang="ja-JP" altLang="en-US" dirty="0"/>
              <a:t>説明例：</a:t>
            </a:r>
            <a:endParaRPr lang="en-US" altLang="ja-JP" dirty="0"/>
          </a:p>
          <a:p>
            <a:pPr eaLnBrk="1" hangingPunct="1">
              <a:lnSpc>
                <a:spcPct val="150000"/>
              </a:lnSpc>
              <a:defRPr/>
            </a:pPr>
            <a:r>
              <a:rPr lang="ja-JP" altLang="en-US" dirty="0">
                <a:latin typeface="+mn-ea"/>
              </a:rPr>
              <a:t>救急患者の重症度は多岐にわたり、同一疾患であってもその重症度は患者によって異なります。</a:t>
            </a:r>
          </a:p>
          <a:p>
            <a:pPr eaLnBrk="1" hangingPunct="1">
              <a:lnSpc>
                <a:spcPct val="150000"/>
              </a:lnSpc>
              <a:defRPr/>
            </a:pPr>
            <a:r>
              <a:rPr lang="ja-JP" altLang="en-US" dirty="0">
                <a:latin typeface="+mn-ea"/>
              </a:rPr>
              <a:t>また、バイタルサインが正常な致死的重症患者が存在します。</a:t>
            </a:r>
            <a:endParaRPr lang="en-US" altLang="ja-JP" dirty="0">
              <a:latin typeface="+mn-ea"/>
            </a:endParaRPr>
          </a:p>
          <a:p>
            <a:pPr eaLnBrk="1" hangingPunct="1">
              <a:lnSpc>
                <a:spcPct val="150000"/>
              </a:lnSpc>
              <a:defRPr/>
            </a:pPr>
            <a:r>
              <a:rPr lang="ja-JP" altLang="en-US" dirty="0">
                <a:latin typeface="+mn-ea"/>
              </a:rPr>
              <a:t>このような特徴を持つ救急患者の診療では迅速かつ簡便で要点を押さえた系統的アプローチが必要と考えます。　</a:t>
            </a:r>
            <a:endParaRPr lang="en-US" altLang="ja-JP" dirty="0">
              <a:latin typeface="+mn-ea"/>
            </a:endParaRPr>
          </a:p>
          <a:p>
            <a:pPr eaLnBrk="1" hangingPunct="1">
              <a:lnSpc>
                <a:spcPct val="150000"/>
              </a:lnSpc>
              <a:defRPr/>
            </a:pPr>
            <a:r>
              <a:rPr lang="ja-JP" altLang="en-US" dirty="0">
                <a:latin typeface="+mn-ea"/>
              </a:rPr>
              <a:t>① 視診や病歴聴取、触診、ならびに聴診による患者全体の印象・所見からの評価</a:t>
            </a:r>
          </a:p>
          <a:p>
            <a:pPr eaLnBrk="1" hangingPunct="1">
              <a:lnSpc>
                <a:spcPct val="150000"/>
              </a:lnSpc>
              <a:defRPr/>
            </a:pPr>
            <a:r>
              <a:rPr lang="ja-JP" altLang="en-US" dirty="0">
                <a:latin typeface="+mn-ea"/>
              </a:rPr>
              <a:t>② </a:t>
            </a:r>
            <a:r>
              <a:rPr lang="en-US" altLang="ja-JP" dirty="0">
                <a:latin typeface="+mn-ea"/>
              </a:rPr>
              <a:t>ABCD</a:t>
            </a:r>
            <a:r>
              <a:rPr lang="ja-JP" altLang="en-US" dirty="0">
                <a:latin typeface="+mn-ea"/>
              </a:rPr>
              <a:t>に代表されるバイタルサインをはじめとした客観的な患者情報に基づく評価と対応</a:t>
            </a:r>
          </a:p>
          <a:p>
            <a:pPr eaLnBrk="1" hangingPunct="1">
              <a:lnSpc>
                <a:spcPct val="150000"/>
              </a:lnSpc>
              <a:defRPr/>
            </a:pPr>
            <a:r>
              <a:rPr lang="ja-JP" altLang="en-US" dirty="0">
                <a:latin typeface="+mn-ea"/>
              </a:rPr>
              <a:t>が役に立つと考えます。</a:t>
            </a:r>
          </a:p>
          <a:p>
            <a:pPr eaLnBrk="1" hangingPunct="1">
              <a:defRPr/>
            </a:pPr>
            <a:endParaRPr lang="ja-JP" altLang="en-US" dirty="0"/>
          </a:p>
        </p:txBody>
      </p:sp>
      <p:sp>
        <p:nvSpPr>
          <p:cNvPr id="245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F1C5051-5A79-4DA0-AE90-DB47976AA7B0}" type="slidenum">
              <a:rPr lang="ja-JP" altLang="en-US" smtClean="0">
                <a:latin typeface="Arial" panose="020B0604020202020204" pitchFamily="34" charset="0"/>
              </a:rPr>
              <a:pPr>
                <a:spcBef>
                  <a:spcPct val="0"/>
                </a:spcBef>
              </a:pPr>
              <a:t>6</a:t>
            </a:fld>
            <a:endParaRPr lang="ja-JP" altLang="en-US">
              <a:latin typeface="Arial" panose="020B0604020202020204" pitchFamily="34" charset="0"/>
            </a:endParaRPr>
          </a:p>
        </p:txBody>
      </p:sp>
    </p:spTree>
    <p:extLst>
      <p:ext uri="{BB962C8B-B14F-4D97-AF65-F5344CB8AC3E}">
        <p14:creationId xmlns:p14="http://schemas.microsoft.com/office/powerpoint/2010/main" val="612772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説明例：</a:t>
            </a:r>
            <a:endParaRPr kumimoji="1" lang="en-US" altLang="ja-JP" dirty="0"/>
          </a:p>
          <a:p>
            <a:r>
              <a:rPr kumimoji="1" lang="ja-JP" altLang="en-US" dirty="0"/>
              <a:t>先生方が普段からされている診療を、初期</a:t>
            </a:r>
            <a:r>
              <a:rPr kumimoji="1" lang="en-US" altLang="ja-JP" dirty="0"/>
              <a:t>ABCD</a:t>
            </a:r>
            <a:r>
              <a:rPr kumimoji="1" lang="ja-JP" altLang="en-US" dirty="0"/>
              <a:t>評価と二次</a:t>
            </a:r>
            <a:r>
              <a:rPr kumimoji="1" lang="en-US" altLang="ja-JP" dirty="0"/>
              <a:t>ABCD</a:t>
            </a:r>
            <a:r>
              <a:rPr kumimoji="1" lang="ja-JP" altLang="en-US" dirty="0"/>
              <a:t>評価に分けてあえて文字にしてみます。</a:t>
            </a:r>
            <a:endParaRPr kumimoji="1" lang="en-US" altLang="ja-JP" dirty="0"/>
          </a:p>
          <a:p>
            <a:r>
              <a:rPr kumimoji="1" lang="ja-JP" altLang="en-US" dirty="0"/>
              <a:t>最初に、第一印象・視診で重症かな、やばいかなと感じています。すぐさまにいろいろなことを考えて対応されていることと思いますが、会話が可能であれば、</a:t>
            </a:r>
            <a:r>
              <a:rPr kumimoji="1" lang="en-US" altLang="ja-JP" dirty="0"/>
              <a:t>A</a:t>
            </a:r>
            <a:r>
              <a:rPr kumimoji="1" lang="ja-JP" altLang="en-US" dirty="0"/>
              <a:t>：気道は開通しています。</a:t>
            </a:r>
            <a:endParaRPr kumimoji="1" lang="en-US" altLang="ja-JP" dirty="0"/>
          </a:p>
          <a:p>
            <a:r>
              <a:rPr kumimoji="1" lang="ja-JP" altLang="en-US" dirty="0"/>
              <a:t>同時に、</a:t>
            </a:r>
            <a:r>
              <a:rPr kumimoji="1" lang="en-US" altLang="ja-JP" dirty="0"/>
              <a:t>B</a:t>
            </a:r>
            <a:r>
              <a:rPr kumimoji="1" lang="ja-JP" altLang="en-US" dirty="0"/>
              <a:t>：呼吸の状態を診て、とう骨動脈の脈拍や冷汗を感じて</a:t>
            </a:r>
            <a:r>
              <a:rPr kumimoji="1" lang="en-US" altLang="ja-JP" dirty="0"/>
              <a:t>C</a:t>
            </a:r>
            <a:r>
              <a:rPr kumimoji="1" lang="ja-JP" altLang="en-US" dirty="0"/>
              <a:t>：循環をチェックしています。</a:t>
            </a:r>
            <a:endParaRPr kumimoji="1" lang="en-US" altLang="ja-JP" dirty="0"/>
          </a:p>
          <a:p>
            <a:r>
              <a:rPr kumimoji="1" lang="ja-JP" altLang="en-US" dirty="0"/>
              <a:t>そして、重症であれば、病体が急変する前に、酸素投与、静脈路確保、モニタ装着、輸液などで対応するわけです。</a:t>
            </a:r>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7</a:t>
            </a:fld>
            <a:endParaRPr lang="ja-JP" altLang="en-US"/>
          </a:p>
        </p:txBody>
      </p:sp>
    </p:spTree>
    <p:extLst>
      <p:ext uri="{BB962C8B-B14F-4D97-AF65-F5344CB8AC3E}">
        <p14:creationId xmlns:p14="http://schemas.microsoft.com/office/powerpoint/2010/main" val="3329046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説明例：</a:t>
            </a:r>
            <a:endParaRPr kumimoji="1" lang="en-US" altLang="ja-JP" dirty="0"/>
          </a:p>
          <a:p>
            <a:r>
              <a:rPr kumimoji="1" lang="ja-JP" altLang="en-US" dirty="0"/>
              <a:t>初期</a:t>
            </a:r>
            <a:r>
              <a:rPr kumimoji="1" lang="en-US" altLang="ja-JP" dirty="0"/>
              <a:t>ABCD</a:t>
            </a:r>
            <a:r>
              <a:rPr kumimoji="1" lang="ja-JP" altLang="en-US" dirty="0"/>
              <a:t>評価の後に、モニタを用いた二次</a:t>
            </a:r>
            <a:r>
              <a:rPr kumimoji="1" lang="en-US" altLang="ja-JP" dirty="0"/>
              <a:t>ABC</a:t>
            </a:r>
            <a:r>
              <a:rPr kumimoji="1" lang="ja-JP" altLang="en-US" dirty="0"/>
              <a:t>評価を行い、</a:t>
            </a:r>
            <a:r>
              <a:rPr lang="ja-JP" altLang="en-US" sz="1200" kern="0" dirty="0">
                <a:latin typeface="+mn-ea"/>
                <a:ea typeface="+mn-ea"/>
              </a:rPr>
              <a:t>体温、血圧、心拍数、呼吸数などのバイタルサイン</a:t>
            </a:r>
            <a:r>
              <a:rPr kumimoji="1" lang="ja-JP" altLang="en-US" dirty="0"/>
              <a:t>を確認して、</a:t>
            </a:r>
            <a:r>
              <a:rPr kumimoji="1" lang="en-US" altLang="ja-JP" dirty="0"/>
              <a:t>D</a:t>
            </a:r>
            <a:r>
              <a:rPr kumimoji="1" lang="ja-JP" altLang="en-US" dirty="0"/>
              <a:t>：鑑別診断を行います。</a:t>
            </a:r>
          </a:p>
        </p:txBody>
      </p:sp>
      <p:sp>
        <p:nvSpPr>
          <p:cNvPr id="4" name="スライド番号プレースホルダ 3"/>
          <p:cNvSpPr>
            <a:spLocks noGrp="1"/>
          </p:cNvSpPr>
          <p:nvPr>
            <p:ph type="sldNum" sz="quarter" idx="10"/>
          </p:nvPr>
        </p:nvSpPr>
        <p:spPr/>
        <p:txBody>
          <a:bodyPr/>
          <a:lstStyle/>
          <a:p>
            <a:pPr>
              <a:defRPr/>
            </a:pPr>
            <a:fld id="{05BF00E7-2F77-4F53-99DE-02071B915BE8}" type="slidenum">
              <a:rPr lang="ja-JP" altLang="en-US" smtClean="0"/>
              <a:pPr>
                <a:defRPr/>
              </a:pPr>
              <a:t>8</a:t>
            </a:fld>
            <a:endParaRPr lang="ja-JP" altLang="en-US"/>
          </a:p>
        </p:txBody>
      </p:sp>
    </p:spTree>
    <p:extLst>
      <p:ext uri="{BB962C8B-B14F-4D97-AF65-F5344CB8AC3E}">
        <p14:creationId xmlns:p14="http://schemas.microsoft.com/office/powerpoint/2010/main" val="3348850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a:extLst>
              <a:ext uri="{FF2B5EF4-FFF2-40B4-BE49-F238E27FC236}">
                <a16:creationId xmlns:a16="http://schemas.microsoft.com/office/drawing/2014/main" id="{BB6DA890-9224-4185-8E97-6209061806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ノート プレースホルダ 2">
            <a:extLst>
              <a:ext uri="{FF2B5EF4-FFF2-40B4-BE49-F238E27FC236}">
                <a16:creationId xmlns:a16="http://schemas.microsoft.com/office/drawing/2014/main" id="{49FAC7EF-EA7F-415F-9A10-D0DAF13406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a:t>説明例：</a:t>
            </a:r>
            <a:endParaRPr lang="en-US" altLang="ja-JP"/>
          </a:p>
          <a:p>
            <a:pPr eaLnBrk="1" hangingPunct="1"/>
            <a:r>
              <a:rPr lang="ja-JP" altLang="en-US"/>
              <a:t>系統的なアプローチにおける</a:t>
            </a:r>
            <a:r>
              <a:rPr lang="en-US" altLang="ja-JP"/>
              <a:t>5</a:t>
            </a:r>
            <a:r>
              <a:rPr lang="ja-JP" altLang="en-US"/>
              <a:t>つのキーワードは</a:t>
            </a:r>
            <a:endParaRPr lang="en-US" altLang="ja-JP"/>
          </a:p>
          <a:p>
            <a:pPr eaLnBrk="1" hangingPunct="1"/>
            <a:r>
              <a:rPr lang="ja-JP" altLang="en-US"/>
              <a:t>①　初期</a:t>
            </a:r>
            <a:r>
              <a:rPr lang="en-US" altLang="ja-JP"/>
              <a:t>ABCD</a:t>
            </a:r>
            <a:r>
              <a:rPr lang="ja-JP" altLang="en-US"/>
              <a:t>評価：　視診や病歴聴取、触診、ならびに聴診による患者全体の印象・所見からの評価</a:t>
            </a:r>
          </a:p>
          <a:p>
            <a:pPr eaLnBrk="1" hangingPunct="1"/>
            <a:r>
              <a:rPr lang="ja-JP" altLang="en-US"/>
              <a:t>②　二次</a:t>
            </a:r>
            <a:r>
              <a:rPr lang="en-US" altLang="ja-JP"/>
              <a:t>ABCD</a:t>
            </a:r>
            <a:r>
              <a:rPr lang="ja-JP" altLang="en-US"/>
              <a:t>評価：　客観的な患者情報に基づく評価と対応</a:t>
            </a:r>
          </a:p>
          <a:p>
            <a:pPr eaLnBrk="1" hangingPunct="1"/>
            <a:r>
              <a:rPr lang="ja-JP" altLang="en-US"/>
              <a:t>③　酸素・静脈路確保・モニタ（</a:t>
            </a:r>
            <a:r>
              <a:rPr lang="en-US" altLang="ja-JP"/>
              <a:t>O2-IV-Monitor</a:t>
            </a:r>
            <a:r>
              <a:rPr lang="ja-JP" altLang="en-US"/>
              <a:t>）</a:t>
            </a:r>
          </a:p>
          <a:p>
            <a:pPr eaLnBrk="1" hangingPunct="1"/>
            <a:r>
              <a:rPr lang="ja-JP" altLang="en-US"/>
              <a:t>④　バイタルサイン</a:t>
            </a:r>
          </a:p>
          <a:p>
            <a:pPr eaLnBrk="1" hangingPunct="1"/>
            <a:r>
              <a:rPr lang="ja-JP" altLang="en-US"/>
              <a:t>⑤　簡潔な病歴聴取 （</a:t>
            </a:r>
            <a:r>
              <a:rPr lang="en-US" altLang="ja-JP"/>
              <a:t>SAMPLE history</a:t>
            </a:r>
            <a:r>
              <a:rPr lang="ja-JP" altLang="en-US"/>
              <a:t>）</a:t>
            </a:r>
          </a:p>
          <a:p>
            <a:pPr eaLnBrk="1" hangingPunct="1"/>
            <a:r>
              <a:rPr lang="ja-JP" altLang="en-US"/>
              <a:t>にまとめることができます。</a:t>
            </a:r>
          </a:p>
        </p:txBody>
      </p:sp>
      <p:sp>
        <p:nvSpPr>
          <p:cNvPr id="26628" name="スライド番号プレースホルダ 3">
            <a:extLst>
              <a:ext uri="{FF2B5EF4-FFF2-40B4-BE49-F238E27FC236}">
                <a16:creationId xmlns:a16="http://schemas.microsoft.com/office/drawing/2014/main" id="{E3011390-9E4B-4681-B6FC-15A050E9E5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ED2C7341-D49E-4B14-BC0F-12B6474D1C2A}" type="slidenum">
              <a:rPr lang="ja-JP" altLang="en-US" smtClean="0">
                <a:latin typeface="Arial" panose="020B0604020202020204" pitchFamily="34" charset="0"/>
              </a:rPr>
              <a:pPr>
                <a:spcBef>
                  <a:spcPct val="0"/>
                </a:spcBef>
              </a:pPr>
              <a:t>9</a:t>
            </a:fld>
            <a:endParaRPr lang="ja-JP"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a:t>説明例：</a:t>
            </a:r>
            <a:endParaRPr lang="en-US" altLang="ja-JP"/>
          </a:p>
          <a:p>
            <a:pPr eaLnBrk="1" hangingPunct="1">
              <a:spcBef>
                <a:spcPct val="0"/>
              </a:spcBef>
            </a:pPr>
            <a:r>
              <a:rPr lang="ja-JP" altLang="en-US"/>
              <a:t>重症患者に対する救急診療では、ごく短時間に初期</a:t>
            </a:r>
            <a:r>
              <a:rPr lang="en-US" altLang="ja-JP"/>
              <a:t>ABCD</a:t>
            </a:r>
            <a:r>
              <a:rPr lang="ja-JP" altLang="en-US"/>
              <a:t>評価と二次</a:t>
            </a:r>
            <a:r>
              <a:rPr lang="en-US" altLang="ja-JP"/>
              <a:t>ABCD</a:t>
            </a:r>
            <a:r>
              <a:rPr lang="ja-JP" altLang="en-US"/>
              <a:t>評価とを行い、</a:t>
            </a:r>
            <a:endParaRPr lang="en-US" altLang="ja-JP"/>
          </a:p>
          <a:p>
            <a:pPr eaLnBrk="1" hangingPunct="1">
              <a:spcBef>
                <a:spcPct val="0"/>
              </a:spcBef>
            </a:pPr>
            <a:r>
              <a:rPr lang="ja-JP" altLang="en-US"/>
              <a:t>気道と呼吸状態の評価に応じた処置の開始、</a:t>
            </a:r>
            <a:endParaRPr lang="en-US" altLang="ja-JP"/>
          </a:p>
          <a:p>
            <a:pPr eaLnBrk="1" hangingPunct="1">
              <a:spcBef>
                <a:spcPct val="0"/>
              </a:spcBef>
            </a:pPr>
            <a:r>
              <a:rPr lang="ja-JP" altLang="en-US"/>
              <a:t>循環状態の評価に応じた処置を開始して、</a:t>
            </a:r>
            <a:endParaRPr lang="en-US" altLang="ja-JP"/>
          </a:p>
          <a:p>
            <a:pPr eaLnBrk="1" hangingPunct="1">
              <a:spcBef>
                <a:spcPct val="0"/>
              </a:spcBef>
            </a:pPr>
            <a:r>
              <a:rPr lang="ja-JP" altLang="en-US"/>
              <a:t>鑑別診断をしながら、専門医へ引き継ぎます。</a:t>
            </a:r>
          </a:p>
          <a:p>
            <a:pPr eaLnBrk="1" hangingPunct="1">
              <a:spcBef>
                <a:spcPct val="0"/>
              </a:spcBef>
            </a:pPr>
            <a:endParaRPr lang="ja-JP" altLang="en-US"/>
          </a:p>
          <a:p>
            <a:pPr eaLnBrk="1" hangingPunct="1">
              <a:spcBef>
                <a:spcPct val="0"/>
              </a:spcBef>
            </a:pPr>
            <a:endParaRPr lang="ja-JP" altLang="en-US"/>
          </a:p>
        </p:txBody>
      </p:sp>
      <p:sp>
        <p:nvSpPr>
          <p:cNvPr id="28676" name="スライド番号プレースホル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BCAEA2CF-D130-46F4-A440-0CE6DB53B370}" type="slidenum">
              <a:rPr lang="ja-JP" altLang="en-US"/>
              <a:pPr algn="r" eaLnBrk="1" hangingPunct="1">
                <a:spcBef>
                  <a:spcPct val="0"/>
                </a:spcBef>
              </a:pPr>
              <a:t>10</a:t>
            </a:fld>
            <a:endParaRPr lang="ja-JP" altLang="en-US"/>
          </a:p>
        </p:txBody>
      </p:sp>
    </p:spTree>
    <p:extLst>
      <p:ext uri="{BB962C8B-B14F-4D97-AF65-F5344CB8AC3E}">
        <p14:creationId xmlns:p14="http://schemas.microsoft.com/office/powerpoint/2010/main" val="148933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CAC7CD2-59A4-4008-87F7-D02BD0138B61}"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24FEE65-871B-4FC7-B472-8915BEC2E1CF}"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FDECC3B4-6213-4C44-ADA4-F05CB66DFF05}"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C2BFD5C-72BA-4A2F-8963-A0CEA806EDCE}"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450AD9F3-FCCD-4BED-82F6-99C81CC34C82}"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785E5E2D-413A-4998-AB23-591FD3587434}"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3F9121C8-A94F-4201-8159-6C156360133C}"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BE0351C9-B660-4963-99BE-0C1DA8631D3C}"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332F4E91-E07B-4828-B208-F8A4A25CE77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E327D86-135D-4B30-AF3B-E3BC1B2A9AE7}"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A242ED01-CF23-4C1F-BA93-39144F04A9E4}"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b="0">
                <a:latin typeface="Arial"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b="0">
                <a:latin typeface="Arial"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b="0">
                <a:latin typeface="Arial" charset="0"/>
                <a:ea typeface="ＭＳ Ｐゴシック" pitchFamily="50" charset="-128"/>
              </a:defRPr>
            </a:lvl1pPr>
          </a:lstStyle>
          <a:p>
            <a:pPr>
              <a:defRPr/>
            </a:pPr>
            <a:fld id="{5575DE7F-2942-492F-AEF5-0372971F9678}"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hyperlink" Target="file:///c:\users\jmecc-pc04\desktop\new_jmecc\index.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hyperlink" Target="file:///c:\users\jmecc-pc04\desktop\new_jmecc\index.html"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hyperlink" Target="file:///c:\users\jmecc-pc04\desktop\new_jmecc\file\html\scenario0\top.html"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3"/>
          <p:cNvSpPr txBox="1">
            <a:spLocks noChangeArrowheads="1"/>
          </p:cNvSpPr>
          <p:nvPr/>
        </p:nvSpPr>
        <p:spPr bwMode="auto">
          <a:xfrm>
            <a:off x="7487551" y="6400800"/>
            <a:ext cx="1351652" cy="307777"/>
          </a:xfrm>
          <a:prstGeom prst="rect">
            <a:avLst/>
          </a:prstGeom>
          <a:noFill/>
          <a:ln w="9525">
            <a:noFill/>
            <a:miter lim="800000"/>
            <a:headEnd/>
            <a:tailEnd/>
          </a:ln>
        </p:spPr>
        <p:txBody>
          <a:bodyPr wrap="none">
            <a:spAutoFit/>
          </a:bodyPr>
          <a:lstStyle/>
          <a:p>
            <a:pPr algn="ctr">
              <a:defRPr/>
            </a:pPr>
            <a:r>
              <a:rPr lang="en-US" altLang="ja-JP" sz="1400" b="0" dirty="0">
                <a:latin typeface="+mn-ea"/>
                <a:ea typeface="+mn-ea"/>
              </a:rPr>
              <a:t>2022</a:t>
            </a:r>
            <a:r>
              <a:rPr lang="ja-JP" altLang="en-US" sz="1400" b="0" dirty="0">
                <a:latin typeface="+mn-ea"/>
                <a:ea typeface="+mn-ea"/>
              </a:rPr>
              <a:t>年</a:t>
            </a:r>
            <a:r>
              <a:rPr lang="en-US" altLang="ja-JP" sz="1400" b="0" dirty="0">
                <a:latin typeface="+mn-ea"/>
                <a:ea typeface="+mn-ea"/>
              </a:rPr>
              <a:t>2</a:t>
            </a:r>
            <a:r>
              <a:rPr lang="ja-JP" altLang="en-US" sz="1400" b="0" dirty="0">
                <a:latin typeface="+mn-ea"/>
                <a:ea typeface="+mn-ea"/>
              </a:rPr>
              <a:t>月更新</a:t>
            </a:r>
            <a:endParaRPr lang="en-US" altLang="ja-JP" sz="1400" b="0" dirty="0">
              <a:latin typeface="+mn-ea"/>
              <a:ea typeface="+mn-ea"/>
            </a:endParaRPr>
          </a:p>
        </p:txBody>
      </p:sp>
      <p:sp>
        <p:nvSpPr>
          <p:cNvPr id="19" name="テキスト ボックス 18"/>
          <p:cNvSpPr txBox="1"/>
          <p:nvPr/>
        </p:nvSpPr>
        <p:spPr>
          <a:xfrm>
            <a:off x="381000" y="3048000"/>
            <a:ext cx="8390438" cy="769441"/>
          </a:xfrm>
          <a:prstGeom prst="rect">
            <a:avLst/>
          </a:prstGeom>
          <a:noFill/>
        </p:spPr>
        <p:txBody>
          <a:bodyPr wrap="none" rtlCol="0">
            <a:spAutoFit/>
          </a:bodyPr>
          <a:lstStyle/>
          <a:p>
            <a:r>
              <a:rPr kumimoji="1" lang="ja-JP" altLang="en-US" sz="4400" dirty="0">
                <a:solidFill>
                  <a:srgbClr val="9966FF"/>
                </a:solidFill>
              </a:rPr>
              <a:t>内科救急総論・心停止への対応②</a:t>
            </a:r>
          </a:p>
        </p:txBody>
      </p:sp>
      <p:pic>
        <p:nvPicPr>
          <p:cNvPr id="10" name="Picture 6" descr="C:\Users\山田京志\Desktop\JMECCロゴ(背景透明色).png"/>
          <p:cNvPicPr>
            <a:picLocks noChangeAspect="1" noChangeArrowheads="1"/>
          </p:cNvPicPr>
          <p:nvPr/>
        </p:nvPicPr>
        <p:blipFill>
          <a:blip r:embed="rId3" cstate="print"/>
          <a:srcRect/>
          <a:stretch>
            <a:fillRect/>
          </a:stretch>
        </p:blipFill>
        <p:spPr bwMode="auto">
          <a:xfrm>
            <a:off x="3045400" y="4197625"/>
            <a:ext cx="3061638" cy="2431775"/>
          </a:xfrm>
          <a:prstGeom prst="rect">
            <a:avLst/>
          </a:prstGeom>
          <a:noFill/>
          <a:ln w="9525">
            <a:noFill/>
            <a:miter lim="800000"/>
            <a:headEnd/>
            <a:tailEnd/>
          </a:ln>
        </p:spPr>
      </p:pic>
      <p:sp>
        <p:nvSpPr>
          <p:cNvPr id="21" name="テキスト ボックス 20"/>
          <p:cNvSpPr txBox="1"/>
          <p:nvPr/>
        </p:nvSpPr>
        <p:spPr>
          <a:xfrm>
            <a:off x="625458" y="1597630"/>
            <a:ext cx="7901523" cy="584775"/>
          </a:xfrm>
          <a:prstGeom prst="rect">
            <a:avLst/>
          </a:prstGeom>
          <a:noFill/>
        </p:spPr>
        <p:txBody>
          <a:bodyPr wrap="none" rtlCol="0">
            <a:spAutoFit/>
          </a:bodyPr>
          <a:lstStyle/>
          <a:p>
            <a:pPr algn="ctr"/>
            <a:r>
              <a:rPr kumimoji="1" lang="ja-JP" altLang="en-US" sz="3200" b="1" dirty="0">
                <a:solidFill>
                  <a:srgbClr val="7030A0"/>
                </a:solidFill>
                <a:latin typeface="Times New Roman" pitchFamily="18" charset="0"/>
                <a:cs typeface="Times New Roman" pitchFamily="18" charset="0"/>
              </a:rPr>
              <a:t>（</a:t>
            </a:r>
            <a:r>
              <a:rPr kumimoji="1" lang="en-US" altLang="ja-JP" sz="3200" b="1" i="1" dirty="0">
                <a:solidFill>
                  <a:srgbClr val="7030A0"/>
                </a:solidFill>
                <a:latin typeface="Times New Roman" pitchFamily="18" charset="0"/>
                <a:cs typeface="Times New Roman" pitchFamily="18" charset="0"/>
              </a:rPr>
              <a:t>Japanese Medical Emergency Care Course</a:t>
            </a:r>
            <a:r>
              <a:rPr kumimoji="1" lang="ja-JP" altLang="en-US" sz="3200" b="1" dirty="0">
                <a:solidFill>
                  <a:srgbClr val="7030A0"/>
                </a:solidFill>
                <a:latin typeface="Times New Roman" pitchFamily="18" charset="0"/>
                <a:cs typeface="Times New Roman" pitchFamily="18" charset="0"/>
              </a:rPr>
              <a:t>）</a:t>
            </a:r>
          </a:p>
        </p:txBody>
      </p:sp>
      <p:sp>
        <p:nvSpPr>
          <p:cNvPr id="22" name="テキスト ボックス 21"/>
          <p:cNvSpPr txBox="1"/>
          <p:nvPr/>
        </p:nvSpPr>
        <p:spPr>
          <a:xfrm>
            <a:off x="1650578" y="1986136"/>
            <a:ext cx="5851282" cy="1015663"/>
          </a:xfrm>
          <a:prstGeom prst="rect">
            <a:avLst/>
          </a:prstGeom>
          <a:noFill/>
        </p:spPr>
        <p:txBody>
          <a:bodyPr wrap="none" rtlCol="0">
            <a:spAutoFit/>
          </a:bodyPr>
          <a:lstStyle/>
          <a:p>
            <a:pPr algn="ctr"/>
            <a:r>
              <a:rPr lang="en-US" altLang="ja-JP" sz="6000" b="1" i="1" dirty="0">
                <a:solidFill>
                  <a:srgbClr val="7030A0"/>
                </a:solidFill>
                <a:latin typeface="Times New Roman" pitchFamily="18" charset="0"/>
                <a:cs typeface="Times New Roman" pitchFamily="18" charset="0"/>
              </a:rPr>
              <a:t>Instructor</a:t>
            </a:r>
            <a:r>
              <a:rPr kumimoji="1" lang="en-US" altLang="ja-JP" sz="6000" b="1" i="1" dirty="0">
                <a:solidFill>
                  <a:srgbClr val="7030A0"/>
                </a:solidFill>
                <a:latin typeface="Times New Roman" pitchFamily="18" charset="0"/>
                <a:cs typeface="Times New Roman" pitchFamily="18" charset="0"/>
              </a:rPr>
              <a:t> Course</a:t>
            </a:r>
            <a:endParaRPr kumimoji="1" lang="ja-JP" altLang="en-US" sz="6000" b="1" i="1" dirty="0">
              <a:solidFill>
                <a:srgbClr val="7030A0"/>
              </a:solidFill>
              <a:latin typeface="Times New Roman" pitchFamily="18" charset="0"/>
              <a:cs typeface="Times New Roman" pitchFamily="18" charset="0"/>
            </a:endParaRPr>
          </a:p>
        </p:txBody>
      </p:sp>
      <p:sp>
        <p:nvSpPr>
          <p:cNvPr id="23" name="テキスト ボックス 22"/>
          <p:cNvSpPr txBox="1"/>
          <p:nvPr/>
        </p:nvSpPr>
        <p:spPr>
          <a:xfrm>
            <a:off x="3179843" y="762000"/>
            <a:ext cx="2792752" cy="1015663"/>
          </a:xfrm>
          <a:prstGeom prst="rect">
            <a:avLst/>
          </a:prstGeom>
          <a:noFill/>
        </p:spPr>
        <p:txBody>
          <a:bodyPr wrap="none" rtlCol="0">
            <a:spAutoFit/>
          </a:bodyPr>
          <a:lstStyle/>
          <a:p>
            <a:pPr algn="ctr"/>
            <a:r>
              <a:rPr kumimoji="1" lang="en-US" altLang="ja-JP" sz="6000" b="1" i="1" dirty="0">
                <a:solidFill>
                  <a:srgbClr val="7030A0"/>
                </a:solidFill>
                <a:latin typeface="Times New Roman" pitchFamily="18" charset="0"/>
                <a:cs typeface="Times New Roman" pitchFamily="18" charset="0"/>
              </a:rPr>
              <a:t>JMECC</a:t>
            </a:r>
            <a:endParaRPr kumimoji="1" lang="ja-JP" altLang="en-US" sz="6000" b="1" i="1" dirty="0">
              <a:solidFill>
                <a:srgbClr val="7030A0"/>
              </a:solidFill>
              <a:latin typeface="Times New Roman" pitchFamily="18" charset="0"/>
              <a:cs typeface="Times New Roman" pitchFamily="18" charset="0"/>
            </a:endParaRPr>
          </a:p>
        </p:txBody>
      </p:sp>
      <p:sp>
        <p:nvSpPr>
          <p:cNvPr id="2" name="Text Box 7">
            <a:extLst>
              <a:ext uri="{FF2B5EF4-FFF2-40B4-BE49-F238E27FC236}">
                <a16:creationId xmlns:a16="http://schemas.microsoft.com/office/drawing/2014/main" id="{9162435E-47FD-192F-FABD-07F26BAF2734}"/>
              </a:ext>
            </a:extLst>
          </p:cNvPr>
          <p:cNvSpPr txBox="1">
            <a:spLocks noChangeArrowheads="1"/>
          </p:cNvSpPr>
          <p:nvPr/>
        </p:nvSpPr>
        <p:spPr bwMode="auto">
          <a:xfrm>
            <a:off x="300285" y="209490"/>
            <a:ext cx="8438529" cy="646331"/>
          </a:xfrm>
          <a:prstGeom prst="rect">
            <a:avLst/>
          </a:prstGeom>
          <a:noFill/>
          <a:ln w="9525">
            <a:noFill/>
            <a:miter lim="800000"/>
            <a:headEnd/>
            <a:tailEnd/>
          </a:ln>
        </p:spPr>
        <p:txBody>
          <a:bodyPr wrap="none">
            <a:spAutoFit/>
          </a:bodyPr>
          <a:lstStyle/>
          <a:p>
            <a:pPr algn="ctr"/>
            <a:r>
              <a:rPr lang="ja-JP" altLang="en-US" sz="3600" dirty="0">
                <a:latin typeface="BIZ UDPゴシック" panose="020B0400000000000000" pitchFamily="50" charset="-128"/>
                <a:ea typeface="BIZ UDPゴシック" panose="020B0400000000000000" pitchFamily="50" charset="-128"/>
              </a:rPr>
              <a:t>日本内科学会認定</a:t>
            </a:r>
            <a:r>
              <a:rPr lang="en-US" altLang="ja-JP" sz="3600" dirty="0">
                <a:latin typeface="BIZ UDPゴシック" panose="020B0400000000000000" pitchFamily="50" charset="-128"/>
                <a:ea typeface="BIZ UDPゴシック" panose="020B0400000000000000" pitchFamily="50" charset="-128"/>
              </a:rPr>
              <a:t>JMECC</a:t>
            </a:r>
            <a:r>
              <a:rPr lang="ja-JP" altLang="en-US" sz="3600" dirty="0">
                <a:latin typeface="BIZ UDPゴシック" panose="020B0400000000000000" pitchFamily="50" charset="-128"/>
                <a:ea typeface="BIZ UDPゴシック" panose="020B0400000000000000" pitchFamily="50" charset="-128"/>
              </a:rPr>
              <a:t>指導者講習会</a:t>
            </a:r>
            <a:endParaRPr lang="ja-JP" altLang="en-US" sz="3600" i="1" dirty="0">
              <a:latin typeface="BIZ UDPゴシック" panose="020B0400000000000000" pitchFamily="50" charset="-128"/>
              <a:ea typeface="BIZ UDPゴシック" panose="020B0400000000000000" pitchFamily="50" charset="-128"/>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5781675" y="974725"/>
            <a:ext cx="2636838" cy="1662113"/>
          </a:xfrm>
          <a:prstGeom prst="roundRect">
            <a:avLst>
              <a:gd name="adj" fmla="val 8707"/>
            </a:avLst>
          </a:prstGeom>
          <a:solidFill>
            <a:srgbClr val="0070C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2000" dirty="0">
                <a:solidFill>
                  <a:schemeClr val="bg1"/>
                </a:solidFill>
              </a:rPr>
              <a:t>視診と第一印象</a:t>
            </a:r>
            <a:endParaRPr lang="en-US" altLang="ja-JP" sz="2000" dirty="0">
              <a:solidFill>
                <a:schemeClr val="bg1"/>
              </a:solidFill>
            </a:endParaRPr>
          </a:p>
        </p:txBody>
      </p:sp>
      <p:sp>
        <p:nvSpPr>
          <p:cNvPr id="4" name="角丸四角形 3"/>
          <p:cNvSpPr/>
          <p:nvPr/>
        </p:nvSpPr>
        <p:spPr>
          <a:xfrm>
            <a:off x="515938" y="1525588"/>
            <a:ext cx="2543175" cy="1384300"/>
          </a:xfrm>
          <a:prstGeom prst="roundRect">
            <a:avLst>
              <a:gd name="adj" fmla="val 12189"/>
            </a:avLst>
          </a:prstGeom>
          <a:solidFill>
            <a:srgbClr val="00B05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spcBef>
                <a:spcPts val="0"/>
              </a:spcBef>
              <a:spcAft>
                <a:spcPts val="0"/>
              </a:spcAft>
              <a:defRPr/>
            </a:pPr>
            <a:r>
              <a:rPr lang="ja-JP" altLang="en-US" sz="2400" dirty="0">
                <a:solidFill>
                  <a:schemeClr val="tx1"/>
                </a:solidFill>
              </a:rPr>
              <a:t>酸素投与</a:t>
            </a:r>
            <a:endParaRPr lang="en-US" altLang="ja-JP" sz="2400" dirty="0">
              <a:solidFill>
                <a:schemeClr val="tx1"/>
              </a:solidFill>
            </a:endParaRPr>
          </a:p>
          <a:p>
            <a:pPr algn="ctr" eaLnBrk="1" hangingPunct="1">
              <a:spcBef>
                <a:spcPts val="0"/>
              </a:spcBef>
              <a:spcAft>
                <a:spcPts val="0"/>
              </a:spcAft>
              <a:defRPr/>
            </a:pPr>
            <a:r>
              <a:rPr lang="ja-JP" altLang="en-US" sz="2400" dirty="0">
                <a:solidFill>
                  <a:schemeClr val="tx1"/>
                </a:solidFill>
              </a:rPr>
              <a:t>モニタ装着</a:t>
            </a:r>
            <a:endParaRPr lang="en-US" altLang="ja-JP" sz="2400" dirty="0">
              <a:solidFill>
                <a:schemeClr val="tx1"/>
              </a:solidFill>
            </a:endParaRPr>
          </a:p>
          <a:p>
            <a:pPr algn="ctr" eaLnBrk="1" hangingPunct="1">
              <a:spcBef>
                <a:spcPts val="0"/>
              </a:spcBef>
              <a:spcAft>
                <a:spcPts val="0"/>
              </a:spcAft>
              <a:defRPr/>
            </a:pPr>
            <a:r>
              <a:rPr lang="ja-JP" altLang="en-US" sz="2400" dirty="0">
                <a:solidFill>
                  <a:schemeClr val="tx1"/>
                </a:solidFill>
              </a:rPr>
              <a:t>静脈路確保</a:t>
            </a:r>
          </a:p>
        </p:txBody>
      </p:sp>
      <p:sp>
        <p:nvSpPr>
          <p:cNvPr id="3" name="角丸四角形 2"/>
          <p:cNvSpPr/>
          <p:nvPr/>
        </p:nvSpPr>
        <p:spPr>
          <a:xfrm>
            <a:off x="1441450" y="2773363"/>
            <a:ext cx="3535363" cy="2720975"/>
          </a:xfrm>
          <a:prstGeom prst="roundRect">
            <a:avLst>
              <a:gd name="adj" fmla="val 12341"/>
            </a:avLst>
          </a:prstGeom>
          <a:solidFill>
            <a:srgbClr val="FFFF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2400" dirty="0">
                <a:solidFill>
                  <a:schemeClr val="tx1"/>
                </a:solidFill>
              </a:rPr>
              <a:t>バイタル・サインの評価</a:t>
            </a:r>
            <a:endParaRPr lang="en-US" altLang="ja-JP" sz="2400" dirty="0">
              <a:solidFill>
                <a:schemeClr val="tx1"/>
              </a:solidFill>
            </a:endParaRPr>
          </a:p>
          <a:p>
            <a:pPr algn="ctr" eaLnBrk="1" hangingPunct="1">
              <a:defRPr/>
            </a:pPr>
            <a:r>
              <a:rPr lang="ja-JP" altLang="en-US" sz="2000" dirty="0">
                <a:solidFill>
                  <a:schemeClr val="tx1"/>
                </a:solidFill>
              </a:rPr>
              <a:t>（意識・呼吸・脈拍・血圧）</a:t>
            </a:r>
          </a:p>
        </p:txBody>
      </p:sp>
      <p:sp>
        <p:nvSpPr>
          <p:cNvPr id="5" name="角丸四角形 4"/>
          <p:cNvSpPr/>
          <p:nvPr/>
        </p:nvSpPr>
        <p:spPr>
          <a:xfrm>
            <a:off x="2081213" y="3673475"/>
            <a:ext cx="3201987" cy="842963"/>
          </a:xfrm>
          <a:prstGeom prst="roundRect">
            <a:avLst/>
          </a:prstGeom>
          <a:solidFill>
            <a:srgbClr val="66FF33"/>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rPr>
              <a:t>気道と呼吸状態の評価</a:t>
            </a:r>
            <a:endParaRPr lang="en-US" altLang="ja-JP" sz="2000" dirty="0">
              <a:solidFill>
                <a:schemeClr val="tx1"/>
              </a:solidFill>
            </a:endParaRPr>
          </a:p>
          <a:p>
            <a:pPr algn="ctr" eaLnBrk="1" hangingPunct="1">
              <a:defRPr/>
            </a:pPr>
            <a:r>
              <a:rPr lang="ja-JP" altLang="en-US" sz="2000" dirty="0">
                <a:solidFill>
                  <a:schemeClr val="tx1"/>
                </a:solidFill>
              </a:rPr>
              <a:t>処置の開始</a:t>
            </a:r>
          </a:p>
        </p:txBody>
      </p:sp>
      <p:sp>
        <p:nvSpPr>
          <p:cNvPr id="6" name="角丸四角形 5"/>
          <p:cNvSpPr/>
          <p:nvPr/>
        </p:nvSpPr>
        <p:spPr>
          <a:xfrm>
            <a:off x="2651125" y="4421188"/>
            <a:ext cx="2868613" cy="844550"/>
          </a:xfrm>
          <a:prstGeom prst="roundRect">
            <a:avLst/>
          </a:prstGeom>
          <a:solidFill>
            <a:srgbClr val="CC99FF"/>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rPr>
              <a:t>循環状態の評価</a:t>
            </a:r>
            <a:endParaRPr lang="en-US" altLang="ja-JP" sz="2000" dirty="0">
              <a:solidFill>
                <a:schemeClr val="tx1"/>
              </a:solidFill>
            </a:endParaRPr>
          </a:p>
          <a:p>
            <a:pPr algn="ctr" eaLnBrk="1" hangingPunct="1">
              <a:defRPr/>
            </a:pPr>
            <a:r>
              <a:rPr lang="ja-JP" altLang="en-US" sz="2000" dirty="0">
                <a:solidFill>
                  <a:schemeClr val="tx1"/>
                </a:solidFill>
              </a:rPr>
              <a:t>処置の開始</a:t>
            </a:r>
          </a:p>
        </p:txBody>
      </p:sp>
      <p:sp>
        <p:nvSpPr>
          <p:cNvPr id="7" name="角丸四角形 6"/>
          <p:cNvSpPr/>
          <p:nvPr/>
        </p:nvSpPr>
        <p:spPr>
          <a:xfrm>
            <a:off x="5781675" y="5681663"/>
            <a:ext cx="2868613" cy="842962"/>
          </a:xfrm>
          <a:prstGeom prst="roundRect">
            <a:avLst/>
          </a:prstGeom>
          <a:solidFill>
            <a:srgbClr val="FF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tx1"/>
                </a:solidFill>
              </a:rPr>
              <a:t>鑑別診断</a:t>
            </a:r>
            <a:endParaRPr lang="en-US" altLang="ja-JP" sz="2000" dirty="0">
              <a:solidFill>
                <a:schemeClr val="tx1"/>
              </a:solidFill>
            </a:endParaRPr>
          </a:p>
          <a:p>
            <a:pPr algn="ctr" eaLnBrk="1" hangingPunct="1">
              <a:defRPr/>
            </a:pPr>
            <a:r>
              <a:rPr lang="ja-JP" altLang="en-US" sz="2000" dirty="0">
                <a:solidFill>
                  <a:schemeClr val="tx1"/>
                </a:solidFill>
              </a:rPr>
              <a:t>専門医への引き継ぎ</a:t>
            </a:r>
          </a:p>
        </p:txBody>
      </p:sp>
      <p:sp>
        <p:nvSpPr>
          <p:cNvPr id="10" name="角丸四角形 9"/>
          <p:cNvSpPr/>
          <p:nvPr/>
        </p:nvSpPr>
        <p:spPr>
          <a:xfrm>
            <a:off x="6279646" y="1529040"/>
            <a:ext cx="1734959" cy="761662"/>
          </a:xfrm>
          <a:prstGeom prst="roundRect">
            <a:avLst/>
          </a:prstGeom>
          <a:solidFill>
            <a:srgbClr val="CC00FF"/>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000" dirty="0">
                <a:solidFill>
                  <a:schemeClr val="bg1"/>
                </a:solidFill>
                <a:latin typeface="ＭＳ Ｐゴシック" pitchFamily="50" charset="-128"/>
              </a:rPr>
              <a:t>初期</a:t>
            </a:r>
            <a:r>
              <a:rPr lang="en-US" altLang="ja-JP" sz="2000" dirty="0">
                <a:solidFill>
                  <a:schemeClr val="bg1"/>
                </a:solidFill>
                <a:latin typeface="ＭＳ Ｐゴシック" pitchFamily="50" charset="-128"/>
              </a:rPr>
              <a:t>ABCD</a:t>
            </a:r>
            <a:endParaRPr lang="ja-JP" altLang="en-US" sz="2000" dirty="0">
              <a:solidFill>
                <a:schemeClr val="bg1"/>
              </a:solidFill>
              <a:latin typeface="ＭＳ Ｐゴシック" pitchFamily="50" charset="-128"/>
            </a:endParaRPr>
          </a:p>
        </p:txBody>
      </p:sp>
      <p:sp>
        <p:nvSpPr>
          <p:cNvPr id="12" name="右カーブ矢印 11"/>
          <p:cNvSpPr/>
          <p:nvPr/>
        </p:nvSpPr>
        <p:spPr>
          <a:xfrm>
            <a:off x="2366963" y="1341438"/>
            <a:ext cx="3414712" cy="5516562"/>
          </a:xfrm>
          <a:prstGeom prst="curvedRightArrow">
            <a:avLst>
              <a:gd name="adj1" fmla="val 22801"/>
              <a:gd name="adj2" fmla="val 45913"/>
              <a:gd name="adj3" fmla="val 23918"/>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solidFill>
                <a:schemeClr val="tx1"/>
              </a:solidFill>
              <a:latin typeface="ＭＳ Ｐゴシック" pitchFamily="50" charset="-128"/>
            </a:endParaRPr>
          </a:p>
        </p:txBody>
      </p:sp>
      <p:sp>
        <p:nvSpPr>
          <p:cNvPr id="14" name="テキスト ボックス 26"/>
          <p:cNvSpPr txBox="1">
            <a:spLocks noChangeArrowheads="1"/>
          </p:cNvSpPr>
          <p:nvPr/>
        </p:nvSpPr>
        <p:spPr bwMode="auto">
          <a:xfrm>
            <a:off x="1259632" y="1092647"/>
            <a:ext cx="2664295" cy="400110"/>
          </a:xfrm>
          <a:prstGeom prst="rect">
            <a:avLst/>
          </a:prstGeom>
          <a:solidFill>
            <a:srgbClr val="C00000"/>
          </a:solidFill>
          <a:ln>
            <a:headEnd/>
            <a:tailEnd/>
          </a:ln>
        </p:spPr>
        <p:style>
          <a:lnRef idx="0">
            <a:schemeClr val="accent6"/>
          </a:lnRef>
          <a:fillRef idx="3">
            <a:schemeClr val="accent6"/>
          </a:fillRef>
          <a:effectRef idx="3">
            <a:schemeClr val="accent6"/>
          </a:effectRef>
          <a:fontRef idx="minor">
            <a:schemeClr val="lt1"/>
          </a:fontRef>
        </p:style>
        <p:txBody>
          <a:bodyPr anchor="ctr">
            <a:spAutoFit/>
          </a:bodyPr>
          <a:lstStyle/>
          <a:p>
            <a:pPr algn="ctr" eaLnBrk="1" hangingPunct="1">
              <a:defRPr/>
            </a:pPr>
            <a:r>
              <a:rPr lang="ja-JP" altLang="en-US" sz="2000" dirty="0">
                <a:solidFill>
                  <a:srgbClr val="FFFFFF"/>
                </a:solidFill>
                <a:latin typeface="ＭＳ Ｐゴシック" pitchFamily="50" charset="-128"/>
              </a:rPr>
              <a:t>二次ＡＢＣＤ</a:t>
            </a:r>
          </a:p>
        </p:txBody>
      </p:sp>
      <p:pic>
        <p:nvPicPr>
          <p:cNvPr id="27663" name="Picture 6" descr="C:\Users\山田京志\Desktop\JMECCロゴ(背景透明色).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5888" y="3257550"/>
            <a:ext cx="2332037"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テキスト ボックス 14"/>
          <p:cNvSpPr txBox="1"/>
          <p:nvPr/>
        </p:nvSpPr>
        <p:spPr>
          <a:xfrm>
            <a:off x="6864350" y="6524625"/>
            <a:ext cx="2302233" cy="307777"/>
          </a:xfrm>
          <a:prstGeom prst="rect">
            <a:avLst/>
          </a:prstGeom>
          <a:noFill/>
        </p:spPr>
        <p:txBody>
          <a:bodyPr wrap="none">
            <a:spAutoFit/>
          </a:bodyPr>
          <a:lstStyle/>
          <a:p>
            <a:pPr eaLnBrk="1" hangingPunct="1">
              <a:defRPr/>
            </a:pPr>
            <a:r>
              <a:rPr lang="ja-JP" altLang="en-US" sz="1400" dirty="0">
                <a:solidFill>
                  <a:srgbClr val="0070C0"/>
                </a:solidFill>
                <a:latin typeface="+mn-ea"/>
                <a:ea typeface="+mn-ea"/>
              </a:rPr>
              <a:t>内科救急診療指針</a:t>
            </a:r>
            <a:r>
              <a:rPr lang="en-US" altLang="ja-JP" sz="1400" dirty="0">
                <a:solidFill>
                  <a:srgbClr val="0070C0"/>
                </a:solidFill>
                <a:latin typeface="+mn-ea"/>
                <a:ea typeface="+mn-ea"/>
              </a:rPr>
              <a:t>2022</a:t>
            </a:r>
            <a:r>
              <a:rPr lang="ja-JP" altLang="en-US" sz="1400" dirty="0">
                <a:solidFill>
                  <a:srgbClr val="0070C0"/>
                </a:solidFill>
                <a:latin typeface="+mn-ea"/>
                <a:ea typeface="+mn-ea"/>
              </a:rPr>
              <a:t>　</a:t>
            </a:r>
            <a:r>
              <a:rPr lang="en-US" altLang="ja-JP" sz="1400" dirty="0">
                <a:solidFill>
                  <a:srgbClr val="0070C0"/>
                </a:solidFill>
                <a:latin typeface="+mn-ea"/>
                <a:ea typeface="+mn-ea"/>
              </a:rPr>
              <a:t>P5</a:t>
            </a:r>
            <a:endParaRPr lang="ja-JP" altLang="en-US" sz="1400" dirty="0">
              <a:solidFill>
                <a:srgbClr val="0070C0"/>
              </a:solidFill>
              <a:latin typeface="+mn-ea"/>
              <a:ea typeface="+mn-ea"/>
            </a:endParaRPr>
          </a:p>
        </p:txBody>
      </p:sp>
      <p:sp>
        <p:nvSpPr>
          <p:cNvPr id="17" name="タイトル 2"/>
          <p:cNvSpPr txBox="1">
            <a:spLocks/>
          </p:cNvSpPr>
          <p:nvPr/>
        </p:nvSpPr>
        <p:spPr>
          <a:xfrm>
            <a:off x="0" y="115888"/>
            <a:ext cx="9144000" cy="630237"/>
          </a:xfrm>
          <a:prstGeom prst="rect">
            <a:avLst/>
          </a:prstGeom>
        </p:spPr>
        <p:txBody>
          <a:bodyPr/>
          <a:lstStyle/>
          <a:p>
            <a:pPr algn="ctr" eaLnBrk="1" hangingPunct="1">
              <a:defRPr/>
            </a:pPr>
            <a:r>
              <a:rPr lang="ja-JP" altLang="en-US" sz="3600" dirty="0">
                <a:solidFill>
                  <a:srgbClr val="9900CC"/>
                </a:solidFill>
                <a:latin typeface="+mn-ea"/>
              </a:rPr>
              <a:t>救急患者に対する二次</a:t>
            </a:r>
            <a:r>
              <a:rPr lang="en-US" altLang="ja-JP" sz="3600" dirty="0">
                <a:solidFill>
                  <a:srgbClr val="9900CC"/>
                </a:solidFill>
                <a:latin typeface="+mn-ea"/>
              </a:rPr>
              <a:t>ABCD</a:t>
            </a:r>
            <a:r>
              <a:rPr lang="ja-JP" altLang="en-US" sz="3600" dirty="0">
                <a:solidFill>
                  <a:srgbClr val="9900CC"/>
                </a:solidFill>
                <a:latin typeface="+mn-ea"/>
              </a:rPr>
              <a:t>評価のイメージ</a:t>
            </a:r>
          </a:p>
        </p:txBody>
      </p:sp>
      <p:cxnSp>
        <p:nvCxnSpPr>
          <p:cNvPr id="18" name="直線コネクタ 17"/>
          <p:cNvCxnSpPr/>
          <p:nvPr/>
        </p:nvCxnSpPr>
        <p:spPr>
          <a:xfrm>
            <a:off x="215900" y="765175"/>
            <a:ext cx="8748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1467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P spid="7"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399"/>
            <a:ext cx="8229600" cy="838201"/>
          </a:xfrm>
        </p:spPr>
        <p:txBody>
          <a:bodyPr/>
          <a:lstStyle/>
          <a:p>
            <a:r>
              <a:rPr lang="ja-JP" altLang="en-US" sz="4000" b="1" dirty="0">
                <a:solidFill>
                  <a:srgbClr val="7030A0"/>
                </a:solidFill>
              </a:rPr>
              <a:t>内科救急指導で強調すべきこと</a:t>
            </a:r>
            <a:endParaRPr kumimoji="1" lang="ja-JP" altLang="en-US" sz="4000" b="1" dirty="0">
              <a:solidFill>
                <a:srgbClr val="7030A0"/>
              </a:solidFill>
            </a:endParaRPr>
          </a:p>
        </p:txBody>
      </p:sp>
      <p:sp>
        <p:nvSpPr>
          <p:cNvPr id="3" name="コンテンツ プレースホルダ 2"/>
          <p:cNvSpPr>
            <a:spLocks noGrp="1"/>
          </p:cNvSpPr>
          <p:nvPr>
            <p:ph idx="1"/>
          </p:nvPr>
        </p:nvSpPr>
        <p:spPr>
          <a:xfrm>
            <a:off x="228600" y="1143000"/>
            <a:ext cx="8915400" cy="2438400"/>
          </a:xfrm>
        </p:spPr>
        <p:txBody>
          <a:bodyPr/>
          <a:lstStyle/>
          <a:p>
            <a:r>
              <a:rPr kumimoji="1" lang="ja-JP" altLang="en-US" b="1" dirty="0">
                <a:solidFill>
                  <a:srgbClr val="FF3399"/>
                </a:solidFill>
              </a:rPr>
              <a:t>普段の臨床を</a:t>
            </a:r>
            <a:r>
              <a:rPr kumimoji="1" lang="ja-JP" altLang="en-US" b="1" dirty="0"/>
              <a:t>思い出す</a:t>
            </a:r>
            <a:endParaRPr kumimoji="1" lang="en-US" altLang="ja-JP" b="1" dirty="0"/>
          </a:p>
          <a:p>
            <a:pPr lvl="1"/>
            <a:r>
              <a:rPr lang="ja-JP" altLang="en-US" b="1" dirty="0"/>
              <a:t>多くの臨床医は</a:t>
            </a:r>
            <a:endParaRPr lang="en-US" altLang="ja-JP" b="1" dirty="0"/>
          </a:p>
          <a:p>
            <a:pPr lvl="2"/>
            <a:r>
              <a:rPr lang="ja-JP" altLang="en-US" b="1" dirty="0"/>
              <a:t>重症か否かをなんとなく意識している。</a:t>
            </a:r>
            <a:endParaRPr lang="en-US" altLang="ja-JP" b="1" dirty="0"/>
          </a:p>
          <a:p>
            <a:pPr lvl="2"/>
            <a:r>
              <a:rPr lang="ja-JP" altLang="en-US" b="1" dirty="0"/>
              <a:t>「</a:t>
            </a:r>
            <a:r>
              <a:rPr lang="en-US" altLang="ja-JP" b="1" dirty="0"/>
              <a:t>ABCD</a:t>
            </a:r>
            <a:r>
              <a:rPr lang="ja-JP" altLang="en-US" b="1" dirty="0"/>
              <a:t>」もなんとなく意識している。</a:t>
            </a:r>
            <a:endParaRPr lang="en-US" altLang="ja-JP" b="1" dirty="0"/>
          </a:p>
          <a:p>
            <a:pPr lvl="2"/>
            <a:r>
              <a:rPr lang="ja-JP" altLang="en-US" b="1" dirty="0"/>
              <a:t>これらは通常、あまりカルテに記載していないのでは？</a:t>
            </a:r>
            <a:endParaRPr lang="en-US" altLang="ja-JP" b="1" dirty="0"/>
          </a:p>
        </p:txBody>
      </p:sp>
      <p:cxnSp>
        <p:nvCxnSpPr>
          <p:cNvPr id="5" name="直線コネクタ 4"/>
          <p:cNvCxnSpPr/>
          <p:nvPr/>
        </p:nvCxnSpPr>
        <p:spPr>
          <a:xfrm>
            <a:off x="215900" y="990600"/>
            <a:ext cx="8748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コンテンツ プレースホルダ 2"/>
          <p:cNvSpPr txBox="1">
            <a:spLocks/>
          </p:cNvSpPr>
          <p:nvPr/>
        </p:nvSpPr>
        <p:spPr bwMode="auto">
          <a:xfrm>
            <a:off x="228600" y="3581400"/>
            <a:ext cx="89154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b="1" kern="0" dirty="0"/>
              <a:t>重症患者を目の前にした時</a:t>
            </a:r>
            <a:endParaRPr lang="en-US" altLang="ja-JP" b="1" kern="0" dirty="0"/>
          </a:p>
          <a:p>
            <a:pPr lvl="1"/>
            <a:r>
              <a:rPr lang="ja-JP" altLang="en-US" b="1" kern="0" dirty="0"/>
              <a:t>多くの臨床医は「スタック」する</a:t>
            </a:r>
            <a:endParaRPr lang="en-US" altLang="ja-JP" b="1" kern="0" dirty="0"/>
          </a:p>
          <a:p>
            <a:pPr lvl="2"/>
            <a:r>
              <a:rPr lang="ja-JP" altLang="en-US" b="1" kern="0" dirty="0"/>
              <a:t>「何をしたらよいかわからない」</a:t>
            </a:r>
            <a:endParaRPr lang="en-US" altLang="ja-JP" b="1" kern="0" dirty="0"/>
          </a:p>
          <a:p>
            <a:pPr lvl="2"/>
            <a:r>
              <a:rPr lang="ja-JP" altLang="en-US" b="1" kern="0" dirty="0"/>
              <a:t>「目の前の状況」を「信じたくない」</a:t>
            </a:r>
            <a:endParaRPr lang="en-US" altLang="ja-JP" b="1" kern="0" dirty="0"/>
          </a:p>
          <a:p>
            <a:pPr lvl="1"/>
            <a:r>
              <a:rPr lang="ja-JP" altLang="en-US" b="1" kern="0" dirty="0"/>
              <a:t>あえて</a:t>
            </a:r>
            <a:r>
              <a:rPr lang="ja-JP" altLang="en-US" b="1" kern="0" dirty="0">
                <a:solidFill>
                  <a:srgbClr val="FF3399"/>
                </a:solidFill>
              </a:rPr>
              <a:t>「なんとなく」意識する「</a:t>
            </a:r>
            <a:r>
              <a:rPr lang="en-US" altLang="ja-JP" b="1" kern="0" dirty="0">
                <a:solidFill>
                  <a:srgbClr val="FF3399"/>
                </a:solidFill>
              </a:rPr>
              <a:t>ABCD</a:t>
            </a:r>
            <a:r>
              <a:rPr lang="ja-JP" altLang="en-US" b="1" kern="0" dirty="0">
                <a:solidFill>
                  <a:srgbClr val="FF3399"/>
                </a:solidFill>
              </a:rPr>
              <a:t>」に立ち返る</a:t>
            </a:r>
            <a:r>
              <a:rPr lang="ja-JP" altLang="en-US" b="1" kern="0" dirty="0"/>
              <a:t>。</a:t>
            </a:r>
            <a:endParaRPr lang="en-US" altLang="ja-JP" b="1" kern="0" dirty="0"/>
          </a:p>
        </p:txBody>
      </p:sp>
      <p:sp>
        <p:nvSpPr>
          <p:cNvPr id="7" name="コンテンツ プレースホルダ 2"/>
          <p:cNvSpPr txBox="1">
            <a:spLocks/>
          </p:cNvSpPr>
          <p:nvPr/>
        </p:nvSpPr>
        <p:spPr bwMode="auto">
          <a:xfrm>
            <a:off x="228600" y="6096000"/>
            <a:ext cx="89154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ja-JP" altLang="en-US" b="1" kern="0" dirty="0"/>
              <a:t>実は心停止も心停止前も</a:t>
            </a:r>
            <a:r>
              <a:rPr lang="ja-JP" altLang="en-US" b="1" kern="0" dirty="0">
                <a:solidFill>
                  <a:srgbClr val="FF3399"/>
                </a:solidFill>
              </a:rPr>
              <a:t>アプローチは共通</a:t>
            </a:r>
            <a:endParaRPr lang="en-US" altLang="ja-JP" b="1" kern="0" dirty="0">
              <a:solidFill>
                <a:srgbClr val="FF33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500"/>
                                        <p:tgtEl>
                                          <p:spTgt spid="6">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left)">
                                      <p:cBhvr>
                                        <p:cTn id="27" dur="500"/>
                                        <p:tgtEl>
                                          <p:spTgt spid="6">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left)">
                                      <p:cBhvr>
                                        <p:cTn id="30" dur="500"/>
                                        <p:tgtEl>
                                          <p:spTgt spid="6">
                                            <p:txEl>
                                              <p:pRg st="2" end="2"/>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wipe(left)">
                                      <p:cBhvr>
                                        <p:cTn id="33" dur="500"/>
                                        <p:tgtEl>
                                          <p:spTgt spid="6">
                                            <p:txEl>
                                              <p:pRg st="3" end="3"/>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ipe(left)">
                                      <p:cBhvr>
                                        <p:cTn id="36" dur="500"/>
                                        <p:tgtEl>
                                          <p:spTgt spid="6">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animEffect transition="in" filter="wipe(left)">
                                      <p:cBhvr>
                                        <p:cTn id="4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68362"/>
          </a:xfrm>
        </p:spPr>
        <p:txBody>
          <a:bodyPr/>
          <a:lstStyle/>
          <a:p>
            <a:r>
              <a:rPr kumimoji="1" lang="en-US" altLang="ja-JP" sz="4000" b="1" dirty="0">
                <a:solidFill>
                  <a:srgbClr val="7030A0"/>
                </a:solidFill>
              </a:rPr>
              <a:t>JMECC</a:t>
            </a:r>
            <a:r>
              <a:rPr kumimoji="1" lang="ja-JP" altLang="en-US" sz="4000" b="1" dirty="0">
                <a:solidFill>
                  <a:srgbClr val="7030A0"/>
                </a:solidFill>
              </a:rPr>
              <a:t>の極意</a:t>
            </a:r>
          </a:p>
        </p:txBody>
      </p:sp>
      <p:sp>
        <p:nvSpPr>
          <p:cNvPr id="3" name="コンテンツ プレースホルダ 2"/>
          <p:cNvSpPr>
            <a:spLocks noGrp="1"/>
          </p:cNvSpPr>
          <p:nvPr>
            <p:ph idx="1"/>
          </p:nvPr>
        </p:nvSpPr>
        <p:spPr>
          <a:xfrm>
            <a:off x="457200" y="1447800"/>
            <a:ext cx="8229600" cy="3352800"/>
          </a:xfrm>
        </p:spPr>
        <p:txBody>
          <a:bodyPr/>
          <a:lstStyle/>
          <a:p>
            <a:r>
              <a:rPr kumimoji="1" lang="ja-JP" altLang="en-US" dirty="0"/>
              <a:t>非心停止のシミュレーションは困難が多い</a:t>
            </a:r>
            <a:endParaRPr kumimoji="1" lang="en-US" altLang="ja-JP" dirty="0"/>
          </a:p>
          <a:p>
            <a:pPr lvl="1"/>
            <a:r>
              <a:rPr lang="ja-JP" altLang="en-US" dirty="0">
                <a:solidFill>
                  <a:srgbClr val="FF3399"/>
                </a:solidFill>
              </a:rPr>
              <a:t>リアルなシミュレーション</a:t>
            </a:r>
            <a:r>
              <a:rPr lang="ja-JP" altLang="en-US" dirty="0"/>
              <a:t>が困難</a:t>
            </a:r>
            <a:endParaRPr lang="en-US" altLang="ja-JP" dirty="0"/>
          </a:p>
          <a:p>
            <a:pPr lvl="2"/>
            <a:r>
              <a:rPr kumimoji="1" lang="ja-JP" altLang="en-US" dirty="0"/>
              <a:t>映像教材を用いて、患者の様子を見せることで対処</a:t>
            </a:r>
            <a:endParaRPr kumimoji="1" lang="en-US" altLang="ja-JP" dirty="0"/>
          </a:p>
          <a:p>
            <a:pPr lvl="1"/>
            <a:r>
              <a:rPr lang="ja-JP" altLang="en-US" dirty="0">
                <a:solidFill>
                  <a:srgbClr val="FF3399"/>
                </a:solidFill>
              </a:rPr>
              <a:t>インストラクター</a:t>
            </a:r>
            <a:r>
              <a:rPr lang="ja-JP" altLang="en-US" dirty="0"/>
              <a:t>の役割</a:t>
            </a:r>
            <a:endParaRPr lang="en-US" altLang="ja-JP" dirty="0"/>
          </a:p>
          <a:p>
            <a:pPr lvl="2"/>
            <a:r>
              <a:rPr kumimoji="1" lang="ja-JP" altLang="en-US" dirty="0"/>
              <a:t>シミュレーターと</a:t>
            </a:r>
            <a:r>
              <a:rPr kumimoji="1" lang="en-US" altLang="ja-JP" dirty="0"/>
              <a:t>DVD</a:t>
            </a:r>
            <a:r>
              <a:rPr kumimoji="1" lang="ja-JP" altLang="en-US" dirty="0"/>
              <a:t>映像とを融合したシミュレーションを心がける。</a:t>
            </a:r>
            <a:endParaRPr kumimoji="1" lang="en-US" altLang="ja-JP" dirty="0"/>
          </a:p>
          <a:p>
            <a:pPr lvl="2"/>
            <a:r>
              <a:rPr lang="ja-JP" altLang="en-US" dirty="0"/>
              <a:t>リアルなシミュレーションほど教育効果が高い。</a:t>
            </a:r>
            <a:endParaRPr lang="en-US" altLang="ja-JP" dirty="0"/>
          </a:p>
        </p:txBody>
      </p:sp>
      <p:cxnSp>
        <p:nvCxnSpPr>
          <p:cNvPr id="5" name="直線コネクタ 4"/>
          <p:cNvCxnSpPr/>
          <p:nvPr/>
        </p:nvCxnSpPr>
        <p:spPr>
          <a:xfrm>
            <a:off x="215900" y="1219200"/>
            <a:ext cx="8748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コンテンツ プレースホルダ 2"/>
          <p:cNvSpPr txBox="1">
            <a:spLocks/>
          </p:cNvSpPr>
          <p:nvPr/>
        </p:nvSpPr>
        <p:spPr bwMode="auto">
          <a:xfrm>
            <a:off x="457200" y="4922837"/>
            <a:ext cx="8229600" cy="1782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r>
              <a:rPr lang="en-US" altLang="ja-JP" b="0" kern="0" dirty="0"/>
              <a:t>ABCD</a:t>
            </a:r>
            <a:r>
              <a:rPr lang="ja-JP" altLang="en-US" b="0" kern="0" dirty="0"/>
              <a:t>アプローチ</a:t>
            </a:r>
            <a:endParaRPr lang="en-US" altLang="ja-JP" b="0" kern="0" dirty="0"/>
          </a:p>
          <a:p>
            <a:pPr lvl="1"/>
            <a:r>
              <a:rPr lang="ja-JP" altLang="en-US" b="0" kern="0" dirty="0"/>
              <a:t>「当然のこと」を</a:t>
            </a:r>
            <a:r>
              <a:rPr lang="ja-JP" altLang="en-US" b="0" kern="0" dirty="0">
                <a:solidFill>
                  <a:srgbClr val="FF3399"/>
                </a:solidFill>
              </a:rPr>
              <a:t>あえて「意識」</a:t>
            </a:r>
            <a:r>
              <a:rPr lang="ja-JP" altLang="en-US" b="0" kern="0" dirty="0"/>
              <a:t>して訓練することの重要性を認識させる。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wipe(left)">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JMECC | 起動ファイル - Windows Internet Explorer">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9230"/>
          <a:stretch/>
        </p:blipFill>
        <p:spPr>
          <a:xfrm>
            <a:off x="0" y="990600"/>
            <a:ext cx="9261347" cy="6013938"/>
          </a:xfrm>
          <a:prstGeom prst="rect">
            <a:avLst/>
          </a:prstGeom>
        </p:spPr>
      </p:pic>
      <p:grpSp>
        <p:nvGrpSpPr>
          <p:cNvPr id="3" name="グループ化 2"/>
          <p:cNvGrpSpPr/>
          <p:nvPr/>
        </p:nvGrpSpPr>
        <p:grpSpPr>
          <a:xfrm>
            <a:off x="4343400" y="1600200"/>
            <a:ext cx="1828800" cy="1219200"/>
            <a:chOff x="7388696" y="768896"/>
            <a:chExt cx="1828800" cy="1219200"/>
          </a:xfrm>
        </p:grpSpPr>
        <p:sp>
          <p:nvSpPr>
            <p:cNvPr id="4" name="円/楕円 3"/>
            <p:cNvSpPr/>
            <p:nvPr/>
          </p:nvSpPr>
          <p:spPr bwMode="auto">
            <a:xfrm>
              <a:off x="7388696" y="1252349"/>
              <a:ext cx="1607096" cy="735747"/>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cxnSp>
          <p:nvCxnSpPr>
            <p:cNvPr id="5" name="直線矢印コネクタ 4"/>
            <p:cNvCxnSpPr/>
            <p:nvPr/>
          </p:nvCxnSpPr>
          <p:spPr bwMode="auto">
            <a:xfrm flipH="1">
              <a:off x="8741578" y="768896"/>
              <a:ext cx="475918" cy="707152"/>
            </a:xfrm>
            <a:prstGeom prst="straightConnector1">
              <a:avLst/>
            </a:prstGeom>
            <a:noFill/>
            <a:ln w="57150" cap="flat" cmpd="sng" algn="ctr">
              <a:solidFill>
                <a:srgbClr val="FF0000"/>
              </a:solidFill>
              <a:prstDash val="solid"/>
              <a:round/>
              <a:headEnd type="none" w="med" len="med"/>
              <a:tailEnd type="arrow"/>
            </a:ln>
            <a:effectLst/>
          </p:spPr>
        </p:cxnSp>
      </p:grpSp>
      <p:sp>
        <p:nvSpPr>
          <p:cNvPr id="7" name="タイトル 1"/>
          <p:cNvSpPr txBox="1">
            <a:spLocks/>
          </p:cNvSpPr>
          <p:nvPr/>
        </p:nvSpPr>
        <p:spPr>
          <a:xfrm>
            <a:off x="457200" y="198438"/>
            <a:ext cx="8229600" cy="63976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000" b="1" i="0" u="none" strike="noStrike" kern="0" cap="none" spc="0" normalizeH="0" baseline="0" noProof="0" dirty="0">
                <a:ln>
                  <a:noFill/>
                </a:ln>
                <a:solidFill>
                  <a:srgbClr val="7030A0"/>
                </a:solidFill>
                <a:effectLst/>
                <a:uLnTx/>
                <a:uFillTx/>
                <a:latin typeface="+mj-lt"/>
                <a:ea typeface="+mj-ea"/>
                <a:cs typeface="+mj-cs"/>
              </a:rPr>
              <a:t>映像視聴</a:t>
            </a:r>
          </a:p>
        </p:txBody>
      </p:sp>
      <p:cxnSp>
        <p:nvCxnSpPr>
          <p:cNvPr id="8" name="直線コネクタ 7"/>
          <p:cNvCxnSpPr/>
          <p:nvPr/>
        </p:nvCxnSpPr>
        <p:spPr>
          <a:xfrm>
            <a:off x="215900" y="990600"/>
            <a:ext cx="8748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16"/>
          <p:cNvSpPr txBox="1">
            <a:spLocks noChangeArrowheads="1"/>
          </p:cNvSpPr>
          <p:nvPr/>
        </p:nvSpPr>
        <p:spPr bwMode="auto">
          <a:xfrm>
            <a:off x="2847009" y="76200"/>
            <a:ext cx="3449983" cy="584775"/>
          </a:xfrm>
          <a:prstGeom prst="rect">
            <a:avLst/>
          </a:prstGeom>
          <a:noFill/>
          <a:ln w="9525">
            <a:noFill/>
            <a:miter lim="800000"/>
            <a:headEnd/>
            <a:tailEnd/>
          </a:ln>
        </p:spPr>
        <p:txBody>
          <a:bodyPr wrap="none">
            <a:spAutoFit/>
          </a:bodyPr>
          <a:lstStyle/>
          <a:p>
            <a:pPr algn="ctr"/>
            <a:r>
              <a:rPr lang="en-US" altLang="ja-JP" sz="3200" dirty="0">
                <a:solidFill>
                  <a:srgbClr val="7030A0"/>
                </a:solidFill>
                <a:latin typeface="ＭＳ Ｐゴシック" charset="-128"/>
              </a:rPr>
              <a:t>JMECC</a:t>
            </a:r>
            <a:r>
              <a:rPr lang="ja-JP" altLang="en-US" sz="3200" dirty="0">
                <a:solidFill>
                  <a:srgbClr val="7030A0"/>
                </a:solidFill>
                <a:latin typeface="ＭＳ Ｐゴシック" charset="-128"/>
              </a:rPr>
              <a:t> プログラム</a:t>
            </a:r>
            <a:endParaRPr lang="en-US" altLang="ja-JP" sz="3200" dirty="0">
              <a:solidFill>
                <a:srgbClr val="7030A0"/>
              </a:solidFill>
              <a:latin typeface="ＭＳ Ｐゴシック" charset="-128"/>
            </a:endParaRPr>
          </a:p>
        </p:txBody>
      </p:sp>
      <p:cxnSp>
        <p:nvCxnSpPr>
          <p:cNvPr id="4" name="直線コネクタ 3"/>
          <p:cNvCxnSpPr/>
          <p:nvPr/>
        </p:nvCxnSpPr>
        <p:spPr>
          <a:xfrm>
            <a:off x="357158" y="600634"/>
            <a:ext cx="857256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5506" y="603158"/>
            <a:ext cx="6048375" cy="628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グループ化 7"/>
          <p:cNvGrpSpPr/>
          <p:nvPr/>
        </p:nvGrpSpPr>
        <p:grpSpPr>
          <a:xfrm>
            <a:off x="573881" y="908719"/>
            <a:ext cx="7848600" cy="5873081"/>
            <a:chOff x="323528" y="1268759"/>
            <a:chExt cx="7848600" cy="5873081"/>
          </a:xfrm>
        </p:grpSpPr>
        <p:sp>
          <p:nvSpPr>
            <p:cNvPr id="11" name="正方形/長方形 10"/>
            <p:cNvSpPr/>
            <p:nvPr/>
          </p:nvSpPr>
          <p:spPr>
            <a:xfrm>
              <a:off x="323528" y="1268759"/>
              <a:ext cx="7848600" cy="3434681"/>
            </a:xfrm>
            <a:prstGeom prst="rect">
              <a:avLst/>
            </a:prstGeom>
            <a:solidFill>
              <a:schemeClr val="bg1">
                <a:lumMod val="9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23528" y="5336954"/>
              <a:ext cx="7848600" cy="1804886"/>
            </a:xfrm>
            <a:prstGeom prst="rect">
              <a:avLst/>
            </a:prstGeom>
            <a:solidFill>
              <a:schemeClr val="bg1">
                <a:lumMod val="9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角丸四角形 25"/>
          <p:cNvSpPr/>
          <p:nvPr/>
        </p:nvSpPr>
        <p:spPr bwMode="auto">
          <a:xfrm>
            <a:off x="2082799" y="4191000"/>
            <a:ext cx="6173788" cy="914400"/>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sz="2400" b="1" dirty="0">
                <a:solidFill>
                  <a:srgbClr val="9900CC"/>
                </a:solidFill>
                <a:latin typeface="Calibri" panose="020F0502020204030204" pitchFamily="34" charset="0"/>
                <a:ea typeface="ＭＳ Ｐゴシック" pitchFamily="50" charset="-128"/>
              </a:rPr>
              <a:t>心停止への対応②</a:t>
            </a:r>
            <a:endParaRPr lang="en-US" altLang="ja-JP" sz="2400" b="1" dirty="0">
              <a:solidFill>
                <a:srgbClr val="9900CC"/>
              </a:solidFill>
              <a:latin typeface="Calibri" panose="020F0502020204030204" pitchFamily="34" charset="0"/>
              <a:ea typeface="ＭＳ Ｐゴシック" pitchFamily="50" charset="-128"/>
            </a:endParaRPr>
          </a:p>
          <a:p>
            <a:pPr algn="ctr" fontAlgn="base">
              <a:spcBef>
                <a:spcPct val="0"/>
              </a:spcBef>
              <a:spcAft>
                <a:spcPct val="0"/>
              </a:spcAft>
            </a:pPr>
            <a:r>
              <a:rPr lang="ja-JP" altLang="en-US" sz="2400" b="1" dirty="0">
                <a:solidFill>
                  <a:srgbClr val="9900CC"/>
                </a:solidFill>
                <a:latin typeface="Calibri" panose="020F0502020204030204" pitchFamily="34" charset="0"/>
                <a:ea typeface="ＭＳ Ｐゴシック" pitchFamily="50" charset="-128"/>
              </a:rPr>
              <a:t>（内科救急から心停止へ）</a:t>
            </a:r>
          </a:p>
        </p:txBody>
      </p:sp>
    </p:spTree>
    <p:extLst>
      <p:ext uri="{BB962C8B-B14F-4D97-AF65-F5344CB8AC3E}">
        <p14:creationId xmlns:p14="http://schemas.microsoft.com/office/powerpoint/2010/main" val="279796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315913" y="228600"/>
            <a:ext cx="7934325" cy="584200"/>
          </a:xfrm>
          <a:prstGeom prst="rect">
            <a:avLst/>
          </a:prstGeom>
          <a:noFill/>
          <a:ln w="9525">
            <a:noFill/>
            <a:miter lim="800000"/>
            <a:headEnd/>
            <a:tailEnd/>
          </a:ln>
        </p:spPr>
        <p:txBody>
          <a:bodyPr wrap="none">
            <a:spAutoFit/>
          </a:bodyPr>
          <a:lstStyle/>
          <a:p>
            <a:pPr>
              <a:defRPr/>
            </a:pPr>
            <a:r>
              <a:rPr lang="ja-JP" altLang="en-US" sz="3200" dirty="0">
                <a:solidFill>
                  <a:srgbClr val="7030A0"/>
                </a:solidFill>
                <a:latin typeface="ＭＳ Ｐゴシック"/>
                <a:ea typeface="ＭＳ Ｐゴシック"/>
              </a:rPr>
              <a:t>心停止への対応②（内科救急から心停止へ）</a:t>
            </a:r>
          </a:p>
        </p:txBody>
      </p:sp>
      <p:sp>
        <p:nvSpPr>
          <p:cNvPr id="6" name="Text Box 7"/>
          <p:cNvSpPr txBox="1">
            <a:spLocks noChangeArrowheads="1"/>
          </p:cNvSpPr>
          <p:nvPr/>
        </p:nvSpPr>
        <p:spPr bwMode="auto">
          <a:xfrm>
            <a:off x="7021513" y="742950"/>
            <a:ext cx="1741487" cy="400050"/>
          </a:xfrm>
          <a:prstGeom prst="rect">
            <a:avLst/>
          </a:prstGeom>
          <a:noFill/>
          <a:ln w="9525">
            <a:noFill/>
            <a:miter lim="800000"/>
            <a:headEnd/>
            <a:tailEnd/>
          </a:ln>
        </p:spPr>
        <p:txBody>
          <a:bodyPr wrap="none">
            <a:spAutoFit/>
          </a:bodyPr>
          <a:lstStyle/>
          <a:p>
            <a:pPr>
              <a:defRPr/>
            </a:pPr>
            <a:r>
              <a:rPr lang="en-US" altLang="ja-JP" sz="2000" dirty="0">
                <a:solidFill>
                  <a:srgbClr val="000000"/>
                </a:solidFill>
                <a:latin typeface="ＭＳ Ｐゴシック"/>
                <a:ea typeface="ＭＳ Ｐゴシック"/>
              </a:rPr>
              <a:t>13</a:t>
            </a:r>
            <a:r>
              <a:rPr lang="ja-JP" altLang="en-US" sz="2000" dirty="0">
                <a:solidFill>
                  <a:srgbClr val="000000"/>
                </a:solidFill>
                <a:latin typeface="ＭＳ Ｐゴシック"/>
                <a:ea typeface="ＭＳ Ｐゴシック"/>
              </a:rPr>
              <a:t>：</a:t>
            </a:r>
            <a:r>
              <a:rPr lang="en-US" altLang="ja-JP" sz="2000" dirty="0">
                <a:solidFill>
                  <a:srgbClr val="000000"/>
                </a:solidFill>
                <a:latin typeface="ＭＳ Ｐゴシック"/>
                <a:ea typeface="ＭＳ Ｐゴシック"/>
              </a:rPr>
              <a:t>40</a:t>
            </a:r>
            <a:r>
              <a:rPr lang="ja-JP" altLang="en-US" sz="2000" dirty="0">
                <a:solidFill>
                  <a:srgbClr val="000000"/>
                </a:solidFill>
                <a:latin typeface="ＭＳ Ｐゴシック"/>
                <a:ea typeface="ＭＳ Ｐゴシック"/>
              </a:rPr>
              <a:t>～</a:t>
            </a:r>
            <a:r>
              <a:rPr lang="en-US" altLang="ja-JP" sz="2000" dirty="0">
                <a:solidFill>
                  <a:srgbClr val="000000"/>
                </a:solidFill>
                <a:latin typeface="ＭＳ Ｐゴシック"/>
                <a:ea typeface="ＭＳ Ｐゴシック"/>
              </a:rPr>
              <a:t>15</a:t>
            </a:r>
            <a:r>
              <a:rPr lang="ja-JP" altLang="en-US" sz="2000" dirty="0">
                <a:solidFill>
                  <a:srgbClr val="000000"/>
                </a:solidFill>
                <a:latin typeface="ＭＳ Ｐゴシック"/>
                <a:ea typeface="ＭＳ Ｐゴシック"/>
              </a:rPr>
              <a:t>：</a:t>
            </a:r>
            <a:r>
              <a:rPr lang="en-US" altLang="ja-JP" sz="2000" dirty="0">
                <a:solidFill>
                  <a:srgbClr val="000000"/>
                </a:solidFill>
                <a:latin typeface="ＭＳ Ｐゴシック"/>
                <a:ea typeface="ＭＳ Ｐゴシック"/>
              </a:rPr>
              <a:t>50</a:t>
            </a:r>
            <a:endParaRPr lang="ja-JP" altLang="en-US" sz="2000" dirty="0">
              <a:solidFill>
                <a:srgbClr val="000000"/>
              </a:solidFill>
              <a:latin typeface="ＭＳ Ｐゴシック"/>
              <a:ea typeface="ＭＳ Ｐゴシック"/>
            </a:endParaRPr>
          </a:p>
        </p:txBody>
      </p:sp>
      <p:sp>
        <p:nvSpPr>
          <p:cNvPr id="8" name="Text Box 7"/>
          <p:cNvSpPr txBox="1">
            <a:spLocks noChangeArrowheads="1"/>
          </p:cNvSpPr>
          <p:nvPr/>
        </p:nvSpPr>
        <p:spPr bwMode="auto">
          <a:xfrm>
            <a:off x="304800" y="1219200"/>
            <a:ext cx="8534400" cy="4832350"/>
          </a:xfrm>
          <a:prstGeom prst="rect">
            <a:avLst/>
          </a:prstGeom>
          <a:noFill/>
          <a:ln w="9525">
            <a:noFill/>
            <a:miter lim="800000"/>
            <a:headEnd/>
            <a:tailEnd/>
          </a:ln>
        </p:spPr>
        <p:txBody>
          <a:bodyPr>
            <a:spAutoFit/>
          </a:bodyPr>
          <a:lstStyle/>
          <a:p>
            <a:pPr marL="357188" indent="-357188">
              <a:defRPr/>
            </a:pPr>
            <a:r>
              <a:rPr lang="ja-JP" altLang="en-US" dirty="0">
                <a:solidFill>
                  <a:srgbClr val="000000"/>
                </a:solidFill>
                <a:latin typeface="ＭＳ Ｐゴシック"/>
                <a:ea typeface="ＭＳ Ｐゴシック"/>
              </a:rPr>
              <a:t>この時間に修得すべきこと</a:t>
            </a:r>
            <a:endParaRPr lang="en-US" altLang="ja-JP" dirty="0">
              <a:solidFill>
                <a:srgbClr val="000000"/>
              </a:solidFill>
              <a:latin typeface="ＭＳ Ｐゴシック"/>
              <a:ea typeface="ＭＳ Ｐゴシック"/>
            </a:endParaRPr>
          </a:p>
          <a:p>
            <a:pPr marL="357188" indent="-357188">
              <a:defRPr/>
            </a:pPr>
            <a:endParaRPr lang="en-US" altLang="ja-JP" dirty="0">
              <a:solidFill>
                <a:srgbClr val="000000"/>
              </a:solidFill>
              <a:latin typeface="ＭＳ Ｐゴシック"/>
              <a:ea typeface="ＭＳ Ｐゴシック"/>
            </a:endParaRPr>
          </a:p>
          <a:p>
            <a:pPr marL="357188" indent="-357188">
              <a:defRPr/>
            </a:pPr>
            <a:r>
              <a:rPr lang="ja-JP" altLang="en-US" dirty="0">
                <a:solidFill>
                  <a:srgbClr val="000000"/>
                </a:solidFill>
                <a:latin typeface="ＭＳ Ｐゴシック"/>
                <a:ea typeface="ＭＳ Ｐゴシック"/>
              </a:rPr>
              <a:t>■ </a:t>
            </a:r>
            <a:r>
              <a:rPr lang="ja-JP" altLang="en-US" dirty="0">
                <a:solidFill>
                  <a:srgbClr val="9900CC"/>
                </a:solidFill>
                <a:latin typeface="ＭＳ Ｐゴシック"/>
                <a:ea typeface="ＭＳ Ｐゴシック"/>
              </a:rPr>
              <a:t>緊急を要する急病</a:t>
            </a:r>
            <a:r>
              <a:rPr lang="ja-JP" altLang="en-US" dirty="0">
                <a:solidFill>
                  <a:srgbClr val="000000"/>
                </a:solidFill>
                <a:latin typeface="ＭＳ Ｐゴシック"/>
                <a:ea typeface="ＭＳ Ｐゴシック"/>
              </a:rPr>
              <a:t>（内科救急）</a:t>
            </a:r>
            <a:r>
              <a:rPr lang="ja-JP" altLang="en-US" dirty="0">
                <a:solidFill>
                  <a:srgbClr val="9900CC"/>
                </a:solidFill>
                <a:latin typeface="ＭＳ Ｐゴシック"/>
                <a:ea typeface="ＭＳ Ｐゴシック"/>
              </a:rPr>
              <a:t>対応</a:t>
            </a:r>
          </a:p>
          <a:p>
            <a:pPr marL="357188" indent="-357188">
              <a:defRPr/>
            </a:pPr>
            <a:r>
              <a:rPr lang="ja-JP" altLang="en-US" dirty="0">
                <a:solidFill>
                  <a:srgbClr val="000000"/>
                </a:solidFill>
                <a:latin typeface="ＭＳ Ｐゴシック"/>
                <a:ea typeface="ＭＳ Ｐゴシック"/>
              </a:rPr>
              <a:t>　◇ 初期</a:t>
            </a:r>
            <a:r>
              <a:rPr lang="en-US" altLang="ja-JP" dirty="0">
                <a:solidFill>
                  <a:srgbClr val="000000"/>
                </a:solidFill>
                <a:latin typeface="ＭＳ Ｐゴシック"/>
                <a:ea typeface="ＭＳ Ｐゴシック"/>
              </a:rPr>
              <a:t>/</a:t>
            </a:r>
            <a:r>
              <a:rPr lang="ja-JP" altLang="en-US" dirty="0">
                <a:solidFill>
                  <a:srgbClr val="000000"/>
                </a:solidFill>
                <a:latin typeface="ＭＳ Ｐゴシック"/>
                <a:ea typeface="ＭＳ Ｐゴシック"/>
              </a:rPr>
              <a:t>二次</a:t>
            </a:r>
            <a:r>
              <a:rPr lang="en-US" altLang="ja-JP" dirty="0">
                <a:solidFill>
                  <a:srgbClr val="000000"/>
                </a:solidFill>
                <a:latin typeface="ＭＳ Ｐゴシック"/>
                <a:ea typeface="ＭＳ Ｐゴシック"/>
              </a:rPr>
              <a:t>ABCD</a:t>
            </a:r>
            <a:r>
              <a:rPr lang="ja-JP" altLang="en-US" dirty="0">
                <a:solidFill>
                  <a:srgbClr val="000000"/>
                </a:solidFill>
                <a:latin typeface="ＭＳ Ｐゴシック"/>
                <a:ea typeface="ＭＳ Ｐゴシック"/>
              </a:rPr>
              <a:t>評価</a:t>
            </a:r>
          </a:p>
          <a:p>
            <a:pPr marL="717550" indent="-717550">
              <a:defRPr/>
            </a:pPr>
            <a:r>
              <a:rPr lang="ja-JP" altLang="en-US" dirty="0">
                <a:solidFill>
                  <a:srgbClr val="000000"/>
                </a:solidFill>
                <a:latin typeface="ＭＳ Ｐゴシック"/>
                <a:ea typeface="ＭＳ Ｐゴシック"/>
              </a:rPr>
              <a:t>　◇ ポイントを絞った病歴聴取 </a:t>
            </a:r>
            <a:endParaRPr lang="en-US" altLang="ja-JP" dirty="0">
              <a:solidFill>
                <a:srgbClr val="000000"/>
              </a:solidFill>
              <a:latin typeface="ＭＳ Ｐゴシック"/>
              <a:ea typeface="ＭＳ Ｐゴシック"/>
            </a:endParaRPr>
          </a:p>
          <a:p>
            <a:pPr marL="717550" indent="-717550">
              <a:defRPr/>
            </a:pPr>
            <a:r>
              <a:rPr lang="ja-JP" altLang="en-US" dirty="0">
                <a:solidFill>
                  <a:srgbClr val="000000"/>
                </a:solidFill>
                <a:latin typeface="ＭＳ Ｐゴシック"/>
                <a:ea typeface="ＭＳ Ｐゴシック"/>
              </a:rPr>
              <a:t>　　　　</a:t>
            </a:r>
            <a:r>
              <a:rPr lang="en-US" altLang="ja-JP" dirty="0">
                <a:solidFill>
                  <a:srgbClr val="000000"/>
                </a:solidFill>
                <a:latin typeface="ＭＳ Ｐゴシック"/>
                <a:ea typeface="ＭＳ Ｐゴシック"/>
              </a:rPr>
              <a:t>(SAMPLE/OPQRST</a:t>
            </a:r>
            <a:r>
              <a:rPr lang="ja-JP" altLang="en-US" dirty="0">
                <a:solidFill>
                  <a:srgbClr val="000000"/>
                </a:solidFill>
                <a:latin typeface="ＭＳ Ｐゴシック"/>
                <a:ea typeface="ＭＳ Ｐゴシック"/>
              </a:rPr>
              <a:t>等に準ずる</a:t>
            </a:r>
            <a:r>
              <a:rPr lang="en-US" altLang="ja-JP" dirty="0">
                <a:solidFill>
                  <a:srgbClr val="000000"/>
                </a:solidFill>
                <a:latin typeface="ＭＳ Ｐゴシック"/>
                <a:ea typeface="ＭＳ Ｐゴシック"/>
              </a:rPr>
              <a:t>) </a:t>
            </a:r>
          </a:p>
          <a:p>
            <a:pPr marL="357188" indent="-357188">
              <a:defRPr/>
            </a:pPr>
            <a:r>
              <a:rPr lang="ja-JP" altLang="en-US" dirty="0">
                <a:solidFill>
                  <a:srgbClr val="000000"/>
                </a:solidFill>
                <a:latin typeface="ＭＳ Ｐゴシック"/>
                <a:ea typeface="ＭＳ Ｐゴシック"/>
              </a:rPr>
              <a:t>　</a:t>
            </a:r>
            <a:r>
              <a:rPr lang="en-US" altLang="ja-JP" dirty="0">
                <a:solidFill>
                  <a:srgbClr val="000000"/>
                </a:solidFill>
                <a:latin typeface="ＭＳ Ｐゴシック"/>
                <a:ea typeface="ＭＳ Ｐゴシック"/>
              </a:rPr>
              <a:t>◇ </a:t>
            </a:r>
            <a:r>
              <a:rPr lang="ja-JP" altLang="en-US" dirty="0">
                <a:solidFill>
                  <a:srgbClr val="000000"/>
                </a:solidFill>
                <a:latin typeface="ＭＳ Ｐゴシック"/>
                <a:ea typeface="ＭＳ Ｐゴシック"/>
              </a:rPr>
              <a:t>身体診察</a:t>
            </a:r>
          </a:p>
          <a:p>
            <a:pPr marL="357188" indent="-357188">
              <a:defRPr/>
            </a:pPr>
            <a:r>
              <a:rPr lang="ja-JP" altLang="en-US" dirty="0">
                <a:solidFill>
                  <a:srgbClr val="000000"/>
                </a:solidFill>
                <a:latin typeface="ＭＳ Ｐゴシック"/>
                <a:ea typeface="ＭＳ Ｐゴシック"/>
              </a:rPr>
              <a:t>　◇ 適切な（鑑別）診断と初期治療</a:t>
            </a:r>
          </a:p>
          <a:p>
            <a:pPr marL="357188" indent="-357188">
              <a:defRPr/>
            </a:pPr>
            <a:endParaRPr lang="en-US" altLang="ja-JP" dirty="0">
              <a:solidFill>
                <a:srgbClr val="000000"/>
              </a:solidFill>
              <a:latin typeface="ＭＳ Ｐゴシック"/>
              <a:ea typeface="ＭＳ Ｐゴシック"/>
            </a:endParaRPr>
          </a:p>
          <a:p>
            <a:pPr marL="357188" indent="-357188">
              <a:defRPr/>
            </a:pPr>
            <a:r>
              <a:rPr lang="ja-JP" altLang="en-US" dirty="0">
                <a:solidFill>
                  <a:srgbClr val="000000"/>
                </a:solidFill>
                <a:latin typeface="ＭＳ Ｐゴシック"/>
                <a:ea typeface="ＭＳ Ｐゴシック"/>
              </a:rPr>
              <a:t>■ </a:t>
            </a:r>
            <a:r>
              <a:rPr lang="ja-JP" altLang="en-US" dirty="0">
                <a:solidFill>
                  <a:srgbClr val="FF3399"/>
                </a:solidFill>
                <a:latin typeface="ＭＳ Ｐゴシック"/>
                <a:ea typeface="ＭＳ Ｐゴシック"/>
              </a:rPr>
              <a:t>予期せぬ心停止</a:t>
            </a:r>
            <a:r>
              <a:rPr lang="ja-JP" altLang="en-US" dirty="0">
                <a:solidFill>
                  <a:srgbClr val="000000"/>
                </a:solidFill>
                <a:latin typeface="ＭＳ Ｐゴシック"/>
                <a:ea typeface="ＭＳ Ｐゴシック"/>
              </a:rPr>
              <a:t>に対して、迅速かつ適切な一次および二次救命処置が実施出来る。</a:t>
            </a:r>
          </a:p>
        </p:txBody>
      </p:sp>
      <p:sp>
        <p:nvSpPr>
          <p:cNvPr id="5" name="テキスト ボックス 4"/>
          <p:cNvSpPr txBox="1"/>
          <p:nvPr/>
        </p:nvSpPr>
        <p:spPr>
          <a:xfrm>
            <a:off x="6427963" y="1287790"/>
            <a:ext cx="2411237" cy="523220"/>
          </a:xfrm>
          <a:prstGeom prst="rect">
            <a:avLst/>
          </a:prstGeom>
          <a:solidFill>
            <a:schemeClr val="bg1"/>
          </a:solidFill>
          <a:ln w="28575">
            <a:solidFill>
              <a:srgbClr val="9900CC"/>
            </a:solidFill>
          </a:ln>
        </p:spPr>
        <p:txBody>
          <a:bodyPr wrap="none" rtlCol="0">
            <a:spAutoFit/>
          </a:bodyPr>
          <a:lstStyle/>
          <a:p>
            <a:pPr algn="ctr"/>
            <a:r>
              <a:rPr lang="ja-JP" altLang="en-US" dirty="0">
                <a:solidFill>
                  <a:srgbClr val="FF0000"/>
                </a:solidFill>
                <a:latin typeface="ＭＳ Ｐゴシック"/>
              </a:rPr>
              <a:t>◆</a:t>
            </a:r>
            <a:r>
              <a:rPr lang="ja-JP" altLang="en-US" sz="2800" dirty="0"/>
              <a:t>時間　</a:t>
            </a:r>
            <a:r>
              <a:rPr lang="en-US" altLang="ja-JP" dirty="0">
                <a:latin typeface="ＭＳ Ｐゴシック"/>
              </a:rPr>
              <a:t>130</a:t>
            </a:r>
            <a:r>
              <a:rPr lang="ja-JP" altLang="en-US" dirty="0">
                <a:latin typeface="ＭＳ Ｐゴシック"/>
              </a:rPr>
              <a:t>分</a:t>
            </a:r>
            <a:endParaRPr lang="en-US" altLang="ja-JP" dirty="0">
              <a:latin typeface="ＭＳ Ｐゴシック"/>
            </a:endParaRPr>
          </a:p>
        </p:txBody>
      </p:sp>
    </p:spTree>
    <p:extLst>
      <p:ext uri="{BB962C8B-B14F-4D97-AF65-F5344CB8AC3E}">
        <p14:creationId xmlns:p14="http://schemas.microsoft.com/office/powerpoint/2010/main" val="359269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82528" y="188640"/>
            <a:ext cx="7378943" cy="584775"/>
          </a:xfrm>
          <a:prstGeom prst="rect">
            <a:avLst/>
          </a:prstGeom>
          <a:noFill/>
        </p:spPr>
        <p:txBody>
          <a:bodyPr wrap="none" rtlCol="0">
            <a:spAutoFit/>
          </a:bodyPr>
          <a:lstStyle/>
          <a:p>
            <a:pPr algn="ctr"/>
            <a:r>
              <a:rPr lang="ja-JP" altLang="en-US" sz="3200" dirty="0">
                <a:solidFill>
                  <a:srgbClr val="7030A0"/>
                </a:solidFill>
              </a:rPr>
              <a:t>心停止への対応②</a:t>
            </a:r>
            <a:r>
              <a:rPr lang="ja-JP" altLang="en-US" sz="2800" dirty="0">
                <a:solidFill>
                  <a:srgbClr val="7030A0"/>
                </a:solidFill>
              </a:rPr>
              <a:t>（内科救急から心停止へ）</a:t>
            </a:r>
            <a:endParaRPr kumimoji="1" lang="ja-JP" altLang="en-US" sz="2800" dirty="0">
              <a:solidFill>
                <a:srgbClr val="7030A0"/>
              </a:solidFill>
            </a:endParaRPr>
          </a:p>
        </p:txBody>
      </p:sp>
      <p:cxnSp>
        <p:nvCxnSpPr>
          <p:cNvPr id="5" name="直線コネクタ 4"/>
          <p:cNvCxnSpPr/>
          <p:nvPr/>
        </p:nvCxnSpPr>
        <p:spPr>
          <a:xfrm>
            <a:off x="216024" y="836712"/>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39552" y="908720"/>
            <a:ext cx="1261884" cy="523220"/>
          </a:xfrm>
          <a:prstGeom prst="rect">
            <a:avLst/>
          </a:prstGeom>
          <a:noFill/>
        </p:spPr>
        <p:txBody>
          <a:bodyPr wrap="none" rtlCol="0">
            <a:spAutoFit/>
          </a:bodyPr>
          <a:lstStyle/>
          <a:p>
            <a:pPr algn="ctr"/>
            <a:r>
              <a:rPr lang="en-US" altLang="ja-JP" sz="2800" dirty="0"/>
              <a:t>【</a:t>
            </a:r>
            <a:r>
              <a:rPr lang="ja-JP" altLang="en-US" sz="2800" dirty="0"/>
              <a:t>進行</a:t>
            </a:r>
            <a:r>
              <a:rPr kumimoji="1" lang="en-US" altLang="ja-JP" sz="2800" dirty="0"/>
              <a:t>】</a:t>
            </a:r>
            <a:endParaRPr kumimoji="1" lang="ja-JP" altLang="en-US" sz="2800" dirty="0"/>
          </a:p>
        </p:txBody>
      </p:sp>
      <p:sp>
        <p:nvSpPr>
          <p:cNvPr id="19" name="テキスト ボックス 18"/>
          <p:cNvSpPr txBox="1"/>
          <p:nvPr/>
        </p:nvSpPr>
        <p:spPr>
          <a:xfrm>
            <a:off x="815418" y="2041684"/>
            <a:ext cx="4948791" cy="523220"/>
          </a:xfrm>
          <a:prstGeom prst="rect">
            <a:avLst/>
          </a:prstGeom>
          <a:noFill/>
        </p:spPr>
        <p:txBody>
          <a:bodyPr wrap="none" rtlCol="0">
            <a:spAutoFit/>
          </a:bodyPr>
          <a:lstStyle/>
          <a:p>
            <a:pPr marL="630238" lvl="0" indent="-630238" fontAlgn="base">
              <a:spcBef>
                <a:spcPct val="0"/>
              </a:spcBef>
              <a:spcAft>
                <a:spcPct val="0"/>
              </a:spcAft>
              <a:defRPr/>
            </a:pPr>
            <a:r>
              <a:rPr lang="ja-JP" altLang="en-US" sz="2800" dirty="0">
                <a:solidFill>
                  <a:srgbClr val="FF0000"/>
                </a:solidFill>
                <a:latin typeface="ＭＳ Ｐゴシック"/>
              </a:rPr>
              <a:t>②</a:t>
            </a:r>
            <a:r>
              <a:rPr lang="en-US" altLang="ja-JP" sz="2800" dirty="0">
                <a:latin typeface="ＭＳ Ｐゴシック"/>
              </a:rPr>
              <a:t>6</a:t>
            </a:r>
            <a:r>
              <a:rPr lang="ja-JP" altLang="en-US" sz="2800" dirty="0">
                <a:solidFill>
                  <a:srgbClr val="000000"/>
                </a:solidFill>
                <a:latin typeface="ＭＳ Ｐゴシック"/>
              </a:rPr>
              <a:t>症例の映像視聴と質疑応答</a:t>
            </a:r>
            <a:endParaRPr lang="en-US" altLang="ja-JP" sz="2800" dirty="0">
              <a:solidFill>
                <a:srgbClr val="000000"/>
              </a:solidFill>
              <a:latin typeface="ＭＳ Ｐゴシック"/>
            </a:endParaRPr>
          </a:p>
        </p:txBody>
      </p:sp>
      <p:grpSp>
        <p:nvGrpSpPr>
          <p:cNvPr id="2" name="グループ化 19"/>
          <p:cNvGrpSpPr/>
          <p:nvPr/>
        </p:nvGrpSpPr>
        <p:grpSpPr>
          <a:xfrm>
            <a:off x="799233" y="4687977"/>
            <a:ext cx="3416320" cy="1477327"/>
            <a:chOff x="755576" y="4777988"/>
            <a:chExt cx="3416320" cy="1477327"/>
          </a:xfrm>
        </p:grpSpPr>
        <p:sp>
          <p:nvSpPr>
            <p:cNvPr id="21" name="テキスト ボックス 20"/>
            <p:cNvSpPr txBox="1"/>
            <p:nvPr/>
          </p:nvSpPr>
          <p:spPr>
            <a:xfrm>
              <a:off x="755576" y="4777988"/>
              <a:ext cx="3416320" cy="523220"/>
            </a:xfrm>
            <a:prstGeom prst="rect">
              <a:avLst/>
            </a:prstGeom>
            <a:noFill/>
          </p:spPr>
          <p:txBody>
            <a:bodyPr wrap="none" rtlCol="0">
              <a:spAutoFit/>
            </a:bodyPr>
            <a:lstStyle/>
            <a:p>
              <a:pPr marL="630238" lvl="0" indent="-630238" fontAlgn="base">
                <a:spcBef>
                  <a:spcPct val="0"/>
                </a:spcBef>
                <a:spcAft>
                  <a:spcPct val="0"/>
                </a:spcAft>
                <a:defRPr/>
              </a:pPr>
              <a:r>
                <a:rPr lang="ja-JP" altLang="en-US" sz="2800" dirty="0">
                  <a:solidFill>
                    <a:srgbClr val="FF0000"/>
                  </a:solidFill>
                  <a:latin typeface="ＭＳ Ｐゴシック"/>
                </a:rPr>
                <a:t>④</a:t>
              </a:r>
              <a:r>
                <a:rPr lang="ja-JP" altLang="en-US" sz="2800" dirty="0">
                  <a:solidFill>
                    <a:srgbClr val="000000"/>
                  </a:solidFill>
                  <a:latin typeface="ＭＳ Ｐゴシック"/>
                </a:rPr>
                <a:t>心停止対応の実習</a:t>
              </a:r>
            </a:p>
          </p:txBody>
        </p:sp>
        <p:sp>
          <p:nvSpPr>
            <p:cNvPr id="23" name="テキスト ボックス 22"/>
            <p:cNvSpPr txBox="1"/>
            <p:nvPr/>
          </p:nvSpPr>
          <p:spPr>
            <a:xfrm>
              <a:off x="1592841" y="5301208"/>
              <a:ext cx="2331087" cy="954107"/>
            </a:xfrm>
            <a:prstGeom prst="rect">
              <a:avLst/>
            </a:prstGeom>
            <a:noFill/>
          </p:spPr>
          <p:txBody>
            <a:bodyPr wrap="none" rtlCol="0">
              <a:spAutoFit/>
            </a:bodyPr>
            <a:lstStyle/>
            <a:p>
              <a:r>
                <a:rPr kumimoji="1" lang="ja-JP" altLang="en-US" sz="2800" dirty="0">
                  <a:solidFill>
                    <a:schemeClr val="tx1">
                      <a:lumMod val="50000"/>
                      <a:lumOff val="50000"/>
                    </a:schemeClr>
                  </a:solidFill>
                </a:rPr>
                <a:t>・アルゴリズム</a:t>
              </a:r>
              <a:endParaRPr kumimoji="1" lang="en-US" altLang="ja-JP" sz="2800" dirty="0">
                <a:solidFill>
                  <a:schemeClr val="tx1">
                    <a:lumMod val="50000"/>
                    <a:lumOff val="50000"/>
                  </a:schemeClr>
                </a:solidFill>
              </a:endParaRPr>
            </a:p>
            <a:p>
              <a:r>
                <a:rPr lang="ja-JP" altLang="en-US" sz="2800" dirty="0">
                  <a:solidFill>
                    <a:schemeClr val="tx1">
                      <a:lumMod val="50000"/>
                      <a:lumOff val="50000"/>
                    </a:schemeClr>
                  </a:solidFill>
                </a:rPr>
                <a:t>・チーム医療</a:t>
              </a:r>
              <a:endParaRPr kumimoji="1" lang="ja-JP" altLang="en-US" sz="2800" dirty="0">
                <a:solidFill>
                  <a:schemeClr val="tx1">
                    <a:lumMod val="50000"/>
                    <a:lumOff val="50000"/>
                  </a:schemeClr>
                </a:solidFill>
              </a:endParaRPr>
            </a:p>
          </p:txBody>
        </p:sp>
      </p:grpSp>
      <p:grpSp>
        <p:nvGrpSpPr>
          <p:cNvPr id="3" name="グループ化 23"/>
          <p:cNvGrpSpPr/>
          <p:nvPr/>
        </p:nvGrpSpPr>
        <p:grpSpPr>
          <a:xfrm>
            <a:off x="792088" y="2708920"/>
            <a:ext cx="4791617" cy="1891372"/>
            <a:chOff x="755576" y="2617748"/>
            <a:chExt cx="4791617" cy="1891372"/>
          </a:xfrm>
        </p:grpSpPr>
        <p:sp>
          <p:nvSpPr>
            <p:cNvPr id="30" name="テキスト ボックス 29"/>
            <p:cNvSpPr txBox="1"/>
            <p:nvPr/>
          </p:nvSpPr>
          <p:spPr>
            <a:xfrm>
              <a:off x="755576" y="2617748"/>
              <a:ext cx="3775393" cy="523220"/>
            </a:xfrm>
            <a:prstGeom prst="rect">
              <a:avLst/>
            </a:prstGeom>
            <a:noFill/>
          </p:spPr>
          <p:txBody>
            <a:bodyPr wrap="none" rtlCol="0">
              <a:spAutoFit/>
            </a:bodyPr>
            <a:lstStyle/>
            <a:p>
              <a:pPr marL="630238" lvl="0" indent="-630238" fontAlgn="base">
                <a:spcBef>
                  <a:spcPct val="0"/>
                </a:spcBef>
                <a:spcAft>
                  <a:spcPct val="0"/>
                </a:spcAft>
                <a:defRPr/>
              </a:pPr>
              <a:r>
                <a:rPr lang="ja-JP" altLang="en-US" sz="2800" dirty="0">
                  <a:solidFill>
                    <a:srgbClr val="FF0000"/>
                  </a:solidFill>
                  <a:latin typeface="ＭＳ Ｐゴシック"/>
                </a:rPr>
                <a:t>③</a:t>
              </a:r>
              <a:r>
                <a:rPr lang="ja-JP" altLang="en-US" sz="2800" dirty="0">
                  <a:solidFill>
                    <a:srgbClr val="000000"/>
                  </a:solidFill>
                  <a:latin typeface="ＭＳ Ｐゴシック"/>
                </a:rPr>
                <a:t>内科救急対応の実習</a:t>
              </a:r>
            </a:p>
          </p:txBody>
        </p:sp>
        <p:sp>
          <p:nvSpPr>
            <p:cNvPr id="32" name="テキスト ボックス 31"/>
            <p:cNvSpPr txBox="1"/>
            <p:nvPr/>
          </p:nvSpPr>
          <p:spPr>
            <a:xfrm>
              <a:off x="1592841" y="3124125"/>
              <a:ext cx="3954352" cy="1384995"/>
            </a:xfrm>
            <a:prstGeom prst="rect">
              <a:avLst/>
            </a:prstGeom>
            <a:noFill/>
          </p:spPr>
          <p:txBody>
            <a:bodyPr wrap="none" rtlCol="0">
              <a:spAutoFit/>
            </a:bodyPr>
            <a:lstStyle/>
            <a:p>
              <a:r>
                <a:rPr kumimoji="1" lang="ja-JP" altLang="en-US" sz="2800" dirty="0">
                  <a:solidFill>
                    <a:schemeClr val="tx1">
                      <a:lumMod val="50000"/>
                      <a:lumOff val="50000"/>
                    </a:schemeClr>
                  </a:solidFill>
                </a:rPr>
                <a:t>・初期／二次 </a:t>
              </a:r>
              <a:r>
                <a:rPr kumimoji="1" lang="en-US" altLang="ja-JP" sz="2800" dirty="0">
                  <a:solidFill>
                    <a:schemeClr val="tx1">
                      <a:lumMod val="50000"/>
                      <a:lumOff val="50000"/>
                    </a:schemeClr>
                  </a:solidFill>
                </a:rPr>
                <a:t>ABCD</a:t>
              </a:r>
              <a:r>
                <a:rPr kumimoji="1" lang="ja-JP" altLang="en-US" sz="2800" dirty="0">
                  <a:solidFill>
                    <a:schemeClr val="tx1">
                      <a:lumMod val="50000"/>
                      <a:lumOff val="50000"/>
                    </a:schemeClr>
                  </a:solidFill>
                </a:rPr>
                <a:t>評価</a:t>
              </a:r>
              <a:endParaRPr kumimoji="1" lang="en-US" altLang="ja-JP" sz="2800" dirty="0">
                <a:solidFill>
                  <a:schemeClr val="tx1">
                    <a:lumMod val="50000"/>
                    <a:lumOff val="50000"/>
                  </a:schemeClr>
                </a:solidFill>
              </a:endParaRPr>
            </a:p>
            <a:p>
              <a:r>
                <a:rPr lang="ja-JP" altLang="en-US" sz="2800" dirty="0">
                  <a:solidFill>
                    <a:schemeClr val="tx1">
                      <a:lumMod val="50000"/>
                      <a:lumOff val="50000"/>
                    </a:schemeClr>
                  </a:solidFill>
                </a:rPr>
                <a:t>・鑑別診断</a:t>
              </a:r>
              <a:endParaRPr lang="en-US" altLang="ja-JP" sz="2800" dirty="0">
                <a:solidFill>
                  <a:schemeClr val="tx1">
                    <a:lumMod val="50000"/>
                    <a:lumOff val="50000"/>
                  </a:schemeClr>
                </a:solidFill>
              </a:endParaRPr>
            </a:p>
            <a:p>
              <a:r>
                <a:rPr kumimoji="1" lang="ja-JP" altLang="en-US" sz="2800" dirty="0">
                  <a:solidFill>
                    <a:schemeClr val="tx1">
                      <a:lumMod val="50000"/>
                      <a:lumOff val="50000"/>
                    </a:schemeClr>
                  </a:solidFill>
                </a:rPr>
                <a:t>・初期治療</a:t>
              </a:r>
            </a:p>
          </p:txBody>
        </p:sp>
      </p:grpSp>
      <p:sp>
        <p:nvSpPr>
          <p:cNvPr id="34" name="テキスト ボックス 33"/>
          <p:cNvSpPr txBox="1"/>
          <p:nvPr/>
        </p:nvSpPr>
        <p:spPr>
          <a:xfrm>
            <a:off x="5976664" y="2060848"/>
            <a:ext cx="2915816" cy="523220"/>
          </a:xfrm>
          <a:prstGeom prst="rect">
            <a:avLst/>
          </a:prstGeom>
          <a:solidFill>
            <a:schemeClr val="accent5"/>
          </a:solidFill>
        </p:spPr>
        <p:txBody>
          <a:bodyPr wrap="square" rtlCol="0">
            <a:spAutoFit/>
          </a:bodyPr>
          <a:lstStyle/>
          <a:p>
            <a:r>
              <a:rPr lang="ja-JP" altLang="en-US" sz="2800" dirty="0">
                <a:solidFill>
                  <a:srgbClr val="FF0000"/>
                </a:solidFill>
              </a:rPr>
              <a:t>・映像          </a:t>
            </a:r>
            <a:r>
              <a:rPr lang="en-US" altLang="ja-JP" sz="2800" dirty="0">
                <a:solidFill>
                  <a:srgbClr val="FF0000"/>
                </a:solidFill>
              </a:rPr>
              <a:t>45</a:t>
            </a:r>
            <a:r>
              <a:rPr lang="ja-JP" altLang="en-US" sz="2800" dirty="0">
                <a:solidFill>
                  <a:srgbClr val="FF0000"/>
                </a:solidFill>
              </a:rPr>
              <a:t>分</a:t>
            </a:r>
            <a:endParaRPr kumimoji="1" lang="ja-JP" altLang="en-US" sz="2800" dirty="0">
              <a:solidFill>
                <a:srgbClr val="FF0000"/>
              </a:solidFill>
            </a:endParaRPr>
          </a:p>
        </p:txBody>
      </p:sp>
      <p:sp>
        <p:nvSpPr>
          <p:cNvPr id="35" name="テキスト ボックス 34"/>
          <p:cNvSpPr txBox="1"/>
          <p:nvPr/>
        </p:nvSpPr>
        <p:spPr>
          <a:xfrm>
            <a:off x="5181601" y="4005064"/>
            <a:ext cx="3710880" cy="1301318"/>
          </a:xfrm>
          <a:prstGeom prst="rect">
            <a:avLst/>
          </a:prstGeom>
          <a:solidFill>
            <a:schemeClr val="accent5"/>
          </a:solidFill>
        </p:spPr>
        <p:txBody>
          <a:bodyPr wrap="square" rtlCol="0">
            <a:spAutoFit/>
          </a:bodyPr>
          <a:lstStyle/>
          <a:p>
            <a:pPr>
              <a:lnSpc>
                <a:spcPct val="150000"/>
              </a:lnSpc>
            </a:pPr>
            <a:r>
              <a:rPr kumimoji="1" lang="ja-JP" altLang="en-US" sz="2800" dirty="0">
                <a:solidFill>
                  <a:srgbClr val="FF0000"/>
                </a:solidFill>
              </a:rPr>
              <a:t>・実習 </a:t>
            </a:r>
            <a:r>
              <a:rPr kumimoji="1" lang="en-US" altLang="ja-JP" sz="2800" dirty="0">
                <a:solidFill>
                  <a:srgbClr val="FF0000"/>
                </a:solidFill>
              </a:rPr>
              <a:t>	10</a:t>
            </a:r>
            <a:r>
              <a:rPr kumimoji="1" lang="ja-JP" altLang="en-US" sz="2800" dirty="0">
                <a:solidFill>
                  <a:srgbClr val="FF0000"/>
                </a:solidFill>
              </a:rPr>
              <a:t>分</a:t>
            </a:r>
            <a:endParaRPr kumimoji="1" lang="en-US" altLang="ja-JP" sz="2800" dirty="0">
              <a:solidFill>
                <a:srgbClr val="FF0000"/>
              </a:solidFill>
            </a:endParaRPr>
          </a:p>
          <a:p>
            <a:pPr>
              <a:lnSpc>
                <a:spcPct val="150000"/>
              </a:lnSpc>
            </a:pPr>
            <a:r>
              <a:rPr kumimoji="1" lang="ja-JP" altLang="en-US" sz="2800" dirty="0">
                <a:solidFill>
                  <a:srgbClr val="FF0000"/>
                </a:solidFill>
              </a:rPr>
              <a:t>・</a:t>
            </a:r>
            <a:r>
              <a:rPr kumimoji="1" lang="ja-JP" altLang="en-US" b="1" dirty="0">
                <a:solidFill>
                  <a:srgbClr val="FF0000"/>
                </a:solidFill>
              </a:rPr>
              <a:t>ディスカッション</a:t>
            </a:r>
            <a:r>
              <a:rPr kumimoji="1" lang="ja-JP" altLang="en-US" sz="2800" dirty="0">
                <a:solidFill>
                  <a:srgbClr val="FF0000"/>
                </a:solidFill>
              </a:rPr>
              <a:t>   </a:t>
            </a:r>
            <a:r>
              <a:rPr kumimoji="1" lang="en-US" altLang="ja-JP" sz="2800" dirty="0">
                <a:solidFill>
                  <a:srgbClr val="FF0000"/>
                </a:solidFill>
              </a:rPr>
              <a:t>5</a:t>
            </a:r>
            <a:r>
              <a:rPr lang="ja-JP" altLang="en-US" sz="2800" dirty="0">
                <a:solidFill>
                  <a:srgbClr val="FF0000"/>
                </a:solidFill>
              </a:rPr>
              <a:t>分</a:t>
            </a:r>
            <a:endParaRPr kumimoji="1" lang="en-US" altLang="ja-JP" sz="2800" dirty="0">
              <a:solidFill>
                <a:srgbClr val="FF0000"/>
              </a:solidFill>
            </a:endParaRPr>
          </a:p>
        </p:txBody>
      </p:sp>
      <p:sp>
        <p:nvSpPr>
          <p:cNvPr id="36" name="テキスト ボックス 35"/>
          <p:cNvSpPr txBox="1"/>
          <p:nvPr/>
        </p:nvSpPr>
        <p:spPr>
          <a:xfrm>
            <a:off x="8388424" y="5301208"/>
            <a:ext cx="689612" cy="523220"/>
          </a:xfrm>
          <a:prstGeom prst="rect">
            <a:avLst/>
          </a:prstGeom>
          <a:noFill/>
        </p:spPr>
        <p:txBody>
          <a:bodyPr wrap="none" rtlCol="0">
            <a:spAutoFit/>
          </a:bodyPr>
          <a:lstStyle/>
          <a:p>
            <a:r>
              <a:rPr kumimoji="1" lang="en-US" altLang="ja-JP" sz="2400" dirty="0">
                <a:solidFill>
                  <a:schemeClr val="tx1">
                    <a:lumMod val="50000"/>
                    <a:lumOff val="50000"/>
                  </a:schemeClr>
                </a:solidFill>
              </a:rPr>
              <a:t>X</a:t>
            </a:r>
            <a:r>
              <a:rPr kumimoji="1" lang="en-US" altLang="ja-JP" sz="2800" dirty="0">
                <a:solidFill>
                  <a:schemeClr val="tx1">
                    <a:lumMod val="50000"/>
                    <a:lumOff val="50000"/>
                  </a:schemeClr>
                </a:solidFill>
              </a:rPr>
              <a:t> 5</a:t>
            </a:r>
            <a:endParaRPr kumimoji="1" lang="ja-JP" altLang="en-US" sz="2800" dirty="0">
              <a:solidFill>
                <a:schemeClr val="tx1">
                  <a:lumMod val="50000"/>
                  <a:lumOff val="50000"/>
                </a:schemeClr>
              </a:solidFill>
            </a:endParaRPr>
          </a:p>
        </p:txBody>
      </p:sp>
      <p:sp>
        <p:nvSpPr>
          <p:cNvPr id="42" name="テキスト ボックス 41"/>
          <p:cNvSpPr txBox="1"/>
          <p:nvPr/>
        </p:nvSpPr>
        <p:spPr>
          <a:xfrm>
            <a:off x="815418" y="1412776"/>
            <a:ext cx="2339102" cy="523220"/>
          </a:xfrm>
          <a:prstGeom prst="rect">
            <a:avLst/>
          </a:prstGeom>
          <a:noFill/>
        </p:spPr>
        <p:txBody>
          <a:bodyPr wrap="none" rtlCol="0">
            <a:spAutoFit/>
          </a:bodyPr>
          <a:lstStyle/>
          <a:p>
            <a:pPr marL="630238" lvl="0" indent="-630238" fontAlgn="base">
              <a:spcBef>
                <a:spcPct val="0"/>
              </a:spcBef>
              <a:spcAft>
                <a:spcPct val="0"/>
              </a:spcAft>
              <a:defRPr/>
            </a:pPr>
            <a:r>
              <a:rPr lang="ja-JP" altLang="en-US" sz="2800" dirty="0">
                <a:solidFill>
                  <a:srgbClr val="FF0000"/>
                </a:solidFill>
                <a:latin typeface="ＭＳ Ｐゴシック"/>
              </a:rPr>
              <a:t>①</a:t>
            </a:r>
            <a:r>
              <a:rPr lang="ja-JP" altLang="en-US" sz="2800" dirty="0">
                <a:latin typeface="ＭＳ Ｐゴシック"/>
              </a:rPr>
              <a:t>目的の提示</a:t>
            </a:r>
            <a:endParaRPr lang="en-US" altLang="ja-JP" sz="2800" dirty="0">
              <a:latin typeface="ＭＳ Ｐゴシック"/>
            </a:endParaRPr>
          </a:p>
        </p:txBody>
      </p:sp>
      <p:sp>
        <p:nvSpPr>
          <p:cNvPr id="43" name="テキスト ボックス 42"/>
          <p:cNvSpPr txBox="1"/>
          <p:nvPr/>
        </p:nvSpPr>
        <p:spPr>
          <a:xfrm>
            <a:off x="827584" y="6218148"/>
            <a:ext cx="1492716" cy="523220"/>
          </a:xfrm>
          <a:prstGeom prst="rect">
            <a:avLst/>
          </a:prstGeom>
          <a:noFill/>
        </p:spPr>
        <p:txBody>
          <a:bodyPr wrap="none" rtlCol="0">
            <a:spAutoFit/>
          </a:bodyPr>
          <a:lstStyle/>
          <a:p>
            <a:pPr marL="630238" lvl="0" indent="-630238" fontAlgn="base">
              <a:spcBef>
                <a:spcPct val="0"/>
              </a:spcBef>
              <a:spcAft>
                <a:spcPct val="0"/>
              </a:spcAft>
              <a:defRPr/>
            </a:pPr>
            <a:r>
              <a:rPr lang="ja-JP" altLang="en-US" sz="2800" dirty="0">
                <a:solidFill>
                  <a:srgbClr val="FF0000"/>
                </a:solidFill>
                <a:latin typeface="ＭＳ Ｐゴシック"/>
              </a:rPr>
              <a:t>⑤</a:t>
            </a:r>
            <a:r>
              <a:rPr lang="ja-JP" altLang="en-US" sz="2800" dirty="0">
                <a:latin typeface="ＭＳ Ｐゴシック"/>
              </a:rPr>
              <a:t>まとめ</a:t>
            </a:r>
            <a:endParaRPr lang="en-US" altLang="ja-JP" sz="2800" dirty="0">
              <a:latin typeface="ＭＳ Ｐゴシック"/>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882528" y="188640"/>
            <a:ext cx="7378943" cy="584775"/>
          </a:xfrm>
          <a:prstGeom prst="rect">
            <a:avLst/>
          </a:prstGeom>
          <a:noFill/>
        </p:spPr>
        <p:txBody>
          <a:bodyPr wrap="none" rtlCol="0">
            <a:spAutoFit/>
          </a:bodyPr>
          <a:lstStyle/>
          <a:p>
            <a:pPr algn="ctr"/>
            <a:r>
              <a:rPr lang="ja-JP" altLang="en-US" sz="3200" dirty="0">
                <a:solidFill>
                  <a:srgbClr val="7030A0"/>
                </a:solidFill>
              </a:rPr>
              <a:t>心停止への対応②</a:t>
            </a:r>
            <a:r>
              <a:rPr lang="ja-JP" altLang="en-US" sz="2800" dirty="0">
                <a:solidFill>
                  <a:srgbClr val="7030A0"/>
                </a:solidFill>
              </a:rPr>
              <a:t>（内科救急から心停止へ）</a:t>
            </a:r>
            <a:endParaRPr kumimoji="1" lang="ja-JP" altLang="en-US" sz="2800" dirty="0">
              <a:solidFill>
                <a:srgbClr val="7030A0"/>
              </a:solidFill>
            </a:endParaRPr>
          </a:p>
        </p:txBody>
      </p:sp>
      <p:cxnSp>
        <p:nvCxnSpPr>
          <p:cNvPr id="3" name="直線コネクタ 2"/>
          <p:cNvCxnSpPr/>
          <p:nvPr/>
        </p:nvCxnSpPr>
        <p:spPr>
          <a:xfrm>
            <a:off x="216024" y="836712"/>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nvGraphicFramePr>
        <p:xfrm>
          <a:off x="296416" y="2708920"/>
          <a:ext cx="8596064" cy="3657600"/>
        </p:xfrm>
        <a:graphic>
          <a:graphicData uri="http://schemas.openxmlformats.org/drawingml/2006/table">
            <a:tbl>
              <a:tblPr firstRow="1" bandRow="1">
                <a:tableStyleId>{F5AB1C69-6EDB-4FF4-983F-18BD219EF322}</a:tableStyleId>
              </a:tblPr>
              <a:tblGrid>
                <a:gridCol w="1987131">
                  <a:extLst>
                    <a:ext uri="{9D8B030D-6E8A-4147-A177-3AD203B41FA5}">
                      <a16:colId xmlns:a16="http://schemas.microsoft.com/office/drawing/2014/main" val="20000"/>
                    </a:ext>
                  </a:extLst>
                </a:gridCol>
                <a:gridCol w="1615030">
                  <a:extLst>
                    <a:ext uri="{9D8B030D-6E8A-4147-A177-3AD203B41FA5}">
                      <a16:colId xmlns:a16="http://schemas.microsoft.com/office/drawing/2014/main" val="20001"/>
                    </a:ext>
                  </a:extLst>
                </a:gridCol>
                <a:gridCol w="2783487">
                  <a:extLst>
                    <a:ext uri="{9D8B030D-6E8A-4147-A177-3AD203B41FA5}">
                      <a16:colId xmlns:a16="http://schemas.microsoft.com/office/drawing/2014/main" val="20002"/>
                    </a:ext>
                  </a:extLst>
                </a:gridCol>
                <a:gridCol w="2210416">
                  <a:extLst>
                    <a:ext uri="{9D8B030D-6E8A-4147-A177-3AD203B41FA5}">
                      <a16:colId xmlns:a16="http://schemas.microsoft.com/office/drawing/2014/main" val="20003"/>
                    </a:ext>
                  </a:extLst>
                </a:gridCol>
              </a:tblGrid>
              <a:tr h="370840">
                <a:tc gridSpan="3">
                  <a:txBody>
                    <a:bodyPr/>
                    <a:lstStyle/>
                    <a:p>
                      <a:pPr algn="ctr"/>
                      <a:r>
                        <a:rPr kumimoji="1" lang="ja-JP" altLang="en-US" sz="2400" b="0" dirty="0">
                          <a:solidFill>
                            <a:schemeClr val="tx1"/>
                          </a:solidFill>
                          <a:latin typeface="+mn-ea"/>
                          <a:ea typeface="+mn-ea"/>
                        </a:rPr>
                        <a:t>症例提示映像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hMerge="1">
                  <a:txBody>
                    <a:bodyPr/>
                    <a:lstStyle/>
                    <a:p>
                      <a:endParaRPr kumimoji="1" lang="ja-JP" altLang="en-US"/>
                    </a:p>
                  </a:txBody>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mn-ea"/>
                          <a:ea typeface="+mn-ea"/>
                        </a:rPr>
                        <a:t>実技用シナリオ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70840">
                <a:tc>
                  <a:txBody>
                    <a:bodyPr/>
                    <a:lstStyle/>
                    <a:p>
                      <a:pPr algn="ctr"/>
                      <a:r>
                        <a:rPr kumimoji="1" lang="ja-JP" altLang="en-US" sz="2000" b="1" dirty="0">
                          <a:solidFill>
                            <a:schemeClr val="tx1"/>
                          </a:solidFill>
                          <a:latin typeface="+mn-ea"/>
                          <a:ea typeface="+mn-ea"/>
                        </a:rPr>
                        <a:t>内科救急総論</a:t>
                      </a:r>
                      <a:r>
                        <a:rPr kumimoji="1" lang="ja-JP" altLang="en-US" sz="2000" b="0" dirty="0">
                          <a:solidFill>
                            <a:schemeClr val="tx1"/>
                          </a:solidFill>
                          <a:latin typeface="+mn-ea"/>
                          <a:ea typeface="+mn-ea"/>
                        </a:rPr>
                        <a:t>　</a:t>
                      </a:r>
                      <a:endParaRPr kumimoji="1" lang="ja-JP" altLang="en-US" sz="20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dirty="0">
                          <a:solidFill>
                            <a:schemeClr val="tx1"/>
                          </a:solidFill>
                          <a:latin typeface="+mn-ea"/>
                          <a:ea typeface="+mn-ea"/>
                        </a:rPr>
                        <a:t>(12</a:t>
                      </a:r>
                      <a:r>
                        <a:rPr kumimoji="1" lang="ja-JP" altLang="en-US" sz="2400" b="0" dirty="0">
                          <a:solidFill>
                            <a:schemeClr val="tx1"/>
                          </a:solidFill>
                          <a:latin typeface="+mn-ea"/>
                          <a:ea typeface="+mn-ea"/>
                        </a:rPr>
                        <a:t>分</a:t>
                      </a:r>
                      <a:r>
                        <a:rPr kumimoji="1" lang="en-US" altLang="ja-JP" sz="2400" b="0" dirty="0">
                          <a:solidFill>
                            <a:schemeClr val="tx1"/>
                          </a:solidFill>
                          <a:latin typeface="+mn-ea"/>
                          <a:ea typeface="+mn-ea"/>
                        </a:rPr>
                        <a:t>4</a:t>
                      </a:r>
                      <a:r>
                        <a:rPr kumimoji="1" lang="ja-JP" altLang="en-US" sz="2400" b="0" dirty="0">
                          <a:solidFill>
                            <a:schemeClr val="tx1"/>
                          </a:solidFill>
                          <a:latin typeface="+mn-ea"/>
                          <a:ea typeface="+mn-ea"/>
                        </a:rPr>
                        <a:t>秒</a:t>
                      </a:r>
                      <a:r>
                        <a:rPr kumimoji="1" lang="en-US" altLang="ja-JP" sz="2400" b="0" dirty="0">
                          <a:solidFill>
                            <a:schemeClr val="tx1"/>
                          </a:solidFill>
                          <a:latin typeface="+mn-ea"/>
                          <a:ea typeface="+mn-ea"/>
                        </a:rPr>
                        <a:t>)</a:t>
                      </a:r>
                      <a:endParaRPr kumimoji="1" lang="ja-JP" altLang="en-US" sz="2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mn-ea"/>
                          <a:ea typeface="+mn-ea"/>
                        </a:rPr>
                        <a:t>急性冠症候群</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dirty="0">
                          <a:solidFill>
                            <a:schemeClr val="tx1"/>
                          </a:solidFill>
                          <a:latin typeface="+mn-ea"/>
                          <a:ea typeface="+mn-ea"/>
                        </a:rPr>
                        <a:t>Scenario </a:t>
                      </a:r>
                      <a:r>
                        <a:rPr kumimoji="1" lang="ja-JP" altLang="en-US" sz="2400" b="0" dirty="0">
                          <a:solidFill>
                            <a:schemeClr val="tx1"/>
                          </a:solidFill>
                          <a:latin typeface="+mn-ea"/>
                          <a:ea typeface="+mn-ea"/>
                        </a:rPr>
                        <a:t>総論</a:t>
                      </a:r>
                      <a:endParaRPr kumimoji="1" lang="en-US" altLang="ja-JP" sz="2400" b="0" dirty="0">
                        <a:solidFill>
                          <a:schemeClr val="tx1"/>
                        </a:solidFill>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kumimoji="1" lang="en-US" altLang="ja-JP" sz="2400" b="0" dirty="0">
                          <a:solidFill>
                            <a:schemeClr val="tx1"/>
                          </a:solidFill>
                          <a:latin typeface="+mn-ea"/>
                          <a:ea typeface="+mn-ea"/>
                        </a:rPr>
                        <a:t>CASE #1</a:t>
                      </a:r>
                      <a:r>
                        <a:rPr kumimoji="1" lang="ja-JP" altLang="en-US" sz="2400" b="0" dirty="0">
                          <a:solidFill>
                            <a:schemeClr val="tx1"/>
                          </a:solidFill>
                          <a:latin typeface="+mn-ea"/>
                          <a:ea typeface="+mn-ea"/>
                        </a:rPr>
                        <a:t>　</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dirty="0">
                          <a:solidFill>
                            <a:schemeClr val="tx1"/>
                          </a:solidFill>
                          <a:latin typeface="+mn-ea"/>
                          <a:ea typeface="+mn-ea"/>
                        </a:rPr>
                        <a:t>(6</a:t>
                      </a:r>
                      <a:r>
                        <a:rPr kumimoji="1" lang="ja-JP" altLang="en-US" sz="2400" b="0" dirty="0">
                          <a:solidFill>
                            <a:schemeClr val="tx1"/>
                          </a:solidFill>
                          <a:latin typeface="+mn-ea"/>
                          <a:ea typeface="+mn-ea"/>
                        </a:rPr>
                        <a:t>分</a:t>
                      </a:r>
                      <a:r>
                        <a:rPr kumimoji="1" lang="en-US" altLang="ja-JP" sz="2400" b="0" dirty="0">
                          <a:solidFill>
                            <a:schemeClr val="tx1"/>
                          </a:solidFill>
                          <a:latin typeface="+mn-ea"/>
                          <a:ea typeface="+mn-ea"/>
                        </a:rPr>
                        <a:t>17</a:t>
                      </a:r>
                      <a:r>
                        <a:rPr kumimoji="1" lang="ja-JP" altLang="en-US" sz="2400" b="0" dirty="0">
                          <a:solidFill>
                            <a:schemeClr val="tx1"/>
                          </a:solidFill>
                          <a:latin typeface="+mn-ea"/>
                          <a:ea typeface="+mn-ea"/>
                        </a:rPr>
                        <a:t>秒</a:t>
                      </a:r>
                      <a:r>
                        <a:rPr kumimoji="1" lang="en-US" altLang="ja-JP" sz="2400" b="0" dirty="0">
                          <a:solidFill>
                            <a:schemeClr val="tx1"/>
                          </a:solidFill>
                          <a:latin typeface="+mn-ea"/>
                          <a:ea typeface="+mn-ea"/>
                        </a:rPr>
                        <a:t>)</a:t>
                      </a:r>
                      <a:endParaRPr kumimoji="1" lang="ja-JP" altLang="en-US" sz="2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mn-ea"/>
                          <a:ea typeface="+mn-ea"/>
                        </a:rPr>
                        <a:t>敗血症</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dirty="0">
                          <a:solidFill>
                            <a:schemeClr val="tx1"/>
                          </a:solidFill>
                          <a:latin typeface="+mn-ea"/>
                          <a:ea typeface="+mn-ea"/>
                        </a:rPr>
                        <a:t>Scenario #1</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pPr algn="ctr"/>
                      <a:r>
                        <a:rPr kumimoji="1" lang="en-US" altLang="ja-JP" sz="2400" b="0" dirty="0">
                          <a:solidFill>
                            <a:schemeClr val="tx1"/>
                          </a:solidFill>
                          <a:latin typeface="+mn-ea"/>
                          <a:ea typeface="+mn-ea"/>
                        </a:rPr>
                        <a:t>CASE #2</a:t>
                      </a:r>
                      <a:r>
                        <a:rPr kumimoji="1" lang="ja-JP" altLang="en-US" sz="2400" b="0" dirty="0">
                          <a:solidFill>
                            <a:schemeClr val="tx1"/>
                          </a:solidFill>
                          <a:latin typeface="+mn-ea"/>
                          <a:ea typeface="+mn-ea"/>
                        </a:rPr>
                        <a:t>　</a:t>
                      </a:r>
                      <a:endParaRPr kumimoji="1" lang="en-US" altLang="ja-JP" sz="24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dirty="0">
                          <a:solidFill>
                            <a:schemeClr val="tx1"/>
                          </a:solidFill>
                          <a:latin typeface="+mn-ea"/>
                          <a:ea typeface="+mn-ea"/>
                        </a:rPr>
                        <a:t>(7</a:t>
                      </a:r>
                      <a:r>
                        <a:rPr kumimoji="1" lang="ja-JP" altLang="en-US" sz="2400" b="0" dirty="0">
                          <a:solidFill>
                            <a:schemeClr val="tx1"/>
                          </a:solidFill>
                          <a:latin typeface="+mn-ea"/>
                          <a:ea typeface="+mn-ea"/>
                        </a:rPr>
                        <a:t>分</a:t>
                      </a:r>
                      <a:r>
                        <a:rPr kumimoji="1" lang="en-US" altLang="ja-JP" sz="2400" b="0" dirty="0">
                          <a:solidFill>
                            <a:schemeClr val="tx1"/>
                          </a:solidFill>
                          <a:latin typeface="+mn-ea"/>
                          <a:ea typeface="+mn-ea"/>
                        </a:rPr>
                        <a:t>10</a:t>
                      </a:r>
                      <a:r>
                        <a:rPr kumimoji="1" lang="ja-JP" altLang="en-US" sz="2400" b="0" dirty="0">
                          <a:solidFill>
                            <a:schemeClr val="tx1"/>
                          </a:solidFill>
                          <a:latin typeface="+mn-ea"/>
                          <a:ea typeface="+mn-ea"/>
                        </a:rPr>
                        <a:t>秒</a:t>
                      </a:r>
                      <a:r>
                        <a:rPr kumimoji="1" lang="en-US" altLang="ja-JP" sz="2400" b="0" dirty="0">
                          <a:solidFill>
                            <a:schemeClr val="tx1"/>
                          </a:solidFill>
                          <a:latin typeface="+mn-ea"/>
                          <a:ea typeface="+mn-ea"/>
                        </a:rPr>
                        <a:t>)</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mn-ea"/>
                          <a:ea typeface="+mn-ea"/>
                        </a:rPr>
                        <a:t>気管支喘息</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dirty="0">
                          <a:solidFill>
                            <a:schemeClr val="tx1"/>
                          </a:solidFill>
                          <a:latin typeface="+mn-ea"/>
                          <a:ea typeface="+mn-ea"/>
                        </a:rPr>
                        <a:t>Scenario #2</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kumimoji="1" lang="en-US" altLang="ja-JP" sz="2400" b="0" dirty="0">
                          <a:solidFill>
                            <a:schemeClr val="tx1"/>
                          </a:solidFill>
                          <a:latin typeface="+mn-ea"/>
                          <a:ea typeface="+mn-ea"/>
                        </a:rPr>
                        <a:t>CASE #3</a:t>
                      </a:r>
                      <a:r>
                        <a:rPr kumimoji="1" lang="ja-JP" altLang="en-US" sz="2400" b="0" dirty="0">
                          <a:solidFill>
                            <a:schemeClr val="tx1"/>
                          </a:solidFill>
                          <a:latin typeface="+mn-ea"/>
                          <a:ea typeface="+mn-ea"/>
                        </a:rPr>
                        <a:t>　</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dirty="0">
                          <a:solidFill>
                            <a:schemeClr val="tx1"/>
                          </a:solidFill>
                          <a:latin typeface="+mn-ea"/>
                          <a:ea typeface="+mn-ea"/>
                        </a:rPr>
                        <a:t>(10</a:t>
                      </a:r>
                      <a:r>
                        <a:rPr kumimoji="1" lang="ja-JP" altLang="en-US" sz="2400" b="0" dirty="0">
                          <a:solidFill>
                            <a:schemeClr val="tx1"/>
                          </a:solidFill>
                          <a:latin typeface="+mn-ea"/>
                          <a:ea typeface="+mn-ea"/>
                        </a:rPr>
                        <a:t>分</a:t>
                      </a:r>
                      <a:r>
                        <a:rPr kumimoji="1" lang="en-US" altLang="ja-JP" sz="2400" b="0" dirty="0">
                          <a:solidFill>
                            <a:schemeClr val="tx1"/>
                          </a:solidFill>
                          <a:latin typeface="+mn-ea"/>
                          <a:ea typeface="+mn-ea"/>
                        </a:rPr>
                        <a:t>33</a:t>
                      </a:r>
                      <a:r>
                        <a:rPr kumimoji="1" lang="ja-JP" altLang="en-US" sz="2400" b="0" dirty="0">
                          <a:solidFill>
                            <a:schemeClr val="tx1"/>
                          </a:solidFill>
                          <a:latin typeface="+mn-ea"/>
                          <a:ea typeface="+mn-ea"/>
                        </a:rPr>
                        <a:t>秒</a:t>
                      </a:r>
                      <a:r>
                        <a:rPr kumimoji="1" lang="en-US" altLang="ja-JP" sz="2400" b="0" dirty="0">
                          <a:solidFill>
                            <a:schemeClr val="tx1"/>
                          </a:solidFill>
                          <a:latin typeface="+mn-ea"/>
                          <a:ea typeface="+mn-ea"/>
                        </a:rPr>
                        <a:t>)</a:t>
                      </a:r>
                      <a:endParaRPr kumimoji="1" lang="ja-JP" altLang="en-US" sz="2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mn-ea"/>
                          <a:ea typeface="+mn-ea"/>
                        </a:rPr>
                        <a:t>脳卒中</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dirty="0">
                          <a:solidFill>
                            <a:schemeClr val="tx1"/>
                          </a:solidFill>
                          <a:latin typeface="+mn-ea"/>
                          <a:ea typeface="+mn-ea"/>
                        </a:rPr>
                        <a:t>Scenario #3</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70840">
                <a:tc>
                  <a:txBody>
                    <a:bodyPr/>
                    <a:lstStyle/>
                    <a:p>
                      <a:pPr algn="ctr"/>
                      <a:r>
                        <a:rPr kumimoji="1" lang="en-US" altLang="ja-JP" sz="2400" b="0" dirty="0">
                          <a:solidFill>
                            <a:schemeClr val="tx1"/>
                          </a:solidFill>
                          <a:latin typeface="+mn-ea"/>
                          <a:ea typeface="+mn-ea"/>
                        </a:rPr>
                        <a:t>CASE #4</a:t>
                      </a:r>
                      <a:r>
                        <a:rPr kumimoji="1" lang="ja-JP" altLang="en-US" sz="2400" b="0" dirty="0">
                          <a:solidFill>
                            <a:schemeClr val="tx1"/>
                          </a:solidFill>
                          <a:latin typeface="+mn-ea"/>
                          <a:ea typeface="+mn-ea"/>
                        </a:rPr>
                        <a:t>　</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dirty="0">
                          <a:solidFill>
                            <a:schemeClr val="tx1"/>
                          </a:solidFill>
                          <a:latin typeface="+mn-ea"/>
                          <a:ea typeface="+mn-ea"/>
                        </a:rPr>
                        <a:t>(6</a:t>
                      </a:r>
                      <a:r>
                        <a:rPr kumimoji="1" lang="ja-JP" altLang="en-US" sz="2400" b="0" dirty="0">
                          <a:solidFill>
                            <a:schemeClr val="tx1"/>
                          </a:solidFill>
                          <a:latin typeface="+mn-ea"/>
                          <a:ea typeface="+mn-ea"/>
                        </a:rPr>
                        <a:t>分</a:t>
                      </a:r>
                      <a:r>
                        <a:rPr kumimoji="1" lang="en-US" altLang="ja-JP" sz="2400" b="0" dirty="0">
                          <a:solidFill>
                            <a:schemeClr val="tx1"/>
                          </a:solidFill>
                          <a:latin typeface="+mn-ea"/>
                          <a:ea typeface="+mn-ea"/>
                        </a:rPr>
                        <a:t>55</a:t>
                      </a:r>
                      <a:r>
                        <a:rPr kumimoji="1" lang="ja-JP" altLang="en-US" sz="2400" b="0" dirty="0">
                          <a:solidFill>
                            <a:schemeClr val="tx1"/>
                          </a:solidFill>
                          <a:latin typeface="+mn-ea"/>
                          <a:ea typeface="+mn-ea"/>
                        </a:rPr>
                        <a:t>秒</a:t>
                      </a:r>
                      <a:r>
                        <a:rPr kumimoji="1" lang="en-US" altLang="ja-JP" sz="2400" b="0" dirty="0">
                          <a:solidFill>
                            <a:schemeClr val="tx1"/>
                          </a:solidFill>
                          <a:latin typeface="+mn-ea"/>
                          <a:ea typeface="+mn-ea"/>
                        </a:rPr>
                        <a:t>)</a:t>
                      </a:r>
                      <a:endParaRPr kumimoji="1" lang="ja-JP" altLang="en-US" sz="2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mn-ea"/>
                          <a:ea typeface="+mn-ea"/>
                        </a:rPr>
                        <a:t>薬物中毒</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dirty="0">
                          <a:solidFill>
                            <a:schemeClr val="tx1"/>
                          </a:solidFill>
                          <a:latin typeface="+mn-ea"/>
                          <a:ea typeface="+mn-ea"/>
                        </a:rPr>
                        <a:t>Scenario #4</a:t>
                      </a: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kumimoji="1" lang="en-US" altLang="ja-JP" sz="2400" b="0" dirty="0">
                          <a:solidFill>
                            <a:schemeClr val="tx1"/>
                          </a:solidFill>
                          <a:latin typeface="+mn-ea"/>
                          <a:ea typeface="+mn-ea"/>
                        </a:rPr>
                        <a:t>CASE #5</a:t>
                      </a:r>
                      <a:r>
                        <a:rPr kumimoji="1" lang="ja-JP" altLang="en-US" sz="2400" b="0" dirty="0">
                          <a:solidFill>
                            <a:schemeClr val="tx1"/>
                          </a:solidFill>
                          <a:latin typeface="+mn-ea"/>
                          <a:ea typeface="+mn-ea"/>
                        </a:rPr>
                        <a:t>　</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dirty="0">
                          <a:solidFill>
                            <a:schemeClr val="tx1"/>
                          </a:solidFill>
                          <a:latin typeface="+mn-ea"/>
                          <a:ea typeface="+mn-ea"/>
                        </a:rPr>
                        <a:t>(8</a:t>
                      </a:r>
                      <a:r>
                        <a:rPr kumimoji="1" lang="ja-JP" altLang="en-US" sz="2400" b="0" dirty="0">
                          <a:solidFill>
                            <a:schemeClr val="tx1"/>
                          </a:solidFill>
                          <a:latin typeface="+mn-ea"/>
                          <a:ea typeface="+mn-ea"/>
                        </a:rPr>
                        <a:t>分</a:t>
                      </a:r>
                      <a:r>
                        <a:rPr kumimoji="1" lang="en-US" altLang="ja-JP" sz="2400" b="0" dirty="0">
                          <a:solidFill>
                            <a:schemeClr val="tx1"/>
                          </a:solidFill>
                          <a:latin typeface="+mn-ea"/>
                          <a:ea typeface="+mn-ea"/>
                        </a:rPr>
                        <a:t>16</a:t>
                      </a:r>
                      <a:r>
                        <a:rPr kumimoji="1" lang="ja-JP" altLang="en-US" sz="2400" b="0" dirty="0">
                          <a:solidFill>
                            <a:schemeClr val="tx1"/>
                          </a:solidFill>
                          <a:latin typeface="+mn-ea"/>
                          <a:ea typeface="+mn-ea"/>
                        </a:rPr>
                        <a:t>秒</a:t>
                      </a:r>
                      <a:r>
                        <a:rPr kumimoji="1" lang="en-US" altLang="ja-JP" sz="2400" b="0" dirty="0">
                          <a:solidFill>
                            <a:schemeClr val="tx1"/>
                          </a:solidFill>
                          <a:latin typeface="+mn-ea"/>
                          <a:ea typeface="+mn-ea"/>
                        </a:rPr>
                        <a:t>)</a:t>
                      </a:r>
                      <a:endParaRPr kumimoji="1" lang="ja-JP" altLang="en-US" sz="2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mn-ea"/>
                          <a:ea typeface="+mn-ea"/>
                        </a:rPr>
                        <a:t>アナフィラキシー</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dirty="0">
                          <a:solidFill>
                            <a:schemeClr val="tx1"/>
                          </a:solidFill>
                          <a:latin typeface="+mn-ea"/>
                          <a:ea typeface="+mn-ea"/>
                        </a:rPr>
                        <a:t>Scenario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70840">
                <a:tc>
                  <a:txBody>
                    <a:bodyPr/>
                    <a:lstStyle/>
                    <a:p>
                      <a:pPr algn="ctr"/>
                      <a:r>
                        <a:rPr kumimoji="1" lang="en-US" altLang="ja-JP" sz="2400" b="0" dirty="0">
                          <a:solidFill>
                            <a:schemeClr val="tx1"/>
                          </a:solidFill>
                          <a:latin typeface="+mn-ea"/>
                          <a:ea typeface="+mn-ea"/>
                        </a:rPr>
                        <a:t>CASE #6</a:t>
                      </a:r>
                      <a:r>
                        <a:rPr kumimoji="1" lang="ja-JP" altLang="en-US" sz="2400" b="0" dirty="0">
                          <a:solidFill>
                            <a:schemeClr val="tx1"/>
                          </a:solidFill>
                          <a:latin typeface="+mn-ea"/>
                          <a:ea typeface="+mn-ea"/>
                        </a:rPr>
                        <a:t>　</a:t>
                      </a:r>
                      <a:endParaRPr kumimoji="1" lang="ja-JP" altLang="en-US" sz="2400" dirty="0"/>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b="0" dirty="0">
                          <a:solidFill>
                            <a:schemeClr val="tx1"/>
                          </a:solidFill>
                          <a:latin typeface="+mn-ea"/>
                          <a:ea typeface="+mn-ea"/>
                        </a:rPr>
                        <a:t>(6</a:t>
                      </a:r>
                      <a:r>
                        <a:rPr kumimoji="1" lang="ja-JP" altLang="en-US" sz="2400" b="0" dirty="0">
                          <a:solidFill>
                            <a:schemeClr val="tx1"/>
                          </a:solidFill>
                          <a:latin typeface="+mn-ea"/>
                          <a:ea typeface="+mn-ea"/>
                        </a:rPr>
                        <a:t>分</a:t>
                      </a:r>
                      <a:r>
                        <a:rPr kumimoji="1" lang="en-US" altLang="ja-JP" sz="2400" b="0" dirty="0">
                          <a:solidFill>
                            <a:schemeClr val="tx1"/>
                          </a:solidFill>
                          <a:latin typeface="+mn-ea"/>
                          <a:ea typeface="+mn-ea"/>
                        </a:rPr>
                        <a:t>31</a:t>
                      </a:r>
                      <a:r>
                        <a:rPr kumimoji="1" lang="ja-JP" altLang="en-US" sz="2400" b="0" dirty="0">
                          <a:solidFill>
                            <a:schemeClr val="tx1"/>
                          </a:solidFill>
                          <a:latin typeface="+mn-ea"/>
                          <a:ea typeface="+mn-ea"/>
                        </a:rPr>
                        <a:t>秒</a:t>
                      </a:r>
                      <a:r>
                        <a:rPr kumimoji="1" lang="en-US" altLang="ja-JP" sz="2400" b="0" dirty="0">
                          <a:solidFill>
                            <a:schemeClr val="tx1"/>
                          </a:solidFill>
                          <a:latin typeface="+mn-ea"/>
                          <a:ea typeface="+mn-ea"/>
                        </a:rPr>
                        <a:t>)</a:t>
                      </a:r>
                      <a:endParaRPr kumimoji="1" lang="ja-JP" altLang="en-US" sz="2400"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dirty="0">
                          <a:solidFill>
                            <a:schemeClr val="tx1"/>
                          </a:solidFill>
                          <a:latin typeface="+mn-ea"/>
                          <a:ea typeface="+mn-ea"/>
                        </a:rPr>
                        <a:t>緊張性気胸</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5" name="Text Box 7"/>
          <p:cNvSpPr txBox="1">
            <a:spLocks noChangeArrowheads="1"/>
          </p:cNvSpPr>
          <p:nvPr/>
        </p:nvSpPr>
        <p:spPr bwMode="auto">
          <a:xfrm>
            <a:off x="304800" y="995244"/>
            <a:ext cx="8659688" cy="1569660"/>
          </a:xfrm>
          <a:prstGeom prst="rect">
            <a:avLst/>
          </a:prstGeom>
          <a:noFill/>
          <a:ln w="9525">
            <a:noFill/>
            <a:miter lim="800000"/>
            <a:headEnd/>
            <a:tailEnd/>
          </a:ln>
        </p:spPr>
        <p:txBody>
          <a:bodyPr wrap="square">
            <a:spAutoFit/>
          </a:bodyPr>
          <a:lstStyle/>
          <a:p>
            <a:pPr marL="630238" indent="-630238">
              <a:defRPr/>
            </a:pPr>
            <a:r>
              <a:rPr lang="ja-JP" altLang="en-US" sz="2400" dirty="0">
                <a:latin typeface="+mn-ea"/>
                <a:ea typeface="ＭＳ Ｐゴシック" pitchFamily="50" charset="-128"/>
              </a:rPr>
              <a:t>内科救急総論を視聴した後、シナリオ</a:t>
            </a:r>
            <a:r>
              <a:rPr lang="ja-JP" altLang="en-US" sz="2400" dirty="0">
                <a:latin typeface="+mn-ea"/>
              </a:rPr>
              <a:t>総論</a:t>
            </a:r>
            <a:r>
              <a:rPr lang="ja-JP" altLang="en-US" sz="2400" dirty="0">
                <a:latin typeface="+mn-ea"/>
                <a:ea typeface="ＭＳ Ｐゴシック" pitchFamily="50" charset="-128"/>
              </a:rPr>
              <a:t>から実習を開始する。</a:t>
            </a:r>
          </a:p>
          <a:p>
            <a:pPr marL="630238" indent="-630238">
              <a:defRPr/>
            </a:pPr>
            <a:r>
              <a:rPr lang="ja-JP" altLang="en-US" sz="2400" dirty="0">
                <a:latin typeface="+mn-ea"/>
                <a:ea typeface="+mn-ea"/>
              </a:rPr>
              <a:t>次いで</a:t>
            </a:r>
            <a:r>
              <a:rPr lang="en-US" altLang="ja-JP" sz="2400" dirty="0">
                <a:latin typeface="+mn-ea"/>
                <a:ea typeface="+mn-ea"/>
              </a:rPr>
              <a:t>Case 1</a:t>
            </a:r>
            <a:r>
              <a:rPr lang="ja-JP" altLang="en-US" sz="2400" dirty="0">
                <a:latin typeface="+mn-ea"/>
                <a:ea typeface="+mn-ea"/>
              </a:rPr>
              <a:t>を供覧し、シナリオ</a:t>
            </a:r>
            <a:r>
              <a:rPr lang="en-US" altLang="ja-JP" sz="2400" dirty="0">
                <a:latin typeface="+mn-ea"/>
                <a:ea typeface="+mn-ea"/>
              </a:rPr>
              <a:t>B</a:t>
            </a:r>
            <a:r>
              <a:rPr lang="ja-JP" altLang="en-US" sz="2400" dirty="0">
                <a:latin typeface="+mn-ea"/>
                <a:ea typeface="+mn-ea"/>
              </a:rPr>
              <a:t>で実習を行う。</a:t>
            </a:r>
          </a:p>
          <a:p>
            <a:pPr marL="630238" indent="-630238">
              <a:defRPr/>
            </a:pPr>
            <a:r>
              <a:rPr lang="ja-JP" altLang="en-US" sz="2400" dirty="0">
                <a:latin typeface="+mn-ea"/>
                <a:ea typeface="+mn-ea"/>
              </a:rPr>
              <a:t>以下、</a:t>
            </a:r>
            <a:r>
              <a:rPr lang="en-US" altLang="ja-JP" sz="2400" dirty="0">
                <a:latin typeface="+mn-ea"/>
                <a:ea typeface="+mn-ea"/>
              </a:rPr>
              <a:t>Case 2</a:t>
            </a:r>
            <a:r>
              <a:rPr lang="ja-JP" altLang="en-US" sz="2400" dirty="0">
                <a:latin typeface="+mn-ea"/>
                <a:ea typeface="+mn-ea"/>
              </a:rPr>
              <a:t>供覧</a:t>
            </a:r>
            <a:r>
              <a:rPr lang="en-US" altLang="ja-JP" sz="2400" dirty="0">
                <a:latin typeface="+mn-ea"/>
              </a:rPr>
              <a:t>-</a:t>
            </a:r>
            <a:r>
              <a:rPr lang="ja-JP" altLang="en-US" sz="2400" dirty="0">
                <a:latin typeface="+mn-ea"/>
                <a:ea typeface="+mn-ea"/>
              </a:rPr>
              <a:t>シナリオ</a:t>
            </a:r>
            <a:r>
              <a:rPr lang="en-US" altLang="ja-JP" sz="2400" dirty="0">
                <a:latin typeface="+mn-ea"/>
                <a:ea typeface="+mn-ea"/>
              </a:rPr>
              <a:t>C</a:t>
            </a:r>
            <a:r>
              <a:rPr lang="ja-JP" altLang="en-US" sz="2400" dirty="0">
                <a:latin typeface="+mn-ea"/>
                <a:ea typeface="+mn-ea"/>
              </a:rPr>
              <a:t>実習、</a:t>
            </a:r>
            <a:r>
              <a:rPr lang="en-US" altLang="ja-JP" sz="2400" dirty="0">
                <a:latin typeface="+mn-ea"/>
                <a:ea typeface="+mn-ea"/>
              </a:rPr>
              <a:t>Case 3</a:t>
            </a:r>
            <a:r>
              <a:rPr lang="ja-JP" altLang="en-US" sz="2400" dirty="0">
                <a:latin typeface="+mn-ea"/>
                <a:ea typeface="+mn-ea"/>
              </a:rPr>
              <a:t>供覧</a:t>
            </a:r>
            <a:r>
              <a:rPr lang="en-US" altLang="ja-JP" sz="2400" dirty="0">
                <a:latin typeface="+mn-ea"/>
              </a:rPr>
              <a:t>-</a:t>
            </a:r>
            <a:r>
              <a:rPr lang="ja-JP" altLang="en-US" sz="2400" dirty="0">
                <a:latin typeface="+mn-ea"/>
                <a:ea typeface="+mn-ea"/>
              </a:rPr>
              <a:t>シナリオ</a:t>
            </a:r>
            <a:r>
              <a:rPr lang="en-US" altLang="ja-JP" sz="2400" dirty="0">
                <a:latin typeface="+mn-ea"/>
                <a:ea typeface="+mn-ea"/>
              </a:rPr>
              <a:t>D</a:t>
            </a:r>
            <a:r>
              <a:rPr lang="ja-JP" altLang="en-US" sz="2400" dirty="0">
                <a:latin typeface="+mn-ea"/>
                <a:ea typeface="+mn-ea"/>
              </a:rPr>
              <a:t>実習</a:t>
            </a:r>
            <a:r>
              <a:rPr lang="en-US" altLang="ja-JP" sz="2400" dirty="0">
                <a:latin typeface="+mn-ea"/>
                <a:ea typeface="+mn-ea"/>
              </a:rPr>
              <a:t>…</a:t>
            </a:r>
          </a:p>
          <a:p>
            <a:pPr marL="630238" indent="-630238">
              <a:defRPr/>
            </a:pPr>
            <a:r>
              <a:rPr lang="ja-JP" altLang="en-US" sz="2400" dirty="0">
                <a:latin typeface="+mn-ea"/>
                <a:ea typeface="+mn-ea"/>
              </a:rPr>
              <a:t>と続く </a:t>
            </a:r>
            <a:r>
              <a:rPr lang="en-US" altLang="ja-JP" sz="2400" dirty="0">
                <a:latin typeface="+mn-ea"/>
                <a:ea typeface="+mn-ea"/>
              </a:rPr>
              <a:t>(Case 6</a:t>
            </a:r>
            <a:r>
              <a:rPr lang="ja-JP" altLang="en-US" sz="2400" dirty="0">
                <a:latin typeface="+mn-ea"/>
                <a:ea typeface="+mn-ea"/>
              </a:rPr>
              <a:t>は供覧のみ）。</a:t>
            </a:r>
          </a:p>
        </p:txBody>
      </p:sp>
      <p:cxnSp>
        <p:nvCxnSpPr>
          <p:cNvPr id="7" name="直線コネクタ 6"/>
          <p:cNvCxnSpPr/>
          <p:nvPr/>
        </p:nvCxnSpPr>
        <p:spPr bwMode="auto">
          <a:xfrm flipV="1">
            <a:off x="6732240" y="5949280"/>
            <a:ext cx="2232248" cy="432048"/>
          </a:xfrm>
          <a:prstGeom prst="line">
            <a:avLst/>
          </a:prstGeom>
          <a:noFill/>
          <a:ln w="9525" cap="flat" cmpd="sng" algn="ctr">
            <a:solidFill>
              <a:schemeClr val="tx1"/>
            </a:solidFill>
            <a:prstDash val="solid"/>
            <a:round/>
            <a:headEnd type="none" w="med" len="med"/>
            <a:tailEnd type="none" w="med" len="med"/>
          </a:ln>
          <a:effectLst/>
        </p:spPr>
      </p:cxnSp>
      <p:sp>
        <p:nvSpPr>
          <p:cNvPr id="9" name="正方形/長方形 8"/>
          <p:cNvSpPr/>
          <p:nvPr/>
        </p:nvSpPr>
        <p:spPr bwMode="auto">
          <a:xfrm>
            <a:off x="323528" y="3140968"/>
            <a:ext cx="3600400" cy="523220"/>
          </a:xfrm>
          <a:prstGeom prst="rect">
            <a:avLst/>
          </a:prstGeom>
          <a:solidFill>
            <a:schemeClr val="bg2">
              <a:lumMod val="20000"/>
              <a:lumOff val="80000"/>
              <a:alpha val="61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JMECC | 起動ファイル - Windows Internet Explorer">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9230"/>
          <a:stretch/>
        </p:blipFill>
        <p:spPr>
          <a:xfrm>
            <a:off x="0" y="990600"/>
            <a:ext cx="9261347" cy="6013938"/>
          </a:xfrm>
          <a:prstGeom prst="rect">
            <a:avLst/>
          </a:prstGeom>
        </p:spPr>
      </p:pic>
      <p:grpSp>
        <p:nvGrpSpPr>
          <p:cNvPr id="2" name="グループ化 7"/>
          <p:cNvGrpSpPr/>
          <p:nvPr/>
        </p:nvGrpSpPr>
        <p:grpSpPr>
          <a:xfrm>
            <a:off x="6079232" y="1460989"/>
            <a:ext cx="1769368" cy="1232336"/>
            <a:chOff x="7524328" y="612488"/>
            <a:chExt cx="1769368" cy="1232336"/>
          </a:xfrm>
        </p:grpSpPr>
        <p:sp>
          <p:nvSpPr>
            <p:cNvPr id="4" name="円/楕円 3"/>
            <p:cNvSpPr/>
            <p:nvPr/>
          </p:nvSpPr>
          <p:spPr bwMode="auto">
            <a:xfrm>
              <a:off x="7524328" y="1412776"/>
              <a:ext cx="1769368" cy="432048"/>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1" i="0" u="none" strike="noStrike" cap="none" normalizeH="0" baseline="0">
                <a:ln>
                  <a:noFill/>
                </a:ln>
                <a:solidFill>
                  <a:schemeClr val="tx1"/>
                </a:solidFill>
                <a:effectLst/>
                <a:latin typeface="Arial" charset="0"/>
                <a:ea typeface="ＭＳ Ｐゴシック" pitchFamily="50" charset="-128"/>
              </a:endParaRPr>
            </a:p>
          </p:txBody>
        </p:sp>
        <p:cxnSp>
          <p:nvCxnSpPr>
            <p:cNvPr id="7" name="直線矢印コネクタ 6"/>
            <p:cNvCxnSpPr/>
            <p:nvPr/>
          </p:nvCxnSpPr>
          <p:spPr bwMode="auto">
            <a:xfrm flipH="1">
              <a:off x="8455496" y="612488"/>
              <a:ext cx="457200" cy="783352"/>
            </a:xfrm>
            <a:prstGeom prst="straightConnector1">
              <a:avLst/>
            </a:prstGeom>
            <a:noFill/>
            <a:ln w="57150" cap="flat" cmpd="sng" algn="ctr">
              <a:solidFill>
                <a:srgbClr val="FF0000"/>
              </a:solidFill>
              <a:prstDash val="solid"/>
              <a:round/>
              <a:headEnd type="none" w="med" len="med"/>
              <a:tailEnd type="arrow"/>
            </a:ln>
            <a:effectLst/>
          </p:spPr>
        </p:cxn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JMECC | Scenario総論 | 初期映像 - Windows Internet Explorer">
            <a:hlinkClick r:id="rId2"/>
          </p:cNvPr>
          <p:cNvPicPr>
            <a:picLocks noChangeAspect="1"/>
          </p:cNvPicPr>
          <p:nvPr/>
        </p:nvPicPr>
        <p:blipFill rotWithShape="1">
          <a:blip r:embed="rId3">
            <a:extLst>
              <a:ext uri="{28A0092B-C50C-407E-A947-70E740481C1C}">
                <a14:useLocalDpi xmlns:a14="http://schemas.microsoft.com/office/drawing/2010/main" val="0"/>
              </a:ext>
            </a:extLst>
          </a:blip>
          <a:srcRect t="9230"/>
          <a:stretch/>
        </p:blipFill>
        <p:spPr>
          <a:xfrm>
            <a:off x="0" y="920262"/>
            <a:ext cx="9144000" cy="59377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16"/>
          <p:cNvSpPr txBox="1">
            <a:spLocks noChangeArrowheads="1"/>
          </p:cNvSpPr>
          <p:nvPr/>
        </p:nvSpPr>
        <p:spPr bwMode="auto">
          <a:xfrm>
            <a:off x="2847009" y="76200"/>
            <a:ext cx="3449983" cy="584775"/>
          </a:xfrm>
          <a:prstGeom prst="rect">
            <a:avLst/>
          </a:prstGeom>
          <a:noFill/>
          <a:ln w="9525">
            <a:noFill/>
            <a:miter lim="800000"/>
            <a:headEnd/>
            <a:tailEnd/>
          </a:ln>
        </p:spPr>
        <p:txBody>
          <a:bodyPr wrap="none">
            <a:spAutoFit/>
          </a:bodyPr>
          <a:lstStyle/>
          <a:p>
            <a:pPr algn="ctr"/>
            <a:r>
              <a:rPr lang="en-US" altLang="ja-JP" sz="3200" dirty="0">
                <a:solidFill>
                  <a:srgbClr val="7030A0"/>
                </a:solidFill>
                <a:latin typeface="ＭＳ Ｐゴシック" charset="-128"/>
              </a:rPr>
              <a:t>JMECC</a:t>
            </a:r>
            <a:r>
              <a:rPr lang="ja-JP" altLang="en-US" sz="3200" dirty="0">
                <a:solidFill>
                  <a:srgbClr val="7030A0"/>
                </a:solidFill>
                <a:latin typeface="ＭＳ Ｐゴシック" charset="-128"/>
              </a:rPr>
              <a:t> プログラム</a:t>
            </a:r>
            <a:endParaRPr lang="en-US" altLang="ja-JP" sz="3200" dirty="0">
              <a:solidFill>
                <a:srgbClr val="7030A0"/>
              </a:solidFill>
              <a:latin typeface="ＭＳ Ｐゴシック" charset="-128"/>
            </a:endParaRPr>
          </a:p>
        </p:txBody>
      </p:sp>
      <p:cxnSp>
        <p:nvCxnSpPr>
          <p:cNvPr id="4" name="直線コネクタ 3"/>
          <p:cNvCxnSpPr/>
          <p:nvPr/>
        </p:nvCxnSpPr>
        <p:spPr>
          <a:xfrm>
            <a:off x="357158" y="600634"/>
            <a:ext cx="857256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5506" y="603158"/>
            <a:ext cx="6048375" cy="628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a:extLst>
              <a:ext uri="{FF2B5EF4-FFF2-40B4-BE49-F238E27FC236}">
                <a16:creationId xmlns:a16="http://schemas.microsoft.com/office/drawing/2014/main" id="{C2BEAF16-700E-45D7-8B66-F257158BD6B6}"/>
              </a:ext>
            </a:extLst>
          </p:cNvPr>
          <p:cNvSpPr txBox="1"/>
          <p:nvPr/>
        </p:nvSpPr>
        <p:spPr>
          <a:xfrm>
            <a:off x="1336364" y="4953000"/>
            <a:ext cx="4759636" cy="523220"/>
          </a:xfrm>
          <a:prstGeom prst="rect">
            <a:avLst/>
          </a:prstGeom>
          <a:solidFill>
            <a:schemeClr val="bg1">
              <a:lumMod val="95000"/>
            </a:schemeClr>
          </a:solidFill>
          <a:ln w="28575">
            <a:solidFill>
              <a:srgbClr val="0070C0"/>
            </a:solidFill>
          </a:ln>
        </p:spPr>
        <p:txBody>
          <a:bodyPr wrap="none">
            <a:spAutoFit/>
          </a:bodyPr>
          <a:lstStyle/>
          <a:p>
            <a:pPr eaLnBrk="1" hangingPunct="1">
              <a:defRPr/>
            </a:pPr>
            <a:r>
              <a:rPr lang="ja-JP" altLang="en-US" dirty="0">
                <a:solidFill>
                  <a:srgbClr val="0070C0"/>
                </a:solidFill>
                <a:effectLst>
                  <a:outerShdw blurRad="38100" dist="38100" dir="2700000" algn="tl">
                    <a:srgbClr val="000000">
                      <a:alpha val="43137"/>
                    </a:srgbClr>
                  </a:outerShdw>
                </a:effectLst>
              </a:rPr>
              <a:t>緊急を要する急病（内科救急）</a:t>
            </a:r>
          </a:p>
        </p:txBody>
      </p:sp>
      <p:sp>
        <p:nvSpPr>
          <p:cNvPr id="16" name="テキスト ボックス 15">
            <a:extLst>
              <a:ext uri="{FF2B5EF4-FFF2-40B4-BE49-F238E27FC236}">
                <a16:creationId xmlns:a16="http://schemas.microsoft.com/office/drawing/2014/main" id="{07F9C7AF-08D4-454D-A4B6-DA57C3746790}"/>
              </a:ext>
            </a:extLst>
          </p:cNvPr>
          <p:cNvSpPr txBox="1"/>
          <p:nvPr/>
        </p:nvSpPr>
        <p:spPr>
          <a:xfrm>
            <a:off x="1336364" y="1758401"/>
            <a:ext cx="1266693" cy="523220"/>
          </a:xfrm>
          <a:prstGeom prst="rect">
            <a:avLst/>
          </a:prstGeom>
          <a:solidFill>
            <a:schemeClr val="bg1">
              <a:lumMod val="95000"/>
            </a:schemeClr>
          </a:solidFill>
          <a:ln w="28575">
            <a:solidFill>
              <a:srgbClr val="FF0000"/>
            </a:solidFill>
          </a:ln>
        </p:spPr>
        <p:txBody>
          <a:bodyPr wrap="none">
            <a:spAutoFit/>
          </a:bodyPr>
          <a:lstStyle/>
          <a:p>
            <a:pPr eaLnBrk="1" hangingPunct="1">
              <a:defRPr/>
            </a:pPr>
            <a:r>
              <a:rPr lang="ja-JP" altLang="en-US" dirty="0">
                <a:solidFill>
                  <a:srgbClr val="FF0000"/>
                </a:solidFill>
                <a:effectLst>
                  <a:outerShdw blurRad="38100" dist="38100" dir="2700000" algn="tl">
                    <a:srgbClr val="000000">
                      <a:alpha val="43137"/>
                    </a:srgbClr>
                  </a:outerShdw>
                </a:effectLst>
              </a:rPr>
              <a:t>心停止</a:t>
            </a:r>
          </a:p>
        </p:txBody>
      </p:sp>
      <p:sp>
        <p:nvSpPr>
          <p:cNvPr id="17" name="テキスト ボックス 16">
            <a:extLst>
              <a:ext uri="{FF2B5EF4-FFF2-40B4-BE49-F238E27FC236}">
                <a16:creationId xmlns:a16="http://schemas.microsoft.com/office/drawing/2014/main" id="{AF407D94-7DF5-43BE-A432-85B7F947C391}"/>
              </a:ext>
            </a:extLst>
          </p:cNvPr>
          <p:cNvSpPr txBox="1"/>
          <p:nvPr/>
        </p:nvSpPr>
        <p:spPr>
          <a:xfrm>
            <a:off x="1336364" y="5503985"/>
            <a:ext cx="2709396" cy="523220"/>
          </a:xfrm>
          <a:prstGeom prst="rect">
            <a:avLst/>
          </a:prstGeom>
          <a:solidFill>
            <a:schemeClr val="bg1">
              <a:lumMod val="95000"/>
            </a:schemeClr>
          </a:solidFill>
          <a:ln w="28575">
            <a:solidFill>
              <a:srgbClr val="FF0000"/>
            </a:solidFill>
          </a:ln>
        </p:spPr>
        <p:txBody>
          <a:bodyPr wrap="none">
            <a:spAutoFit/>
          </a:bodyPr>
          <a:lstStyle/>
          <a:p>
            <a:pPr eaLnBrk="1" hangingPunct="1">
              <a:defRPr/>
            </a:pPr>
            <a:r>
              <a:rPr lang="ja-JP" altLang="en-US" dirty="0">
                <a:effectLst>
                  <a:outerShdw blurRad="38100" dist="38100" dir="2700000" algn="tl">
                    <a:srgbClr val="000000">
                      <a:alpha val="43137"/>
                    </a:srgbClr>
                  </a:outerShdw>
                </a:effectLst>
              </a:rPr>
              <a:t>予期せぬ</a:t>
            </a:r>
            <a:r>
              <a:rPr lang="ja-JP" altLang="en-US" dirty="0">
                <a:solidFill>
                  <a:srgbClr val="FF0000"/>
                </a:solidFill>
                <a:effectLst>
                  <a:outerShdw blurRad="38100" dist="38100" dir="2700000" algn="tl">
                    <a:srgbClr val="000000">
                      <a:alpha val="43137"/>
                    </a:srgbClr>
                  </a:outerShdw>
                </a:effectLst>
              </a:rPr>
              <a:t>心停止</a:t>
            </a:r>
          </a:p>
        </p:txBody>
      </p:sp>
      <p:grpSp>
        <p:nvGrpSpPr>
          <p:cNvPr id="5" name="グループ化 7"/>
          <p:cNvGrpSpPr/>
          <p:nvPr/>
        </p:nvGrpSpPr>
        <p:grpSpPr>
          <a:xfrm>
            <a:off x="719138" y="807485"/>
            <a:ext cx="7848600" cy="5873081"/>
            <a:chOff x="323528" y="1268759"/>
            <a:chExt cx="7848600" cy="5873081"/>
          </a:xfrm>
        </p:grpSpPr>
        <p:sp>
          <p:nvSpPr>
            <p:cNvPr id="11" name="正方形/長方形 10"/>
            <p:cNvSpPr/>
            <p:nvPr/>
          </p:nvSpPr>
          <p:spPr>
            <a:xfrm>
              <a:off x="323528" y="1268759"/>
              <a:ext cx="7848600" cy="3064583"/>
            </a:xfrm>
            <a:prstGeom prst="rect">
              <a:avLst/>
            </a:prstGeom>
            <a:solidFill>
              <a:schemeClr val="bg1">
                <a:lumMod val="9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23528" y="4779640"/>
              <a:ext cx="7848600" cy="2362200"/>
            </a:xfrm>
            <a:prstGeom prst="rect">
              <a:avLst/>
            </a:prstGeom>
            <a:solidFill>
              <a:schemeClr val="bg1">
                <a:lumMod val="95000"/>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角丸四角形 25"/>
          <p:cNvSpPr/>
          <p:nvPr/>
        </p:nvSpPr>
        <p:spPr bwMode="auto">
          <a:xfrm>
            <a:off x="2132012" y="3847645"/>
            <a:ext cx="6173788" cy="644140"/>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sz="3200" b="1" dirty="0">
                <a:solidFill>
                  <a:srgbClr val="9900CC"/>
                </a:solidFill>
                <a:latin typeface="Calibri" panose="020F0502020204030204" pitchFamily="34" charset="0"/>
                <a:ea typeface="ＭＳ Ｐゴシック" pitchFamily="50" charset="-128"/>
              </a:rPr>
              <a:t>内科救急総論</a:t>
            </a:r>
          </a:p>
        </p:txBody>
      </p:sp>
    </p:spTree>
    <p:extLst>
      <p:ext uri="{BB962C8B-B14F-4D97-AF65-F5344CB8AC3E}">
        <p14:creationId xmlns:p14="http://schemas.microsoft.com/office/powerpoint/2010/main" val="227540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8600" y="6457890"/>
            <a:ext cx="2840842" cy="400110"/>
          </a:xfrm>
          <a:prstGeom prst="rect">
            <a:avLst/>
          </a:prstGeom>
          <a:noFill/>
        </p:spPr>
        <p:txBody>
          <a:bodyPr wrap="none">
            <a:spAutoFit/>
          </a:bodyPr>
          <a:lstStyle/>
          <a:p>
            <a:pPr fontAlgn="base">
              <a:spcBef>
                <a:spcPct val="0"/>
              </a:spcBef>
              <a:spcAft>
                <a:spcPct val="0"/>
              </a:spcAft>
              <a:defRPr/>
            </a:pPr>
            <a:r>
              <a:rPr lang="en-US" altLang="ja-JP" sz="2000" b="1" dirty="0">
                <a:solidFill>
                  <a:srgbClr val="0070C0"/>
                </a:solidFill>
                <a:latin typeface="ＭＳ Ｐゴシック"/>
              </a:rPr>
              <a:t>JMECC</a:t>
            </a:r>
            <a:r>
              <a:rPr lang="ja-JP" altLang="en-US" sz="2000" b="1" dirty="0">
                <a:solidFill>
                  <a:srgbClr val="0070C0"/>
                </a:solidFill>
                <a:latin typeface="ＭＳ Ｐゴシック"/>
              </a:rPr>
              <a:t> 指導者要綱 </a:t>
            </a:r>
            <a:r>
              <a:rPr lang="en-US" altLang="ja-JP" sz="2000" b="1" dirty="0">
                <a:solidFill>
                  <a:srgbClr val="0070C0"/>
                </a:solidFill>
                <a:latin typeface="ＭＳ Ｐゴシック"/>
              </a:rPr>
              <a:t>p34</a:t>
            </a:r>
            <a:endParaRPr lang="ja-JP" altLang="en-US" sz="2000" b="1" dirty="0">
              <a:solidFill>
                <a:srgbClr val="0070C0"/>
              </a:solidFill>
              <a:latin typeface="ＭＳ Ｐゴシック"/>
            </a:endParaRPr>
          </a:p>
        </p:txBody>
      </p:sp>
      <p:pic>
        <p:nvPicPr>
          <p:cNvPr id="4" name="図 3" descr="スクリーンショット が含まれている画像&#10;&#10;自動的に生成された説明">
            <a:extLst>
              <a:ext uri="{FF2B5EF4-FFF2-40B4-BE49-F238E27FC236}">
                <a16:creationId xmlns:a16="http://schemas.microsoft.com/office/drawing/2014/main" id="{86E09B69-09CF-49EB-80DD-C0CBC10FF8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57890"/>
          </a:xfrm>
          <a:prstGeom prst="rect">
            <a:avLst/>
          </a:prstGeom>
        </p:spPr>
      </p:pic>
      <p:sp>
        <p:nvSpPr>
          <p:cNvPr id="6" name="角丸四角形 5"/>
          <p:cNvSpPr/>
          <p:nvPr/>
        </p:nvSpPr>
        <p:spPr bwMode="auto">
          <a:xfrm>
            <a:off x="1485106" y="1600200"/>
            <a:ext cx="6173788" cy="457200"/>
          </a:xfrm>
          <a:prstGeom prst="roundRect">
            <a:avLst/>
          </a:prstGeom>
          <a:solidFill>
            <a:schemeClr val="bg1"/>
          </a:solidFill>
          <a:ln w="28575" cap="flat" cmpd="sng" algn="ctr">
            <a:solidFill>
              <a:srgbClr val="9900CC"/>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noAutofit/>
          </a:bodyPr>
          <a:lstStyle/>
          <a:p>
            <a:pPr algn="ctr" fontAlgn="base">
              <a:spcBef>
                <a:spcPct val="0"/>
              </a:spcBef>
              <a:spcAft>
                <a:spcPct val="0"/>
              </a:spcAft>
            </a:pPr>
            <a:r>
              <a:rPr lang="ja-JP" altLang="en-US" sz="2400" b="1" dirty="0">
                <a:solidFill>
                  <a:srgbClr val="9900CC"/>
                </a:solidFill>
                <a:latin typeface="Calibri" panose="020F0502020204030204" pitchFamily="34" charset="0"/>
                <a:ea typeface="ＭＳ Ｐゴシック" pitchFamily="50" charset="-128"/>
              </a:rPr>
              <a:t>指導ポイント：簡潔な病歴聴取＋初期治療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82528" y="188640"/>
            <a:ext cx="7378943" cy="584775"/>
          </a:xfrm>
          <a:prstGeom prst="rect">
            <a:avLst/>
          </a:prstGeom>
          <a:noFill/>
        </p:spPr>
        <p:txBody>
          <a:bodyPr wrap="none" rtlCol="0">
            <a:spAutoFit/>
          </a:bodyPr>
          <a:lstStyle/>
          <a:p>
            <a:pPr algn="ctr"/>
            <a:r>
              <a:rPr lang="ja-JP" altLang="en-US" sz="3200" dirty="0">
                <a:solidFill>
                  <a:srgbClr val="7030A0"/>
                </a:solidFill>
              </a:rPr>
              <a:t>心停止への対応②</a:t>
            </a:r>
            <a:r>
              <a:rPr lang="ja-JP" altLang="en-US" sz="2800" dirty="0">
                <a:solidFill>
                  <a:srgbClr val="7030A0"/>
                </a:solidFill>
              </a:rPr>
              <a:t>（内科救急から心停止へ）</a:t>
            </a:r>
            <a:endParaRPr kumimoji="1" lang="ja-JP" altLang="en-US" sz="2800" dirty="0">
              <a:solidFill>
                <a:srgbClr val="7030A0"/>
              </a:solidFill>
            </a:endParaRPr>
          </a:p>
        </p:txBody>
      </p:sp>
      <p:cxnSp>
        <p:nvCxnSpPr>
          <p:cNvPr id="5" name="直線コネクタ 4"/>
          <p:cNvCxnSpPr/>
          <p:nvPr/>
        </p:nvCxnSpPr>
        <p:spPr>
          <a:xfrm>
            <a:off x="216024" y="836712"/>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495547" y="3607609"/>
            <a:ext cx="6771405" cy="584775"/>
          </a:xfrm>
          <a:prstGeom prst="rect">
            <a:avLst/>
          </a:prstGeom>
          <a:noFill/>
        </p:spPr>
        <p:txBody>
          <a:bodyPr wrap="none" rtlCol="0">
            <a:spAutoFit/>
          </a:bodyPr>
          <a:lstStyle/>
          <a:p>
            <a:pPr marL="630238" lvl="0" indent="-630238" fontAlgn="base">
              <a:spcBef>
                <a:spcPct val="0"/>
              </a:spcBef>
              <a:spcAft>
                <a:spcPct val="0"/>
              </a:spcAft>
              <a:defRPr/>
            </a:pPr>
            <a:r>
              <a:rPr lang="ja-JP" altLang="en-US" sz="3200" dirty="0">
                <a:solidFill>
                  <a:srgbClr val="FF0000"/>
                </a:solidFill>
                <a:latin typeface="ＭＳ Ｐゴシック"/>
              </a:rPr>
              <a:t>■</a:t>
            </a:r>
            <a:r>
              <a:rPr lang="ja-JP" altLang="en-US" sz="3200" dirty="0">
                <a:solidFill>
                  <a:srgbClr val="000000"/>
                </a:solidFill>
                <a:latin typeface="ＭＳ Ｐゴシック"/>
              </a:rPr>
              <a:t>指導要綱・テキストから逸脱しない。</a:t>
            </a:r>
            <a:endParaRPr lang="en-US" altLang="ja-JP" sz="3200" dirty="0">
              <a:solidFill>
                <a:srgbClr val="000000"/>
              </a:solidFill>
              <a:latin typeface="ＭＳ Ｐゴシック"/>
            </a:endParaRPr>
          </a:p>
        </p:txBody>
      </p:sp>
      <p:sp>
        <p:nvSpPr>
          <p:cNvPr id="20" name="テキスト ボックス 19"/>
          <p:cNvSpPr txBox="1"/>
          <p:nvPr/>
        </p:nvSpPr>
        <p:spPr>
          <a:xfrm>
            <a:off x="495547" y="2433883"/>
            <a:ext cx="8287846" cy="1077218"/>
          </a:xfrm>
          <a:prstGeom prst="rect">
            <a:avLst/>
          </a:prstGeom>
          <a:noFill/>
        </p:spPr>
        <p:txBody>
          <a:bodyPr wrap="none" rtlCol="0">
            <a:spAutoFit/>
          </a:bodyPr>
          <a:lstStyle/>
          <a:p>
            <a:pPr marL="630238" lvl="0" indent="-630238" fontAlgn="base">
              <a:spcBef>
                <a:spcPct val="0"/>
              </a:spcBef>
              <a:spcAft>
                <a:spcPct val="0"/>
              </a:spcAft>
              <a:defRPr/>
            </a:pPr>
            <a:r>
              <a:rPr lang="ja-JP" altLang="en-US" sz="3200" dirty="0">
                <a:solidFill>
                  <a:srgbClr val="FF0000"/>
                </a:solidFill>
                <a:latin typeface="ＭＳ Ｐゴシック"/>
              </a:rPr>
              <a:t>■</a:t>
            </a:r>
            <a:r>
              <a:rPr lang="ja-JP" altLang="en-US" sz="3200" dirty="0">
                <a:solidFill>
                  <a:srgbClr val="000000"/>
                </a:solidFill>
                <a:latin typeface="ＭＳ Ｐゴシック"/>
              </a:rPr>
              <a:t>受講者の知識・経験を尊重しつつ</a:t>
            </a:r>
            <a:endParaRPr lang="en-US" altLang="ja-JP" sz="3200" dirty="0">
              <a:solidFill>
                <a:srgbClr val="000000"/>
              </a:solidFill>
              <a:latin typeface="ＭＳ Ｐゴシック"/>
            </a:endParaRPr>
          </a:p>
          <a:p>
            <a:pPr marL="630238" lvl="0" indent="-630238" fontAlgn="base">
              <a:spcBef>
                <a:spcPct val="0"/>
              </a:spcBef>
              <a:spcAft>
                <a:spcPct val="0"/>
              </a:spcAft>
              <a:defRPr/>
            </a:pPr>
            <a:r>
              <a:rPr lang="ja-JP" altLang="en-US" sz="3200" dirty="0">
                <a:solidFill>
                  <a:srgbClr val="000000"/>
                </a:solidFill>
                <a:latin typeface="ＭＳ Ｐゴシック"/>
              </a:rPr>
              <a:t>                 指導ポイントの習得を促進させる。</a:t>
            </a:r>
            <a:endParaRPr lang="en-US" altLang="ja-JP" sz="3200" dirty="0">
              <a:solidFill>
                <a:srgbClr val="000000"/>
              </a:solidFill>
              <a:latin typeface="ＭＳ Ｐゴシック"/>
            </a:endParaRPr>
          </a:p>
        </p:txBody>
      </p:sp>
      <p:sp>
        <p:nvSpPr>
          <p:cNvPr id="30" name="テキスト ボックス 29"/>
          <p:cNvSpPr txBox="1"/>
          <p:nvPr/>
        </p:nvSpPr>
        <p:spPr>
          <a:xfrm>
            <a:off x="502771" y="1124744"/>
            <a:ext cx="1980029" cy="523220"/>
          </a:xfrm>
          <a:prstGeom prst="rect">
            <a:avLst/>
          </a:prstGeom>
          <a:noFill/>
        </p:spPr>
        <p:txBody>
          <a:bodyPr wrap="none" rtlCol="0">
            <a:spAutoFit/>
          </a:bodyPr>
          <a:lstStyle/>
          <a:p>
            <a:pPr algn="ctr"/>
            <a:r>
              <a:rPr lang="en-US" altLang="ja-JP" sz="2800" dirty="0"/>
              <a:t>【</a:t>
            </a:r>
            <a:r>
              <a:rPr lang="ja-JP" altLang="en-US" sz="2800" dirty="0"/>
              <a:t>注意事項</a:t>
            </a:r>
            <a:r>
              <a:rPr kumimoji="1" lang="en-US" altLang="ja-JP" sz="2800" dirty="0"/>
              <a:t>】</a:t>
            </a:r>
            <a:endParaRPr kumimoji="1" lang="ja-JP" altLang="en-US" sz="2800" dirty="0"/>
          </a:p>
        </p:txBody>
      </p:sp>
      <p:sp>
        <p:nvSpPr>
          <p:cNvPr id="32" name="テキスト ボックス 31"/>
          <p:cNvSpPr txBox="1"/>
          <p:nvPr/>
        </p:nvSpPr>
        <p:spPr>
          <a:xfrm>
            <a:off x="495547" y="1752600"/>
            <a:ext cx="5367175" cy="584775"/>
          </a:xfrm>
          <a:prstGeom prst="rect">
            <a:avLst/>
          </a:prstGeom>
          <a:noFill/>
        </p:spPr>
        <p:txBody>
          <a:bodyPr wrap="none" rtlCol="0">
            <a:spAutoFit/>
          </a:bodyPr>
          <a:lstStyle/>
          <a:p>
            <a:pPr marL="630238" lvl="0" indent="-630238" fontAlgn="base">
              <a:spcBef>
                <a:spcPct val="0"/>
              </a:spcBef>
              <a:spcAft>
                <a:spcPct val="0"/>
              </a:spcAft>
              <a:defRPr/>
            </a:pPr>
            <a:r>
              <a:rPr lang="ja-JP" altLang="en-US" sz="3200" dirty="0">
                <a:solidFill>
                  <a:srgbClr val="FF0000"/>
                </a:solidFill>
                <a:latin typeface="ＭＳ Ｐゴシック"/>
              </a:rPr>
              <a:t>■</a:t>
            </a:r>
            <a:r>
              <a:rPr lang="ja-JP" altLang="en-US" sz="3200" dirty="0">
                <a:solidFill>
                  <a:srgbClr val="000000"/>
                </a:solidFill>
                <a:latin typeface="ＭＳ Ｐゴシック"/>
              </a:rPr>
              <a:t>指導ポイントを明確にする。</a:t>
            </a:r>
            <a:endParaRPr lang="en-US" altLang="ja-JP" sz="3200" dirty="0">
              <a:solidFill>
                <a:srgbClr val="000000"/>
              </a:solidFill>
              <a:latin typeface="ＭＳ Ｐゴシック"/>
            </a:endParaRPr>
          </a:p>
        </p:txBody>
      </p:sp>
      <p:sp>
        <p:nvSpPr>
          <p:cNvPr id="8" name="Rectangle 3"/>
          <p:cNvSpPr txBox="1">
            <a:spLocks noChangeArrowheads="1"/>
          </p:cNvSpPr>
          <p:nvPr/>
        </p:nvSpPr>
        <p:spPr bwMode="auto">
          <a:xfrm>
            <a:off x="495547" y="6060087"/>
            <a:ext cx="7236421" cy="576064"/>
          </a:xfrm>
          <a:prstGeom prst="rect">
            <a:avLst/>
          </a:prstGeom>
          <a:noFill/>
          <a:ln w="9525">
            <a:noFill/>
            <a:miter lim="800000"/>
            <a:headEnd/>
            <a:tailEnd/>
          </a:ln>
        </p:spPr>
        <p:txBody>
          <a:bodyPr/>
          <a:lstStyle/>
          <a:p>
            <a:pPr>
              <a:lnSpc>
                <a:spcPct val="130000"/>
              </a:lnSpc>
            </a:pPr>
            <a:r>
              <a:rPr lang="ja-JP" altLang="en-US" sz="3200" dirty="0">
                <a:solidFill>
                  <a:srgbClr val="FF0000"/>
                </a:solidFill>
                <a:latin typeface="ＭＳ Ｐゴシック"/>
              </a:rPr>
              <a:t>■</a:t>
            </a:r>
            <a:r>
              <a:rPr lang="ja-JP" altLang="en-US" sz="3200" dirty="0">
                <a:latin typeface="+mn-ea"/>
                <a:ea typeface="+mn-ea"/>
              </a:rPr>
              <a:t>時間を厳守する。</a:t>
            </a:r>
            <a:endParaRPr lang="en-US" altLang="ja-JP" sz="3200" dirty="0">
              <a:latin typeface="+mn-ea"/>
              <a:ea typeface="+mn-ea"/>
            </a:endParaRPr>
          </a:p>
        </p:txBody>
      </p:sp>
      <p:sp>
        <p:nvSpPr>
          <p:cNvPr id="9" name="Rectangle 3"/>
          <p:cNvSpPr txBox="1">
            <a:spLocks noChangeArrowheads="1"/>
          </p:cNvSpPr>
          <p:nvPr/>
        </p:nvSpPr>
        <p:spPr bwMode="auto">
          <a:xfrm>
            <a:off x="495547" y="4288892"/>
            <a:ext cx="8496053" cy="576064"/>
          </a:xfrm>
          <a:prstGeom prst="rect">
            <a:avLst/>
          </a:prstGeom>
          <a:noFill/>
          <a:ln w="9525">
            <a:noFill/>
            <a:miter lim="800000"/>
            <a:headEnd/>
            <a:tailEnd/>
          </a:ln>
        </p:spPr>
        <p:txBody>
          <a:bodyPr/>
          <a:lstStyle/>
          <a:p>
            <a:pPr>
              <a:lnSpc>
                <a:spcPct val="130000"/>
              </a:lnSpc>
            </a:pPr>
            <a:r>
              <a:rPr lang="ja-JP" altLang="en-US" sz="3200" dirty="0">
                <a:solidFill>
                  <a:srgbClr val="FF0000"/>
                </a:solidFill>
                <a:latin typeface="ＭＳ Ｐゴシック"/>
              </a:rPr>
              <a:t>■</a:t>
            </a:r>
            <a:r>
              <a:rPr lang="ja-JP" altLang="en-US" sz="3200" dirty="0">
                <a:latin typeface="+mn-ea"/>
                <a:ea typeface="+mn-ea"/>
              </a:rPr>
              <a:t>解説や自らの経験談に終始しない。</a:t>
            </a:r>
            <a:endParaRPr lang="en-US" altLang="ja-JP" sz="3200" dirty="0">
              <a:latin typeface="+mn-ea"/>
              <a:ea typeface="+mn-ea"/>
            </a:endParaRPr>
          </a:p>
        </p:txBody>
      </p:sp>
      <p:sp>
        <p:nvSpPr>
          <p:cNvPr id="10" name="Rectangle 3"/>
          <p:cNvSpPr txBox="1">
            <a:spLocks noChangeArrowheads="1"/>
          </p:cNvSpPr>
          <p:nvPr/>
        </p:nvSpPr>
        <p:spPr bwMode="auto">
          <a:xfrm>
            <a:off x="495547" y="4961464"/>
            <a:ext cx="8496053" cy="1002117"/>
          </a:xfrm>
          <a:prstGeom prst="rect">
            <a:avLst/>
          </a:prstGeom>
          <a:noFill/>
          <a:ln w="9525">
            <a:noFill/>
            <a:miter lim="800000"/>
            <a:headEnd/>
            <a:tailEnd/>
          </a:ln>
        </p:spPr>
        <p:txBody>
          <a:bodyPr/>
          <a:lstStyle/>
          <a:p>
            <a:r>
              <a:rPr lang="ja-JP" altLang="en-US" sz="3200" dirty="0">
                <a:solidFill>
                  <a:srgbClr val="FF0000"/>
                </a:solidFill>
                <a:latin typeface="ＭＳ Ｐゴシック"/>
              </a:rPr>
              <a:t>■</a:t>
            </a:r>
            <a:r>
              <a:rPr lang="ja-JP" altLang="en-US" sz="3200" dirty="0">
                <a:latin typeface="+mn-ea"/>
                <a:ea typeface="+mn-ea"/>
              </a:rPr>
              <a:t>病態や治療方法に関して検討・議論することを</a:t>
            </a:r>
            <a:endParaRPr lang="en-US" altLang="ja-JP" sz="3200" dirty="0">
              <a:latin typeface="+mn-ea"/>
              <a:ea typeface="+mn-ea"/>
            </a:endParaRPr>
          </a:p>
          <a:p>
            <a:pPr fontAlgn="base">
              <a:spcBef>
                <a:spcPct val="0"/>
              </a:spcBef>
              <a:spcAft>
                <a:spcPct val="0"/>
              </a:spcAft>
              <a:buFont typeface="Wingdings" pitchFamily="2" charset="2"/>
              <a:buNone/>
            </a:pPr>
            <a:r>
              <a:rPr lang="ja-JP" altLang="en-US" sz="3200" dirty="0">
                <a:latin typeface="+mn-ea"/>
                <a:ea typeface="+mn-ea"/>
              </a:rPr>
              <a:t>　 目的としない。</a:t>
            </a:r>
            <a:endParaRPr lang="en-US" altLang="ja-JP" sz="3200" dirty="0">
              <a:latin typeface="+mn-ea"/>
              <a:ea typeface="+mn-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02689" y="151472"/>
            <a:ext cx="4479111" cy="646331"/>
          </a:xfrm>
          <a:prstGeom prst="rect">
            <a:avLst/>
          </a:prstGeom>
          <a:noFill/>
        </p:spPr>
        <p:txBody>
          <a:bodyPr wrap="none" rtlCol="0">
            <a:spAutoFit/>
          </a:bodyPr>
          <a:lstStyle/>
          <a:p>
            <a:r>
              <a:rPr lang="ja-JP" altLang="en-US" sz="3600" dirty="0">
                <a:solidFill>
                  <a:srgbClr val="7030A0"/>
                </a:solidFill>
              </a:rPr>
              <a:t>評価と復習</a:t>
            </a:r>
            <a:r>
              <a:rPr lang="en-US" altLang="ja-JP" sz="3600" dirty="0">
                <a:solidFill>
                  <a:srgbClr val="7030A0"/>
                </a:solidFill>
              </a:rPr>
              <a:t>/</a:t>
            </a:r>
            <a:r>
              <a:rPr lang="ja-JP" altLang="en-US" sz="3600" dirty="0">
                <a:solidFill>
                  <a:srgbClr val="7030A0"/>
                </a:solidFill>
              </a:rPr>
              <a:t>実技評価</a:t>
            </a:r>
            <a:endParaRPr kumimoji="1" lang="ja-JP" altLang="en-US" sz="3600" dirty="0">
              <a:solidFill>
                <a:srgbClr val="7030A0"/>
              </a:solidFill>
            </a:endParaRPr>
          </a:p>
        </p:txBody>
      </p:sp>
      <p:cxnSp>
        <p:nvCxnSpPr>
          <p:cNvPr id="3" name="直線コネクタ 2"/>
          <p:cNvCxnSpPr/>
          <p:nvPr/>
        </p:nvCxnSpPr>
        <p:spPr>
          <a:xfrm>
            <a:off x="216024" y="836712"/>
            <a:ext cx="87484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39552" y="908720"/>
            <a:ext cx="1261884" cy="523220"/>
          </a:xfrm>
          <a:prstGeom prst="rect">
            <a:avLst/>
          </a:prstGeom>
          <a:noFill/>
        </p:spPr>
        <p:txBody>
          <a:bodyPr wrap="none" rtlCol="0">
            <a:spAutoFit/>
          </a:bodyPr>
          <a:lstStyle/>
          <a:p>
            <a:pPr algn="ctr"/>
            <a:r>
              <a:rPr kumimoji="1" lang="en-US" altLang="ja-JP" sz="2800" dirty="0"/>
              <a:t>【</a:t>
            </a:r>
            <a:r>
              <a:rPr kumimoji="1" lang="ja-JP" altLang="en-US" sz="2800" dirty="0"/>
              <a:t>目的</a:t>
            </a:r>
            <a:r>
              <a:rPr kumimoji="1" lang="en-US" altLang="ja-JP" sz="2800" dirty="0"/>
              <a:t>】</a:t>
            </a:r>
            <a:endParaRPr kumimoji="1" lang="ja-JP" altLang="en-US" sz="2800" dirty="0"/>
          </a:p>
        </p:txBody>
      </p:sp>
      <p:sp>
        <p:nvSpPr>
          <p:cNvPr id="12" name="テキスト ボックス 11"/>
          <p:cNvSpPr txBox="1"/>
          <p:nvPr/>
        </p:nvSpPr>
        <p:spPr>
          <a:xfrm>
            <a:off x="683568" y="1431940"/>
            <a:ext cx="6840334" cy="523220"/>
          </a:xfrm>
          <a:prstGeom prst="rect">
            <a:avLst/>
          </a:prstGeom>
          <a:noFill/>
        </p:spPr>
        <p:txBody>
          <a:bodyPr wrap="none" rtlCol="0">
            <a:spAutoFit/>
          </a:bodyPr>
          <a:lstStyle/>
          <a:p>
            <a:pPr marL="630238" lvl="0" indent="-630238" fontAlgn="base">
              <a:spcBef>
                <a:spcPct val="0"/>
              </a:spcBef>
              <a:spcAft>
                <a:spcPct val="0"/>
              </a:spcAft>
              <a:defRPr/>
            </a:pPr>
            <a:r>
              <a:rPr lang="ja-JP" altLang="en-US" sz="2800" dirty="0">
                <a:solidFill>
                  <a:srgbClr val="FF0000"/>
                </a:solidFill>
              </a:rPr>
              <a:t>◆</a:t>
            </a:r>
            <a:r>
              <a:rPr lang="ja-JP" altLang="en-US" sz="2800" dirty="0">
                <a:latin typeface="ＭＳ Ｐゴシック"/>
              </a:rPr>
              <a:t>実技評価を通じて、実習内容を復習する</a:t>
            </a:r>
            <a:r>
              <a:rPr lang="ja-JP" altLang="en-US" sz="2800" dirty="0">
                <a:solidFill>
                  <a:srgbClr val="000000"/>
                </a:solidFill>
                <a:latin typeface="ＭＳ Ｐゴシック"/>
              </a:rPr>
              <a:t>。</a:t>
            </a:r>
            <a:endParaRPr lang="en-US" altLang="ja-JP" sz="2800" dirty="0">
              <a:solidFill>
                <a:srgbClr val="000000"/>
              </a:solidFill>
              <a:latin typeface="ＭＳ Ｐゴシック"/>
            </a:endParaRPr>
          </a:p>
        </p:txBody>
      </p:sp>
      <p:sp>
        <p:nvSpPr>
          <p:cNvPr id="14" name="テキスト ボックス 13"/>
          <p:cNvSpPr txBox="1"/>
          <p:nvPr/>
        </p:nvSpPr>
        <p:spPr>
          <a:xfrm>
            <a:off x="827584" y="1988840"/>
            <a:ext cx="8408071" cy="830997"/>
          </a:xfrm>
          <a:prstGeom prst="rect">
            <a:avLst/>
          </a:prstGeom>
          <a:noFill/>
        </p:spPr>
        <p:txBody>
          <a:bodyPr wrap="none" rtlCol="0">
            <a:spAutoFit/>
          </a:bodyPr>
          <a:lstStyle/>
          <a:p>
            <a:pPr marL="630238" lvl="0" indent="-630238" fontAlgn="base">
              <a:spcBef>
                <a:spcPct val="0"/>
              </a:spcBef>
              <a:spcAft>
                <a:spcPct val="0"/>
              </a:spcAft>
              <a:defRPr/>
            </a:pPr>
            <a:r>
              <a:rPr lang="ja-JP" altLang="en-US" sz="2400" dirty="0">
                <a:solidFill>
                  <a:srgbClr val="FF0000"/>
                </a:solidFill>
                <a:latin typeface="ＭＳ Ｐゴシック"/>
              </a:rPr>
              <a:t>○</a:t>
            </a:r>
            <a:r>
              <a:rPr lang="ja-JP" altLang="en-US" sz="2400" dirty="0">
                <a:solidFill>
                  <a:schemeClr val="tx1">
                    <a:lumMod val="50000"/>
                    <a:lumOff val="50000"/>
                  </a:schemeClr>
                </a:solidFill>
                <a:latin typeface="ＭＳ Ｐゴシック"/>
              </a:rPr>
              <a:t>代表的な内科救急の病態に対する適切なアプローチを理解し</a:t>
            </a:r>
            <a:endParaRPr lang="en-US" altLang="ja-JP" sz="2400" dirty="0">
              <a:solidFill>
                <a:schemeClr val="tx1">
                  <a:lumMod val="50000"/>
                  <a:lumOff val="50000"/>
                </a:schemeClr>
              </a:solidFill>
              <a:latin typeface="ＭＳ Ｐゴシック"/>
            </a:endParaRPr>
          </a:p>
          <a:p>
            <a:pPr marL="630238" lvl="0" indent="-630238" fontAlgn="base">
              <a:spcBef>
                <a:spcPct val="0"/>
              </a:spcBef>
              <a:spcAft>
                <a:spcPct val="0"/>
              </a:spcAft>
              <a:defRPr/>
            </a:pPr>
            <a:r>
              <a:rPr lang="ja-JP" altLang="en-US" sz="2400" dirty="0">
                <a:solidFill>
                  <a:schemeClr val="tx1">
                    <a:lumMod val="50000"/>
                    <a:lumOff val="50000"/>
                  </a:schemeClr>
                </a:solidFill>
                <a:latin typeface="ＭＳ Ｐゴシック"/>
              </a:rPr>
              <a:t>   実施できる。</a:t>
            </a:r>
            <a:endParaRPr lang="en-US" altLang="ja-JP" sz="2400" dirty="0">
              <a:solidFill>
                <a:schemeClr val="tx1">
                  <a:lumMod val="50000"/>
                  <a:lumOff val="50000"/>
                </a:schemeClr>
              </a:solidFill>
              <a:latin typeface="ＭＳ Ｐゴシック"/>
            </a:endParaRPr>
          </a:p>
        </p:txBody>
      </p:sp>
      <p:sp>
        <p:nvSpPr>
          <p:cNvPr id="15" name="テキスト ボックス 14"/>
          <p:cNvSpPr txBox="1"/>
          <p:nvPr/>
        </p:nvSpPr>
        <p:spPr>
          <a:xfrm>
            <a:off x="827584" y="2886035"/>
            <a:ext cx="8021748" cy="830997"/>
          </a:xfrm>
          <a:prstGeom prst="rect">
            <a:avLst/>
          </a:prstGeom>
          <a:noFill/>
        </p:spPr>
        <p:txBody>
          <a:bodyPr wrap="none" rtlCol="0">
            <a:spAutoFit/>
          </a:bodyPr>
          <a:lstStyle/>
          <a:p>
            <a:pPr marL="630238" lvl="0" indent="-630238" fontAlgn="base">
              <a:spcBef>
                <a:spcPct val="0"/>
              </a:spcBef>
              <a:spcAft>
                <a:spcPct val="0"/>
              </a:spcAft>
              <a:defRPr/>
            </a:pPr>
            <a:r>
              <a:rPr lang="ja-JP" altLang="en-US" sz="2400" dirty="0">
                <a:solidFill>
                  <a:srgbClr val="FF0000"/>
                </a:solidFill>
                <a:latin typeface="ＭＳ Ｐゴシック"/>
              </a:rPr>
              <a:t>○</a:t>
            </a:r>
            <a:r>
              <a:rPr lang="ja-JP" altLang="en-US" sz="2400" dirty="0">
                <a:solidFill>
                  <a:schemeClr val="tx1">
                    <a:lumMod val="50000"/>
                    <a:lumOff val="50000"/>
                  </a:schemeClr>
                </a:solidFill>
                <a:latin typeface="ＭＳ Ｐゴシック"/>
              </a:rPr>
              <a:t>予期せぬ心停止に対して迅速かつ適切な一次／二次救命</a:t>
            </a:r>
            <a:endParaRPr lang="en-US" altLang="ja-JP" sz="2400" dirty="0">
              <a:solidFill>
                <a:schemeClr val="tx1">
                  <a:lumMod val="50000"/>
                  <a:lumOff val="50000"/>
                </a:schemeClr>
              </a:solidFill>
              <a:latin typeface="ＭＳ Ｐゴシック"/>
            </a:endParaRPr>
          </a:p>
          <a:p>
            <a:pPr marL="630238" lvl="0" indent="-630238" fontAlgn="base">
              <a:spcBef>
                <a:spcPct val="0"/>
              </a:spcBef>
              <a:spcAft>
                <a:spcPct val="0"/>
              </a:spcAft>
              <a:defRPr/>
            </a:pPr>
            <a:r>
              <a:rPr lang="ja-JP" altLang="en-US" sz="2400" dirty="0">
                <a:solidFill>
                  <a:schemeClr val="tx1">
                    <a:lumMod val="50000"/>
                    <a:lumOff val="50000"/>
                  </a:schemeClr>
                </a:solidFill>
                <a:latin typeface="ＭＳ Ｐゴシック"/>
              </a:rPr>
              <a:t>   処置を実施できる。</a:t>
            </a:r>
            <a:endParaRPr lang="en-US" altLang="ja-JP" sz="2400" dirty="0">
              <a:solidFill>
                <a:schemeClr val="tx1">
                  <a:lumMod val="50000"/>
                  <a:lumOff val="50000"/>
                </a:schemeClr>
              </a:solidFill>
              <a:latin typeface="ＭＳ Ｐゴシック"/>
            </a:endParaRPr>
          </a:p>
        </p:txBody>
      </p:sp>
      <p:sp>
        <p:nvSpPr>
          <p:cNvPr id="16" name="正方形/長方形 15"/>
          <p:cNvSpPr/>
          <p:nvPr/>
        </p:nvSpPr>
        <p:spPr>
          <a:xfrm>
            <a:off x="395536" y="5157192"/>
            <a:ext cx="8172400" cy="523220"/>
          </a:xfrm>
          <a:prstGeom prst="rect">
            <a:avLst/>
          </a:prstGeom>
        </p:spPr>
        <p:txBody>
          <a:bodyPr wrap="square">
            <a:spAutoFit/>
          </a:bodyPr>
          <a:lstStyle/>
          <a:p>
            <a:pPr lvl="0" fontAlgn="base">
              <a:spcBef>
                <a:spcPct val="0"/>
              </a:spcBef>
              <a:spcAft>
                <a:spcPct val="0"/>
              </a:spcAft>
              <a:defRPr/>
            </a:pPr>
            <a:r>
              <a:rPr lang="ja-JP" altLang="en-US" sz="2800" dirty="0">
                <a:latin typeface="ＭＳ Ｐゴシック"/>
              </a:rPr>
              <a:t>・実習時に記入し、終了後にフィードバックを行う。</a:t>
            </a:r>
            <a:endParaRPr lang="en-US" altLang="ja-JP" sz="2800" dirty="0">
              <a:latin typeface="ＭＳ Ｐゴシック"/>
            </a:endParaRPr>
          </a:p>
        </p:txBody>
      </p:sp>
      <p:sp>
        <p:nvSpPr>
          <p:cNvPr id="17" name="テキスト ボックス 16"/>
          <p:cNvSpPr txBox="1"/>
          <p:nvPr/>
        </p:nvSpPr>
        <p:spPr>
          <a:xfrm>
            <a:off x="323528" y="3933056"/>
            <a:ext cx="3257623" cy="523220"/>
          </a:xfrm>
          <a:prstGeom prst="rect">
            <a:avLst/>
          </a:prstGeom>
          <a:noFill/>
        </p:spPr>
        <p:txBody>
          <a:bodyPr wrap="none" rtlCol="0">
            <a:spAutoFit/>
          </a:bodyPr>
          <a:lstStyle/>
          <a:p>
            <a:r>
              <a:rPr kumimoji="1" lang="ja-JP" altLang="en-US" sz="2800" u="sng" dirty="0"/>
              <a:t>スキルチェックシート</a:t>
            </a:r>
          </a:p>
        </p:txBody>
      </p:sp>
      <p:sp>
        <p:nvSpPr>
          <p:cNvPr id="18" name="テキスト ボックス 17"/>
          <p:cNvSpPr txBox="1"/>
          <p:nvPr/>
        </p:nvSpPr>
        <p:spPr>
          <a:xfrm>
            <a:off x="395536" y="4489956"/>
            <a:ext cx="3860352" cy="523220"/>
          </a:xfrm>
          <a:prstGeom prst="rect">
            <a:avLst/>
          </a:prstGeom>
          <a:noFill/>
        </p:spPr>
        <p:txBody>
          <a:bodyPr wrap="none" rtlCol="0">
            <a:spAutoFit/>
          </a:bodyPr>
          <a:lstStyle/>
          <a:p>
            <a:r>
              <a:rPr kumimoji="1" lang="ja-JP" altLang="en-US" sz="2800" dirty="0"/>
              <a:t>・</a:t>
            </a:r>
            <a:r>
              <a:rPr kumimoji="1" lang="en-US" altLang="ja-JP" sz="2800" dirty="0"/>
              <a:t>JMECC</a:t>
            </a:r>
            <a:r>
              <a:rPr kumimoji="1" lang="ja-JP" altLang="en-US" sz="2800" dirty="0"/>
              <a:t>の指導ポイント</a:t>
            </a:r>
          </a:p>
        </p:txBody>
      </p:sp>
      <p:sp>
        <p:nvSpPr>
          <p:cNvPr id="19" name="テキスト ボックス 18"/>
          <p:cNvSpPr txBox="1"/>
          <p:nvPr/>
        </p:nvSpPr>
        <p:spPr>
          <a:xfrm>
            <a:off x="4283968" y="4509120"/>
            <a:ext cx="1584176" cy="523220"/>
          </a:xfrm>
          <a:prstGeom prst="rect">
            <a:avLst/>
          </a:prstGeom>
          <a:solidFill>
            <a:srgbClr val="FFFF00"/>
          </a:solidFill>
        </p:spPr>
        <p:txBody>
          <a:bodyPr wrap="square" rtlCol="0">
            <a:spAutoFit/>
          </a:bodyPr>
          <a:lstStyle/>
          <a:p>
            <a:pPr algn="ctr"/>
            <a:r>
              <a:rPr kumimoji="1" lang="ja-JP" altLang="en-US" sz="2800" dirty="0">
                <a:solidFill>
                  <a:srgbClr val="FF0000"/>
                </a:solidFill>
              </a:rPr>
              <a:t>最重要</a:t>
            </a:r>
          </a:p>
        </p:txBody>
      </p:sp>
      <p:sp>
        <p:nvSpPr>
          <p:cNvPr id="20" name="テキスト ボックス 19"/>
          <p:cNvSpPr txBox="1"/>
          <p:nvPr/>
        </p:nvSpPr>
        <p:spPr>
          <a:xfrm>
            <a:off x="395536" y="5805264"/>
            <a:ext cx="8676456" cy="523220"/>
          </a:xfrm>
          <a:prstGeom prst="rect">
            <a:avLst/>
          </a:prstGeom>
          <a:noFill/>
        </p:spPr>
        <p:txBody>
          <a:bodyPr wrap="square" rtlCol="0">
            <a:spAutoFit/>
          </a:bodyPr>
          <a:lstStyle/>
          <a:p>
            <a:pPr lvl="0" fontAlgn="base">
              <a:spcBef>
                <a:spcPct val="0"/>
              </a:spcBef>
              <a:spcAft>
                <a:spcPct val="0"/>
              </a:spcAft>
              <a:defRPr/>
            </a:pPr>
            <a:r>
              <a:rPr lang="ja-JP" altLang="en-US" sz="2800" dirty="0">
                <a:latin typeface="ＭＳ Ｐゴシック"/>
              </a:rPr>
              <a:t>・必要であれば“ポイントを絞った実習”を復習として行う。</a:t>
            </a:r>
            <a:endParaRPr lang="en-US" altLang="ja-JP" sz="2800" dirty="0">
              <a:latin typeface="ＭＳ Ｐゴシック"/>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2"/>
          <p:cNvSpPr txBox="1">
            <a:spLocks/>
          </p:cNvSpPr>
          <p:nvPr/>
        </p:nvSpPr>
        <p:spPr>
          <a:xfrm>
            <a:off x="428625" y="115888"/>
            <a:ext cx="8229600" cy="649287"/>
          </a:xfrm>
          <a:prstGeom prst="rect">
            <a:avLst/>
          </a:prstGeom>
        </p:spPr>
        <p:txBody>
          <a:bodyPr/>
          <a:lstStyle/>
          <a:p>
            <a:pPr algn="ctr" eaLnBrk="1" hangingPunct="1">
              <a:defRPr/>
            </a:pPr>
            <a:r>
              <a:rPr lang="en-US" altLang="ja-JP" sz="3600" dirty="0">
                <a:solidFill>
                  <a:srgbClr val="7030A0"/>
                </a:solidFill>
                <a:latin typeface="+mn-ea"/>
              </a:rPr>
              <a:t>JMECC </a:t>
            </a:r>
            <a:r>
              <a:rPr lang="ja-JP" altLang="en-US" sz="3600" dirty="0">
                <a:solidFill>
                  <a:srgbClr val="7030A0"/>
                </a:solidFill>
                <a:latin typeface="+mn-ea"/>
              </a:rPr>
              <a:t>受講後には</a:t>
            </a:r>
          </a:p>
        </p:txBody>
      </p:sp>
      <p:sp>
        <p:nvSpPr>
          <p:cNvPr id="9" name="テキスト ボックス 8"/>
          <p:cNvSpPr txBox="1"/>
          <p:nvPr/>
        </p:nvSpPr>
        <p:spPr>
          <a:xfrm>
            <a:off x="539750" y="1268413"/>
            <a:ext cx="8353425" cy="3540125"/>
          </a:xfrm>
          <a:prstGeom prst="rect">
            <a:avLst/>
          </a:prstGeom>
          <a:noFill/>
        </p:spPr>
        <p:txBody>
          <a:bodyPr>
            <a:spAutoFit/>
          </a:bodyPr>
          <a:lstStyle/>
          <a:p>
            <a:pPr marL="539750" indent="-539750" eaLnBrk="1" hangingPunct="1">
              <a:defRPr/>
            </a:pPr>
            <a:r>
              <a:rPr lang="ja-JP" altLang="en-US" sz="3200" dirty="0">
                <a:latin typeface="+mn-ea"/>
              </a:rPr>
              <a:t>① </a:t>
            </a:r>
            <a:r>
              <a:rPr lang="ja-JP" altLang="en-US" sz="3200" dirty="0">
                <a:solidFill>
                  <a:srgbClr val="9900CC"/>
                </a:solidFill>
                <a:latin typeface="+mn-ea"/>
              </a:rPr>
              <a:t>患者の第一印象</a:t>
            </a:r>
            <a:r>
              <a:rPr lang="ja-JP" altLang="en-US" sz="3200" dirty="0">
                <a:latin typeface="+mn-ea"/>
              </a:rPr>
              <a:t>、</a:t>
            </a:r>
            <a:r>
              <a:rPr lang="ja-JP" altLang="en-US" sz="3200" dirty="0">
                <a:solidFill>
                  <a:srgbClr val="9900CC"/>
                </a:solidFill>
                <a:latin typeface="+mn-ea"/>
              </a:rPr>
              <a:t>視診</a:t>
            </a:r>
            <a:r>
              <a:rPr lang="ja-JP" altLang="en-US" sz="3200" dirty="0">
                <a:latin typeface="+mn-ea"/>
              </a:rPr>
              <a:t>、</a:t>
            </a:r>
            <a:r>
              <a:rPr lang="ja-JP" altLang="en-US" sz="3200" dirty="0">
                <a:solidFill>
                  <a:srgbClr val="9900CC"/>
                </a:solidFill>
                <a:latin typeface="+mn-ea"/>
              </a:rPr>
              <a:t>触診</a:t>
            </a:r>
            <a:r>
              <a:rPr lang="ja-JP" altLang="en-US" sz="3200" dirty="0">
                <a:latin typeface="+mn-ea"/>
              </a:rPr>
              <a:t>、および</a:t>
            </a:r>
            <a:r>
              <a:rPr lang="ja-JP" altLang="en-US" sz="3200" dirty="0">
                <a:solidFill>
                  <a:srgbClr val="9900CC"/>
                </a:solidFill>
                <a:latin typeface="+mn-ea"/>
              </a:rPr>
              <a:t>脈診</a:t>
            </a:r>
            <a:r>
              <a:rPr lang="ja-JP" altLang="en-US" sz="3200" dirty="0">
                <a:latin typeface="+mn-ea"/>
              </a:rPr>
              <a:t>による患者の</a:t>
            </a:r>
            <a:r>
              <a:rPr lang="ja-JP" altLang="en-US" sz="3200" dirty="0">
                <a:solidFill>
                  <a:srgbClr val="9900CC"/>
                </a:solidFill>
                <a:latin typeface="+mn-ea"/>
              </a:rPr>
              <a:t>重症度や緊急度の判断</a:t>
            </a:r>
            <a:r>
              <a:rPr lang="ja-JP" altLang="en-US" sz="3200" dirty="0">
                <a:latin typeface="+mn-ea"/>
              </a:rPr>
              <a:t>、</a:t>
            </a:r>
            <a:endParaRPr lang="en-US" altLang="ja-JP" sz="3200" dirty="0">
              <a:latin typeface="+mn-ea"/>
            </a:endParaRPr>
          </a:p>
          <a:p>
            <a:pPr eaLnBrk="1" hangingPunct="1">
              <a:defRPr/>
            </a:pPr>
            <a:r>
              <a:rPr lang="ja-JP" altLang="en-US" sz="3200" dirty="0">
                <a:latin typeface="+mn-ea"/>
              </a:rPr>
              <a:t>② </a:t>
            </a:r>
            <a:r>
              <a:rPr lang="ja-JP" altLang="en-US" sz="3200" dirty="0">
                <a:solidFill>
                  <a:srgbClr val="FF3399"/>
                </a:solidFill>
                <a:latin typeface="+mn-ea"/>
              </a:rPr>
              <a:t>バイタルサイン</a:t>
            </a:r>
            <a:r>
              <a:rPr lang="ja-JP" altLang="en-US" sz="3200" dirty="0">
                <a:latin typeface="+mn-ea"/>
              </a:rPr>
              <a:t>の把握</a:t>
            </a:r>
            <a:endParaRPr lang="en-US" altLang="ja-JP" sz="3200" dirty="0">
              <a:latin typeface="+mn-ea"/>
            </a:endParaRPr>
          </a:p>
          <a:p>
            <a:pPr eaLnBrk="1" hangingPunct="1">
              <a:defRPr/>
            </a:pPr>
            <a:r>
              <a:rPr lang="ja-JP" altLang="en-US" sz="3200" dirty="0">
                <a:latin typeface="+mn-ea"/>
              </a:rPr>
              <a:t>③ </a:t>
            </a:r>
            <a:r>
              <a:rPr lang="ja-JP" altLang="en-US" sz="3200" dirty="0">
                <a:solidFill>
                  <a:srgbClr val="FF3399"/>
                </a:solidFill>
                <a:latin typeface="+mn-ea"/>
              </a:rPr>
              <a:t>ポイントを絞った</a:t>
            </a:r>
            <a:r>
              <a:rPr lang="ja-JP" altLang="en-US" sz="3200" dirty="0">
                <a:latin typeface="+mn-ea"/>
              </a:rPr>
              <a:t>簡潔な病歴聴取</a:t>
            </a:r>
            <a:endParaRPr lang="en-US" altLang="ja-JP" sz="3200" dirty="0">
              <a:latin typeface="+mn-ea"/>
            </a:endParaRPr>
          </a:p>
          <a:p>
            <a:pPr eaLnBrk="1" hangingPunct="1">
              <a:defRPr/>
            </a:pPr>
            <a:r>
              <a:rPr lang="ja-JP" altLang="en-US" sz="3200" dirty="0">
                <a:latin typeface="+mn-ea"/>
              </a:rPr>
              <a:t>④ </a:t>
            </a:r>
            <a:r>
              <a:rPr lang="ja-JP" altLang="en-US" sz="3200" dirty="0">
                <a:solidFill>
                  <a:srgbClr val="FF3399"/>
                </a:solidFill>
                <a:latin typeface="+mn-ea"/>
              </a:rPr>
              <a:t>身体診察</a:t>
            </a:r>
            <a:endParaRPr lang="en-US" altLang="ja-JP" sz="3200" dirty="0">
              <a:solidFill>
                <a:srgbClr val="FF3399"/>
              </a:solidFill>
              <a:latin typeface="+mn-ea"/>
            </a:endParaRPr>
          </a:p>
          <a:p>
            <a:pPr eaLnBrk="1" hangingPunct="1">
              <a:defRPr/>
            </a:pPr>
            <a:r>
              <a:rPr lang="ja-JP" altLang="en-US" sz="3200" dirty="0">
                <a:latin typeface="+mn-ea"/>
              </a:rPr>
              <a:t>⑤ </a:t>
            </a:r>
            <a:r>
              <a:rPr lang="ja-JP" altLang="en-US" sz="3200" dirty="0">
                <a:solidFill>
                  <a:srgbClr val="9900CC"/>
                </a:solidFill>
                <a:latin typeface="+mn-ea"/>
              </a:rPr>
              <a:t>適切な（鑑別）診断と初期治療</a:t>
            </a:r>
            <a:endParaRPr lang="en-US" altLang="ja-JP" sz="3200" dirty="0">
              <a:solidFill>
                <a:srgbClr val="9900CC"/>
              </a:solidFill>
              <a:latin typeface="+mn-ea"/>
            </a:endParaRPr>
          </a:p>
          <a:p>
            <a:pPr eaLnBrk="1" hangingPunct="1">
              <a:defRPr/>
            </a:pPr>
            <a:r>
              <a:rPr lang="ja-JP" altLang="en-US" sz="3200" dirty="0">
                <a:latin typeface="+mn-ea"/>
              </a:rPr>
              <a:t>                                            　を実践できる</a:t>
            </a:r>
            <a:endParaRPr lang="en-US" altLang="ja-JP" sz="3200" dirty="0">
              <a:latin typeface="+mn-ea"/>
            </a:endParaRPr>
          </a:p>
        </p:txBody>
      </p:sp>
      <p:sp>
        <p:nvSpPr>
          <p:cNvPr id="6" name="テキスト ボックス 5"/>
          <p:cNvSpPr txBox="1"/>
          <p:nvPr/>
        </p:nvSpPr>
        <p:spPr>
          <a:xfrm>
            <a:off x="692150" y="5013325"/>
            <a:ext cx="8353425" cy="1570038"/>
          </a:xfrm>
          <a:prstGeom prst="rect">
            <a:avLst/>
          </a:prstGeom>
          <a:noFill/>
        </p:spPr>
        <p:txBody>
          <a:bodyPr>
            <a:spAutoFit/>
          </a:bodyPr>
          <a:lstStyle/>
          <a:p>
            <a:pPr eaLnBrk="1" hangingPunct="1">
              <a:defRPr/>
            </a:pPr>
            <a:r>
              <a:rPr lang="ja-JP" altLang="en-US" sz="3200" dirty="0">
                <a:solidFill>
                  <a:srgbClr val="FF3399"/>
                </a:solidFill>
                <a:latin typeface="+mn-ea"/>
              </a:rPr>
              <a:t>予期せぬ心停止</a:t>
            </a:r>
            <a:r>
              <a:rPr lang="ja-JP" altLang="en-US" sz="3200" dirty="0">
                <a:latin typeface="+mn-ea"/>
              </a:rPr>
              <a:t>に対して、</a:t>
            </a:r>
            <a:endParaRPr lang="en-US" altLang="ja-JP" sz="3200" dirty="0">
              <a:latin typeface="+mn-ea"/>
            </a:endParaRPr>
          </a:p>
          <a:p>
            <a:pPr eaLnBrk="1" hangingPunct="1">
              <a:defRPr/>
            </a:pPr>
            <a:r>
              <a:rPr lang="ja-JP" altLang="en-US" sz="3200" dirty="0">
                <a:latin typeface="+mn-ea"/>
              </a:rPr>
              <a:t>迅速かつ適切な一次および二次救命処置</a:t>
            </a:r>
            <a:endParaRPr lang="en-US" altLang="ja-JP" sz="3200" dirty="0">
              <a:latin typeface="+mn-ea"/>
            </a:endParaRPr>
          </a:p>
          <a:p>
            <a:pPr eaLnBrk="1" hangingPunct="1">
              <a:defRPr/>
            </a:pPr>
            <a:r>
              <a:rPr lang="ja-JP" altLang="en-US" sz="3200" dirty="0">
                <a:latin typeface="+mn-ea"/>
              </a:rPr>
              <a:t>　　　　　　　　　　　　　　　　　　　　　も実施できる</a:t>
            </a:r>
          </a:p>
        </p:txBody>
      </p:sp>
      <p:cxnSp>
        <p:nvCxnSpPr>
          <p:cNvPr id="10" name="直線コネクタ 9"/>
          <p:cNvCxnSpPr/>
          <p:nvPr/>
        </p:nvCxnSpPr>
        <p:spPr>
          <a:xfrm>
            <a:off x="215900" y="908050"/>
            <a:ext cx="8748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325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381000" y="228600"/>
            <a:ext cx="2655888" cy="584200"/>
          </a:xfrm>
          <a:prstGeom prst="rect">
            <a:avLst/>
          </a:prstGeom>
          <a:noFill/>
          <a:ln w="9525">
            <a:noFill/>
            <a:miter lim="800000"/>
            <a:headEnd/>
            <a:tailEnd/>
          </a:ln>
        </p:spPr>
        <p:txBody>
          <a:bodyPr wrap="none">
            <a:spAutoFit/>
          </a:bodyPr>
          <a:lstStyle/>
          <a:p>
            <a:pPr eaLnBrk="1" hangingPunct="1">
              <a:defRPr/>
            </a:pPr>
            <a:r>
              <a:rPr lang="ja-JP" altLang="en-US" sz="3200" dirty="0">
                <a:solidFill>
                  <a:srgbClr val="7030A0"/>
                </a:solidFill>
                <a:latin typeface="+mn-ea"/>
                <a:ea typeface="+mn-ea"/>
              </a:rPr>
              <a:t>内科救急総論</a:t>
            </a:r>
          </a:p>
        </p:txBody>
      </p:sp>
      <p:sp>
        <p:nvSpPr>
          <p:cNvPr id="6" name="Text Box 7"/>
          <p:cNvSpPr txBox="1">
            <a:spLocks noChangeArrowheads="1"/>
          </p:cNvSpPr>
          <p:nvPr/>
        </p:nvSpPr>
        <p:spPr bwMode="auto">
          <a:xfrm>
            <a:off x="6488113" y="361950"/>
            <a:ext cx="1741487" cy="400050"/>
          </a:xfrm>
          <a:prstGeom prst="rect">
            <a:avLst/>
          </a:prstGeom>
          <a:noFill/>
          <a:ln w="9525">
            <a:noFill/>
            <a:miter lim="800000"/>
            <a:headEnd/>
            <a:tailEnd/>
          </a:ln>
        </p:spPr>
        <p:txBody>
          <a:bodyPr wrap="none">
            <a:spAutoFit/>
          </a:bodyPr>
          <a:lstStyle/>
          <a:p>
            <a:pPr eaLnBrk="1" hangingPunct="1">
              <a:defRPr/>
            </a:pPr>
            <a:r>
              <a:rPr lang="en-US" altLang="ja-JP" sz="2000" dirty="0">
                <a:latin typeface="+mn-ea"/>
                <a:ea typeface="+mn-ea"/>
              </a:rPr>
              <a:t>13</a:t>
            </a:r>
            <a:r>
              <a:rPr lang="ja-JP" altLang="en-US" sz="2000" dirty="0">
                <a:latin typeface="+mn-ea"/>
                <a:ea typeface="+mn-ea"/>
              </a:rPr>
              <a:t>：</a:t>
            </a:r>
            <a:r>
              <a:rPr lang="en-US" altLang="ja-JP" sz="2000" dirty="0">
                <a:latin typeface="+mn-ea"/>
                <a:ea typeface="+mn-ea"/>
              </a:rPr>
              <a:t>10</a:t>
            </a:r>
            <a:r>
              <a:rPr lang="ja-JP" altLang="en-US" sz="2000" dirty="0">
                <a:latin typeface="+mn-ea"/>
                <a:ea typeface="+mn-ea"/>
              </a:rPr>
              <a:t>～</a:t>
            </a:r>
            <a:r>
              <a:rPr lang="en-US" altLang="ja-JP" sz="2000" dirty="0">
                <a:latin typeface="+mn-ea"/>
                <a:ea typeface="+mn-ea"/>
              </a:rPr>
              <a:t>13</a:t>
            </a:r>
            <a:r>
              <a:rPr lang="ja-JP" altLang="en-US" sz="2000" dirty="0">
                <a:latin typeface="+mn-ea"/>
                <a:ea typeface="+mn-ea"/>
              </a:rPr>
              <a:t>：</a:t>
            </a:r>
            <a:r>
              <a:rPr lang="en-US" altLang="ja-JP" sz="2000" dirty="0">
                <a:latin typeface="+mn-ea"/>
                <a:ea typeface="+mn-ea"/>
              </a:rPr>
              <a:t>40</a:t>
            </a:r>
            <a:endParaRPr lang="ja-JP" altLang="en-US" sz="2000" dirty="0">
              <a:latin typeface="+mn-ea"/>
              <a:ea typeface="+mn-ea"/>
            </a:endParaRPr>
          </a:p>
        </p:txBody>
      </p:sp>
      <p:sp>
        <p:nvSpPr>
          <p:cNvPr id="8" name="Text Box 7"/>
          <p:cNvSpPr txBox="1">
            <a:spLocks noChangeArrowheads="1"/>
          </p:cNvSpPr>
          <p:nvPr/>
        </p:nvSpPr>
        <p:spPr bwMode="auto">
          <a:xfrm>
            <a:off x="304800" y="1231900"/>
            <a:ext cx="8534400" cy="2576513"/>
          </a:xfrm>
          <a:prstGeom prst="rect">
            <a:avLst/>
          </a:prstGeom>
          <a:noFill/>
          <a:ln w="9525">
            <a:noFill/>
            <a:miter lim="800000"/>
            <a:headEnd/>
            <a:tailEnd/>
          </a:ln>
        </p:spPr>
        <p:txBody>
          <a:bodyPr>
            <a:spAutoFit/>
          </a:bodyPr>
          <a:lstStyle/>
          <a:p>
            <a:pPr marL="357188" indent="-357188" eaLnBrk="1" hangingPunct="1">
              <a:lnSpc>
                <a:spcPct val="150000"/>
              </a:lnSpc>
              <a:defRPr/>
            </a:pPr>
            <a:r>
              <a:rPr lang="ja-JP" altLang="en-US" dirty="0">
                <a:latin typeface="+mn-ea"/>
                <a:ea typeface="+mn-ea"/>
              </a:rPr>
              <a:t>この時間に修得すべきこと</a:t>
            </a:r>
            <a:endParaRPr lang="en-US" altLang="ja-JP" dirty="0">
              <a:latin typeface="+mn-ea"/>
              <a:ea typeface="+mn-ea"/>
            </a:endParaRPr>
          </a:p>
          <a:p>
            <a:pPr eaLnBrk="1" hangingPunct="1">
              <a:lnSpc>
                <a:spcPct val="150000"/>
              </a:lnSpc>
              <a:defRPr/>
            </a:pPr>
            <a:endParaRPr lang="en-US" altLang="ja-JP" dirty="0">
              <a:latin typeface="+mn-ea"/>
              <a:ea typeface="+mn-ea"/>
            </a:endParaRPr>
          </a:p>
          <a:p>
            <a:pPr marL="630238" indent="-630238" eaLnBrk="1" hangingPunct="1">
              <a:lnSpc>
                <a:spcPct val="150000"/>
              </a:lnSpc>
              <a:defRPr/>
            </a:pPr>
            <a:r>
              <a:rPr lang="ja-JP" altLang="en-US" dirty="0">
                <a:latin typeface="+mn-ea"/>
                <a:ea typeface="+mn-ea"/>
              </a:rPr>
              <a:t>■　</a:t>
            </a:r>
            <a:r>
              <a:rPr lang="ja-JP" altLang="en-US" dirty="0">
                <a:solidFill>
                  <a:srgbClr val="9900CC"/>
                </a:solidFill>
                <a:latin typeface="+mn-ea"/>
                <a:ea typeface="+mn-ea"/>
              </a:rPr>
              <a:t>救急患者（非心停止）に対する共通したアプローチ</a:t>
            </a:r>
            <a:r>
              <a:rPr lang="ja-JP" altLang="en-US" dirty="0">
                <a:latin typeface="+mn-ea"/>
                <a:ea typeface="+mn-ea"/>
              </a:rPr>
              <a:t>を理解する。</a:t>
            </a:r>
            <a:endParaRPr lang="en-US" altLang="ja-JP" dirty="0">
              <a:latin typeface="+mn-ea"/>
              <a:ea typeface="+mn-ea"/>
            </a:endParaRPr>
          </a:p>
        </p:txBody>
      </p:sp>
      <p:sp>
        <p:nvSpPr>
          <p:cNvPr id="5" name="テキスト ボックス 4"/>
          <p:cNvSpPr txBox="1"/>
          <p:nvPr/>
        </p:nvSpPr>
        <p:spPr>
          <a:xfrm>
            <a:off x="7673975" y="6532563"/>
            <a:ext cx="1470025" cy="307975"/>
          </a:xfrm>
          <a:prstGeom prst="rect">
            <a:avLst/>
          </a:prstGeom>
          <a:noFill/>
        </p:spPr>
        <p:txBody>
          <a:bodyPr wrap="none">
            <a:spAutoFit/>
          </a:bodyPr>
          <a:lstStyle/>
          <a:p>
            <a:pPr eaLnBrk="1" hangingPunct="1">
              <a:defRPr/>
            </a:pPr>
            <a:r>
              <a:rPr lang="ja-JP" altLang="en-US" sz="1400" dirty="0">
                <a:solidFill>
                  <a:srgbClr val="0070C0"/>
                </a:solidFill>
                <a:latin typeface="+mn-ea"/>
                <a:ea typeface="+mn-ea"/>
              </a:rPr>
              <a:t>学習の手引き </a:t>
            </a:r>
            <a:r>
              <a:rPr lang="en-US" altLang="zh-TW" sz="1400" dirty="0">
                <a:solidFill>
                  <a:srgbClr val="0070C0"/>
                </a:solidFill>
                <a:latin typeface="+mn-ea"/>
                <a:ea typeface="+mn-ea"/>
              </a:rPr>
              <a:t>p6</a:t>
            </a:r>
            <a:endParaRPr lang="ja-JP" altLang="en-US" sz="1400" dirty="0">
              <a:solidFill>
                <a:srgbClr val="0070C0"/>
              </a:solidFill>
              <a:latin typeface="+mn-ea"/>
              <a:ea typeface="+mn-ea"/>
            </a:endParaRPr>
          </a:p>
        </p:txBody>
      </p:sp>
    </p:spTree>
    <p:extLst>
      <p:ext uri="{BB962C8B-B14F-4D97-AF65-F5344CB8AC3E}">
        <p14:creationId xmlns:p14="http://schemas.microsoft.com/office/powerpoint/2010/main" val="2165901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03747" y="71438"/>
            <a:ext cx="8660865" cy="842962"/>
          </a:xfrm>
          <a:prstGeom prst="rect">
            <a:avLst/>
          </a:prstGeom>
        </p:spPr>
        <p:txBody>
          <a:bodyPr anchor="ctr">
            <a:normAutofit/>
          </a:bodyPr>
          <a:lstStyle/>
          <a:p>
            <a:pPr algn="ctr" eaLnBrk="1" fontAlgn="auto" hangingPunct="1">
              <a:spcAft>
                <a:spcPts val="0"/>
              </a:spcAft>
              <a:defRPr/>
            </a:pPr>
            <a:r>
              <a:rPr lang="ja-JP" altLang="en-US" sz="3600" dirty="0">
                <a:solidFill>
                  <a:srgbClr val="7030A0"/>
                </a:solidFill>
                <a:latin typeface="ＭＳ ゴシック" pitchFamily="49" charset="-128"/>
                <a:ea typeface="ＭＳ ゴシック" pitchFamily="49" charset="-128"/>
                <a:cs typeface="+mj-cs"/>
              </a:rPr>
              <a:t>内科救急：緊急を要する急病への対応</a:t>
            </a:r>
          </a:p>
        </p:txBody>
      </p:sp>
      <p:sp>
        <p:nvSpPr>
          <p:cNvPr id="9" name="コンテンツ プレースホルダ 2"/>
          <p:cNvSpPr txBox="1">
            <a:spLocks/>
          </p:cNvSpPr>
          <p:nvPr/>
        </p:nvSpPr>
        <p:spPr>
          <a:xfrm>
            <a:off x="457200" y="1600200"/>
            <a:ext cx="8229600" cy="1252538"/>
          </a:xfrm>
          <a:prstGeom prst="rect">
            <a:avLst/>
          </a:prstGeom>
        </p:spPr>
        <p:txBody>
          <a:bodyPr/>
          <a:lstStyle/>
          <a:p>
            <a:pPr marL="342900" indent="-342900" eaLnBrk="1" hangingPunct="1">
              <a:spcBef>
                <a:spcPct val="20000"/>
              </a:spcBef>
              <a:buFontTx/>
              <a:buChar char="•"/>
              <a:defRPr/>
            </a:pPr>
            <a:r>
              <a:rPr lang="ja-JP" altLang="en-US" sz="3200" b="0" kern="0">
                <a:latin typeface="+mn-lt"/>
                <a:ea typeface="+mn-ea"/>
              </a:rPr>
              <a:t>心停止</a:t>
            </a:r>
            <a:r>
              <a:rPr lang="ja-JP" altLang="en-US" sz="3200" b="0" kern="0" dirty="0">
                <a:latin typeface="+mn-lt"/>
                <a:ea typeface="+mn-ea"/>
              </a:rPr>
              <a:t>に陥る前に切迫した重篤な非外傷性病態に対する対応を身につける必要性</a:t>
            </a:r>
          </a:p>
        </p:txBody>
      </p:sp>
      <p:sp>
        <p:nvSpPr>
          <p:cNvPr id="10" name="テキスト ボックス 9"/>
          <p:cNvSpPr txBox="1"/>
          <p:nvPr/>
        </p:nvSpPr>
        <p:spPr>
          <a:xfrm>
            <a:off x="303747" y="3011269"/>
            <a:ext cx="8611653" cy="646331"/>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eaLnBrk="1" fontAlgn="auto" hangingPunct="1">
              <a:spcBef>
                <a:spcPts val="0"/>
              </a:spcBef>
              <a:spcAft>
                <a:spcPts val="0"/>
              </a:spcAft>
              <a:defRPr/>
            </a:pPr>
            <a:r>
              <a:rPr lang="ja-JP" altLang="en-US" sz="3600" dirty="0"/>
              <a:t>重症な状態に対する初期アプローチは共通</a:t>
            </a:r>
          </a:p>
        </p:txBody>
      </p:sp>
      <p:sp>
        <p:nvSpPr>
          <p:cNvPr id="29701" name="テキスト ボックス 4"/>
          <p:cNvSpPr txBox="1">
            <a:spLocks noChangeArrowheads="1"/>
          </p:cNvSpPr>
          <p:nvPr/>
        </p:nvSpPr>
        <p:spPr bwMode="auto">
          <a:xfrm>
            <a:off x="990600" y="4068763"/>
            <a:ext cx="7597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FontTx/>
              <a:buNone/>
            </a:pPr>
            <a:r>
              <a:rPr lang="ja-JP" altLang="en-US">
                <a:latin typeface="Calibri" panose="020F0502020204030204" pitchFamily="34" charset="0"/>
              </a:rPr>
              <a:t>急性冠症候群、気管支喘息、急性脳卒中、</a:t>
            </a:r>
            <a:endParaRPr lang="en-US" altLang="ja-JP">
              <a:latin typeface="Calibri" panose="020F0502020204030204" pitchFamily="34" charset="0"/>
            </a:endParaRPr>
          </a:p>
          <a:p>
            <a:pPr eaLnBrk="1" hangingPunct="1">
              <a:spcBef>
                <a:spcPct val="0"/>
              </a:spcBef>
              <a:buFontTx/>
              <a:buNone/>
            </a:pPr>
            <a:r>
              <a:rPr lang="ja-JP" altLang="en-US">
                <a:latin typeface="Calibri" panose="020F0502020204030204" pitchFamily="34" charset="0"/>
              </a:rPr>
              <a:t>敗血症、アナフィラキシー、薬物中毒、</a:t>
            </a:r>
            <a:endParaRPr lang="en-US" altLang="ja-JP">
              <a:latin typeface="Calibri" panose="020F0502020204030204" pitchFamily="34" charset="0"/>
            </a:endParaRPr>
          </a:p>
          <a:p>
            <a:pPr eaLnBrk="1" hangingPunct="1">
              <a:spcBef>
                <a:spcPct val="0"/>
              </a:spcBef>
              <a:buFontTx/>
              <a:buNone/>
            </a:pPr>
            <a:r>
              <a:rPr lang="ja-JP" altLang="en-US">
                <a:latin typeface="Calibri" panose="020F0502020204030204" pitchFamily="34" charset="0"/>
              </a:rPr>
              <a:t>緊張性気胸など</a:t>
            </a:r>
          </a:p>
        </p:txBody>
      </p:sp>
      <p:cxnSp>
        <p:nvCxnSpPr>
          <p:cNvPr id="8" name="直線コネクタ 7"/>
          <p:cNvCxnSpPr/>
          <p:nvPr/>
        </p:nvCxnSpPr>
        <p:spPr>
          <a:xfrm>
            <a:off x="215900" y="1052513"/>
            <a:ext cx="8748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765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Masaru Suzuki\AppData\Local\Microsoft\Windows\Temporary Internet Files\Content.IE5\MSXLLN6J\MPj04265670000[1].jpg"/>
          <p:cNvPicPr>
            <a:picLocks noChangeAspect="1" noChangeArrowheads="1"/>
          </p:cNvPicPr>
          <p:nvPr/>
        </p:nvPicPr>
        <p:blipFill>
          <a:blip r:embed="rId3" cstate="print"/>
          <a:srcRect/>
          <a:stretch>
            <a:fillRect/>
          </a:stretch>
        </p:blipFill>
        <p:spPr bwMode="auto">
          <a:xfrm>
            <a:off x="6084168" y="2214554"/>
            <a:ext cx="3000396" cy="3000396"/>
          </a:xfrm>
          <a:prstGeom prst="rect">
            <a:avLst/>
          </a:prstGeom>
          <a:ln>
            <a:noFill/>
          </a:ln>
          <a:effectLst>
            <a:softEdge rad="317500"/>
          </a:effectLst>
        </p:spPr>
      </p:pic>
      <p:sp>
        <p:nvSpPr>
          <p:cNvPr id="10" name="Rectangle 2"/>
          <p:cNvSpPr txBox="1">
            <a:spLocks noChangeArrowheads="1"/>
          </p:cNvSpPr>
          <p:nvPr/>
        </p:nvSpPr>
        <p:spPr>
          <a:xfrm>
            <a:off x="685800" y="138113"/>
            <a:ext cx="7772400" cy="842962"/>
          </a:xfrm>
          <a:prstGeom prst="rect">
            <a:avLst/>
          </a:prstGeom>
        </p:spPr>
        <p:txBody>
          <a:bodyPr anchor="ctr">
            <a:normAutofit/>
          </a:bodyPr>
          <a:lstStyle/>
          <a:p>
            <a:pPr algn="ctr" eaLnBrk="1" fontAlgn="auto" hangingPunct="1">
              <a:spcAft>
                <a:spcPts val="0"/>
              </a:spcAft>
              <a:defRPr/>
            </a:pPr>
            <a:r>
              <a:rPr lang="ja-JP" altLang="en-US" sz="3600" dirty="0">
                <a:solidFill>
                  <a:srgbClr val="7030A0"/>
                </a:solidFill>
                <a:latin typeface="ＭＳ ゴシック" pitchFamily="49" charset="-128"/>
                <a:ea typeface="ＭＳ ゴシック" pitchFamily="49" charset="-128"/>
                <a:cs typeface="+mj-cs"/>
              </a:rPr>
              <a:t>なぜ「内科救急」</a:t>
            </a:r>
            <a:r>
              <a:rPr lang="ja-JP" altLang="en-US" sz="3600" dirty="0" err="1">
                <a:solidFill>
                  <a:srgbClr val="7030A0"/>
                </a:solidFill>
                <a:latin typeface="ＭＳ ゴシック" pitchFamily="49" charset="-128"/>
                <a:ea typeface="ＭＳ ゴシック" pitchFamily="49" charset="-128"/>
                <a:cs typeface="+mj-cs"/>
              </a:rPr>
              <a:t>か</a:t>
            </a:r>
            <a:endParaRPr lang="ja-JP" altLang="en-US" sz="3600" dirty="0">
              <a:solidFill>
                <a:srgbClr val="7030A0"/>
              </a:solidFill>
              <a:latin typeface="ＭＳ ゴシック" pitchFamily="49" charset="-128"/>
              <a:ea typeface="ＭＳ ゴシック" pitchFamily="49" charset="-128"/>
              <a:cs typeface="+mj-cs"/>
            </a:endParaRPr>
          </a:p>
        </p:txBody>
      </p:sp>
      <p:sp>
        <p:nvSpPr>
          <p:cNvPr id="11" name="Rectangle 4"/>
          <p:cNvSpPr txBox="1">
            <a:spLocks noChangeArrowheads="1"/>
          </p:cNvSpPr>
          <p:nvPr/>
        </p:nvSpPr>
        <p:spPr>
          <a:xfrm>
            <a:off x="500063" y="1214438"/>
            <a:ext cx="8429625" cy="928687"/>
          </a:xfrm>
          <a:prstGeom prst="rect">
            <a:avLst/>
          </a:prstGeom>
        </p:spPr>
        <p:txBody>
          <a:bodyPr>
            <a:normAutofit/>
          </a:bodyPr>
          <a:lstStyle/>
          <a:p>
            <a:pPr marL="342900" indent="-342900" eaLnBrk="1" hangingPunct="1">
              <a:lnSpc>
                <a:spcPct val="150000"/>
              </a:lnSpc>
              <a:spcBef>
                <a:spcPts val="900"/>
              </a:spcBef>
              <a:defRPr/>
            </a:pPr>
            <a:r>
              <a:rPr lang="ja-JP" altLang="en-US" sz="2400" kern="0" dirty="0">
                <a:solidFill>
                  <a:prstClr val="black"/>
                </a:solidFill>
                <a:latin typeface="Arial" charset="0"/>
              </a:rPr>
              <a:t>■</a:t>
            </a:r>
            <a:r>
              <a:rPr lang="ja-JP" altLang="en-US" sz="3200" dirty="0">
                <a:latin typeface="ＭＳ ゴシック" pitchFamily="49" charset="-128"/>
                <a:ea typeface="ＭＳ ゴシック" pitchFamily="49" charset="-128"/>
              </a:rPr>
              <a:t>急変時対応＝心肺蘇生ではない</a:t>
            </a:r>
            <a:endParaRPr lang="en-US" altLang="ja-JP" sz="3200" b="0" dirty="0">
              <a:latin typeface="ＭＳ ゴシック" pitchFamily="49" charset="-128"/>
              <a:ea typeface="ＭＳ ゴシック" pitchFamily="49" charset="-128"/>
            </a:endParaRPr>
          </a:p>
        </p:txBody>
      </p:sp>
      <p:cxnSp>
        <p:nvCxnSpPr>
          <p:cNvPr id="12" name="直線コネクタ 11"/>
          <p:cNvCxnSpPr/>
          <p:nvPr/>
        </p:nvCxnSpPr>
        <p:spPr>
          <a:xfrm>
            <a:off x="215900" y="1052513"/>
            <a:ext cx="8748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4"/>
          <p:cNvSpPr txBox="1">
            <a:spLocks noChangeArrowheads="1"/>
          </p:cNvSpPr>
          <p:nvPr/>
        </p:nvSpPr>
        <p:spPr>
          <a:xfrm>
            <a:off x="500063" y="2055813"/>
            <a:ext cx="8429625" cy="927100"/>
          </a:xfrm>
          <a:prstGeom prst="rect">
            <a:avLst/>
          </a:prstGeom>
        </p:spPr>
        <p:txBody>
          <a:bodyPr>
            <a:normAutofit/>
          </a:bodyPr>
          <a:lstStyle/>
          <a:p>
            <a:pPr marL="342900" indent="-342900" eaLnBrk="1" hangingPunct="1">
              <a:lnSpc>
                <a:spcPct val="150000"/>
              </a:lnSpc>
              <a:spcBef>
                <a:spcPts val="900"/>
              </a:spcBef>
              <a:defRPr/>
            </a:pPr>
            <a:r>
              <a:rPr lang="ja-JP" altLang="en-US" sz="2400" kern="0" dirty="0">
                <a:solidFill>
                  <a:prstClr val="black"/>
                </a:solidFill>
                <a:latin typeface="Arial" charset="0"/>
              </a:rPr>
              <a:t>■</a:t>
            </a:r>
            <a:r>
              <a:rPr lang="ja-JP" altLang="en-US" sz="3200" kern="0" dirty="0">
                <a:solidFill>
                  <a:prstClr val="black"/>
                </a:solidFill>
                <a:latin typeface="Arial" charset="0"/>
              </a:rPr>
              <a:t>「急変」の</a:t>
            </a:r>
            <a:r>
              <a:rPr lang="en-US" altLang="ja-JP" sz="3200" kern="0" dirty="0">
                <a:solidFill>
                  <a:prstClr val="black"/>
                </a:solidFill>
                <a:latin typeface="Arial" charset="0"/>
              </a:rPr>
              <a:t>80%</a:t>
            </a:r>
            <a:r>
              <a:rPr lang="ja-JP" altLang="en-US" sz="3200" kern="0" dirty="0">
                <a:solidFill>
                  <a:prstClr val="black"/>
                </a:solidFill>
                <a:latin typeface="Arial" charset="0"/>
              </a:rPr>
              <a:t>に</a:t>
            </a:r>
            <a:r>
              <a:rPr lang="ja-JP" altLang="en-US" sz="3200" kern="0" dirty="0">
                <a:solidFill>
                  <a:srgbClr val="FF3399"/>
                </a:solidFill>
                <a:latin typeface="Arial" charset="0"/>
              </a:rPr>
              <a:t>前駆徴候</a:t>
            </a:r>
            <a:r>
              <a:rPr lang="ja-JP" altLang="en-US" sz="3200" kern="0" dirty="0">
                <a:solidFill>
                  <a:prstClr val="black"/>
                </a:solidFill>
                <a:latin typeface="Arial" charset="0"/>
              </a:rPr>
              <a:t>あり</a:t>
            </a:r>
            <a:endParaRPr lang="en-US" altLang="ja-JP" sz="2400" kern="0" dirty="0">
              <a:solidFill>
                <a:prstClr val="black"/>
              </a:solidFill>
              <a:latin typeface="Arial" charset="0"/>
            </a:endParaRPr>
          </a:p>
        </p:txBody>
      </p:sp>
      <p:sp>
        <p:nvSpPr>
          <p:cNvPr id="14" name="Rectangle 4"/>
          <p:cNvSpPr txBox="1">
            <a:spLocks noChangeArrowheads="1"/>
          </p:cNvSpPr>
          <p:nvPr/>
        </p:nvSpPr>
        <p:spPr>
          <a:xfrm>
            <a:off x="500063" y="2895600"/>
            <a:ext cx="8429625" cy="936625"/>
          </a:xfrm>
          <a:prstGeom prst="rect">
            <a:avLst/>
          </a:prstGeom>
        </p:spPr>
        <p:txBody>
          <a:bodyPr>
            <a:normAutofit/>
          </a:bodyPr>
          <a:lstStyle/>
          <a:p>
            <a:pPr marL="342900" indent="-342900" eaLnBrk="1" hangingPunct="1">
              <a:lnSpc>
                <a:spcPct val="150000"/>
              </a:lnSpc>
              <a:spcBef>
                <a:spcPts val="900"/>
              </a:spcBef>
              <a:defRPr/>
            </a:pPr>
            <a:r>
              <a:rPr lang="ja-JP" altLang="en-US" sz="2400" kern="0" dirty="0">
                <a:solidFill>
                  <a:prstClr val="black"/>
                </a:solidFill>
                <a:latin typeface="Arial" charset="0"/>
              </a:rPr>
              <a:t>■</a:t>
            </a:r>
            <a:r>
              <a:rPr lang="ja-JP" altLang="en-US" sz="3200" b="0" dirty="0">
                <a:latin typeface="ＭＳ ゴシック" pitchFamily="49" charset="-128"/>
                <a:ea typeface="ＭＳ ゴシック" pitchFamily="49" charset="-128"/>
              </a:rPr>
              <a:t>緊急事態への迅速な対応</a:t>
            </a:r>
          </a:p>
        </p:txBody>
      </p:sp>
      <p:sp>
        <p:nvSpPr>
          <p:cNvPr id="15" name="Rectangle 4"/>
          <p:cNvSpPr txBox="1">
            <a:spLocks noChangeArrowheads="1"/>
          </p:cNvSpPr>
          <p:nvPr/>
        </p:nvSpPr>
        <p:spPr>
          <a:xfrm>
            <a:off x="500063" y="3746500"/>
            <a:ext cx="8429625" cy="935038"/>
          </a:xfrm>
          <a:prstGeom prst="rect">
            <a:avLst/>
          </a:prstGeom>
        </p:spPr>
        <p:txBody>
          <a:bodyPr>
            <a:normAutofit/>
          </a:bodyPr>
          <a:lstStyle/>
          <a:p>
            <a:pPr marL="342900" indent="-342900" eaLnBrk="1" hangingPunct="1">
              <a:lnSpc>
                <a:spcPct val="150000"/>
              </a:lnSpc>
              <a:spcBef>
                <a:spcPts val="900"/>
              </a:spcBef>
              <a:defRPr/>
            </a:pPr>
            <a:r>
              <a:rPr lang="ja-JP" altLang="en-US" sz="2400" kern="0" dirty="0">
                <a:solidFill>
                  <a:prstClr val="black"/>
                </a:solidFill>
                <a:latin typeface="Arial" charset="0"/>
              </a:rPr>
              <a:t>■</a:t>
            </a:r>
            <a:r>
              <a:rPr lang="ja-JP" altLang="en-US" sz="3200" b="0" dirty="0">
                <a:latin typeface="ＭＳ ゴシック" pitchFamily="49" charset="-128"/>
                <a:ea typeface="ＭＳ ゴシック" pitchFamily="49" charset="-128"/>
              </a:rPr>
              <a:t>科学的</a:t>
            </a:r>
            <a:r>
              <a:rPr lang="ja-JP" altLang="en-US" sz="3200" b="0" dirty="0">
                <a:solidFill>
                  <a:srgbClr val="9900CC"/>
                </a:solidFill>
                <a:latin typeface="ＭＳ ゴシック" pitchFamily="49" charset="-128"/>
                <a:ea typeface="ＭＳ ゴシック" pitchFamily="49" charset="-128"/>
              </a:rPr>
              <a:t>根拠に基づく診療</a:t>
            </a:r>
          </a:p>
        </p:txBody>
      </p:sp>
      <p:sp>
        <p:nvSpPr>
          <p:cNvPr id="16" name="Rectangle 4"/>
          <p:cNvSpPr txBox="1">
            <a:spLocks noChangeArrowheads="1"/>
          </p:cNvSpPr>
          <p:nvPr/>
        </p:nvSpPr>
        <p:spPr>
          <a:xfrm>
            <a:off x="500063" y="4595813"/>
            <a:ext cx="8429625" cy="935037"/>
          </a:xfrm>
          <a:prstGeom prst="rect">
            <a:avLst/>
          </a:prstGeom>
        </p:spPr>
        <p:txBody>
          <a:bodyPr>
            <a:normAutofit/>
          </a:bodyPr>
          <a:lstStyle/>
          <a:p>
            <a:pPr marL="342900" indent="-342900" eaLnBrk="1" hangingPunct="1">
              <a:lnSpc>
                <a:spcPct val="150000"/>
              </a:lnSpc>
              <a:spcBef>
                <a:spcPts val="900"/>
              </a:spcBef>
              <a:defRPr/>
            </a:pPr>
            <a:r>
              <a:rPr lang="ja-JP" altLang="en-US" sz="2400" kern="0" dirty="0">
                <a:solidFill>
                  <a:prstClr val="black"/>
                </a:solidFill>
                <a:latin typeface="Arial" charset="0"/>
              </a:rPr>
              <a:t>■</a:t>
            </a:r>
            <a:r>
              <a:rPr lang="ja-JP" altLang="en-US" sz="3200" b="0" dirty="0">
                <a:latin typeface="ＭＳ ゴシック" pitchFamily="49" charset="-128"/>
                <a:ea typeface="ＭＳ ゴシック" pitchFamily="49" charset="-128"/>
              </a:rPr>
              <a:t>医療従事者の</a:t>
            </a:r>
            <a:r>
              <a:rPr lang="ja-JP" altLang="en-US" sz="3200" b="0" dirty="0">
                <a:solidFill>
                  <a:srgbClr val="9900CC"/>
                </a:solidFill>
                <a:latin typeface="ＭＳ ゴシック" pitchFamily="49" charset="-128"/>
                <a:ea typeface="ＭＳ ゴシック" pitchFamily="49" charset="-128"/>
              </a:rPr>
              <a:t>共通認識</a:t>
            </a:r>
          </a:p>
        </p:txBody>
      </p:sp>
      <p:sp>
        <p:nvSpPr>
          <p:cNvPr id="17" name="Rectangle 4"/>
          <p:cNvSpPr txBox="1">
            <a:spLocks noChangeArrowheads="1"/>
          </p:cNvSpPr>
          <p:nvPr/>
        </p:nvSpPr>
        <p:spPr>
          <a:xfrm>
            <a:off x="500063" y="5445125"/>
            <a:ext cx="8429625" cy="931863"/>
          </a:xfrm>
          <a:prstGeom prst="rect">
            <a:avLst/>
          </a:prstGeom>
        </p:spPr>
        <p:txBody>
          <a:bodyPr>
            <a:normAutofit/>
          </a:bodyPr>
          <a:lstStyle/>
          <a:p>
            <a:pPr marL="342900" indent="-342900" eaLnBrk="1" hangingPunct="1">
              <a:lnSpc>
                <a:spcPct val="150000"/>
              </a:lnSpc>
              <a:spcBef>
                <a:spcPts val="900"/>
              </a:spcBef>
              <a:defRPr/>
            </a:pPr>
            <a:r>
              <a:rPr lang="ja-JP" altLang="en-US" sz="2400" kern="0" dirty="0">
                <a:solidFill>
                  <a:prstClr val="black"/>
                </a:solidFill>
                <a:latin typeface="Arial" charset="0"/>
              </a:rPr>
              <a:t>■</a:t>
            </a:r>
            <a:r>
              <a:rPr lang="ja-JP" altLang="en-US" sz="3200" b="0" dirty="0">
                <a:solidFill>
                  <a:srgbClr val="9900CC"/>
                </a:solidFill>
                <a:latin typeface="ＭＳ ゴシック" pitchFamily="49" charset="-128"/>
                <a:ea typeface="ＭＳ ゴシック" pitchFamily="49" charset="-128"/>
              </a:rPr>
              <a:t>多様な病態に対する適切な対応</a:t>
            </a:r>
            <a:endParaRPr lang="en-US" altLang="ja-JP" sz="3200" b="0" dirty="0">
              <a:solidFill>
                <a:srgbClr val="9900CC"/>
              </a:solidFill>
              <a:latin typeface="ＭＳ ゴシック" pitchFamily="49" charset="-128"/>
              <a:ea typeface="ＭＳ ゴシック" pitchFamily="49" charset="-128"/>
            </a:endParaRPr>
          </a:p>
        </p:txBody>
      </p:sp>
    </p:spTree>
    <p:extLst>
      <p:ext uri="{BB962C8B-B14F-4D97-AF65-F5344CB8AC3E}">
        <p14:creationId xmlns:p14="http://schemas.microsoft.com/office/powerpoint/2010/main" val="2018256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2"/>
          <p:cNvSpPr txBox="1">
            <a:spLocks/>
          </p:cNvSpPr>
          <p:nvPr/>
        </p:nvSpPr>
        <p:spPr>
          <a:xfrm>
            <a:off x="428625" y="285750"/>
            <a:ext cx="8229600" cy="695325"/>
          </a:xfrm>
          <a:prstGeom prst="rect">
            <a:avLst/>
          </a:prstGeom>
        </p:spPr>
        <p:txBody>
          <a:bodyPr/>
          <a:lstStyle/>
          <a:p>
            <a:pPr algn="ctr" eaLnBrk="1" hangingPunct="1">
              <a:defRPr/>
            </a:pPr>
            <a:r>
              <a:rPr lang="ja-JP" altLang="en-US" sz="3600" dirty="0">
                <a:solidFill>
                  <a:srgbClr val="7030A0"/>
                </a:solidFill>
                <a:latin typeface="+mn-ea"/>
              </a:rPr>
              <a:t>救急患者に対する系統的アプローチ</a:t>
            </a:r>
          </a:p>
        </p:txBody>
      </p:sp>
      <p:sp>
        <p:nvSpPr>
          <p:cNvPr id="9" name="テキスト ボックス 8"/>
          <p:cNvSpPr txBox="1"/>
          <p:nvPr/>
        </p:nvSpPr>
        <p:spPr>
          <a:xfrm>
            <a:off x="395288" y="1196975"/>
            <a:ext cx="8607425" cy="3046413"/>
          </a:xfrm>
          <a:prstGeom prst="rect">
            <a:avLst/>
          </a:prstGeom>
          <a:noFill/>
        </p:spPr>
        <p:txBody>
          <a:bodyPr>
            <a:spAutoFit/>
          </a:bodyPr>
          <a:lstStyle/>
          <a:p>
            <a:pPr eaLnBrk="1" hangingPunct="1">
              <a:defRPr/>
            </a:pPr>
            <a:r>
              <a:rPr lang="ja-JP" altLang="en-US" sz="3200" dirty="0">
                <a:latin typeface="+mn-ea"/>
              </a:rPr>
              <a:t>救急患者の重症度は多岐にわたる。同一疾患であってもその重症度は患者によって異なる。</a:t>
            </a:r>
          </a:p>
          <a:p>
            <a:pPr eaLnBrk="1" hangingPunct="1">
              <a:defRPr/>
            </a:pPr>
            <a:r>
              <a:rPr lang="ja-JP" altLang="en-US" sz="3200" dirty="0">
                <a:latin typeface="+mn-ea"/>
              </a:rPr>
              <a:t>また、バイタルサインが正常な致死的重症患者が存在する。このような特徴を持つ救急患者の診療では</a:t>
            </a:r>
            <a:r>
              <a:rPr lang="ja-JP" altLang="en-US" sz="3200" dirty="0">
                <a:solidFill>
                  <a:srgbClr val="FF3399"/>
                </a:solidFill>
                <a:latin typeface="+mn-ea"/>
              </a:rPr>
              <a:t>迅速かつ簡便で要点を押さえた系統的アプローチ</a:t>
            </a:r>
            <a:r>
              <a:rPr lang="ja-JP" altLang="en-US" sz="3200" dirty="0">
                <a:latin typeface="+mn-ea"/>
              </a:rPr>
              <a:t>が求められる。　</a:t>
            </a:r>
          </a:p>
        </p:txBody>
      </p:sp>
      <p:cxnSp>
        <p:nvCxnSpPr>
          <p:cNvPr id="6" name="直線コネクタ 5"/>
          <p:cNvCxnSpPr/>
          <p:nvPr/>
        </p:nvCxnSpPr>
        <p:spPr>
          <a:xfrm>
            <a:off x="215900" y="1052513"/>
            <a:ext cx="8748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6788150" y="6477000"/>
            <a:ext cx="2302233" cy="307777"/>
          </a:xfrm>
          <a:prstGeom prst="rect">
            <a:avLst/>
          </a:prstGeom>
          <a:noFill/>
        </p:spPr>
        <p:txBody>
          <a:bodyPr wrap="none">
            <a:spAutoFit/>
          </a:bodyPr>
          <a:lstStyle/>
          <a:p>
            <a:pPr eaLnBrk="1" hangingPunct="1">
              <a:defRPr/>
            </a:pPr>
            <a:r>
              <a:rPr lang="ja-JP" altLang="en-US" sz="1400" dirty="0">
                <a:solidFill>
                  <a:srgbClr val="0070C0"/>
                </a:solidFill>
                <a:latin typeface="+mn-ea"/>
                <a:ea typeface="+mn-ea"/>
              </a:rPr>
              <a:t>内科救急診療指針</a:t>
            </a:r>
            <a:r>
              <a:rPr lang="en-US" altLang="ja-JP" sz="1400" dirty="0">
                <a:solidFill>
                  <a:srgbClr val="0070C0"/>
                </a:solidFill>
                <a:latin typeface="+mn-ea"/>
                <a:ea typeface="+mn-ea"/>
              </a:rPr>
              <a:t>2022</a:t>
            </a:r>
            <a:r>
              <a:rPr lang="ja-JP" altLang="en-US" sz="1400" dirty="0">
                <a:solidFill>
                  <a:srgbClr val="0070C0"/>
                </a:solidFill>
                <a:latin typeface="+mn-ea"/>
                <a:ea typeface="+mn-ea"/>
              </a:rPr>
              <a:t>　</a:t>
            </a:r>
            <a:r>
              <a:rPr lang="en-US" altLang="ja-JP" sz="1400" dirty="0">
                <a:solidFill>
                  <a:srgbClr val="0070C0"/>
                </a:solidFill>
                <a:latin typeface="+mn-ea"/>
                <a:ea typeface="+mn-ea"/>
              </a:rPr>
              <a:t>P3</a:t>
            </a:r>
            <a:endParaRPr lang="ja-JP" altLang="en-US" sz="1400" dirty="0">
              <a:solidFill>
                <a:srgbClr val="0070C0"/>
              </a:solidFill>
              <a:latin typeface="+mn-ea"/>
              <a:ea typeface="+mn-ea"/>
            </a:endParaRPr>
          </a:p>
        </p:txBody>
      </p:sp>
      <p:sp>
        <p:nvSpPr>
          <p:cNvPr id="11" name="テキスト ボックス 10"/>
          <p:cNvSpPr txBox="1"/>
          <p:nvPr/>
        </p:nvSpPr>
        <p:spPr>
          <a:xfrm>
            <a:off x="395288" y="4292600"/>
            <a:ext cx="8353425" cy="1077913"/>
          </a:xfrm>
          <a:prstGeom prst="rect">
            <a:avLst/>
          </a:prstGeom>
          <a:noFill/>
        </p:spPr>
        <p:txBody>
          <a:bodyPr>
            <a:spAutoFit/>
          </a:bodyPr>
          <a:lstStyle/>
          <a:p>
            <a:pPr marL="539750" indent="-539750" eaLnBrk="1" hangingPunct="1">
              <a:defRPr/>
            </a:pPr>
            <a:r>
              <a:rPr lang="ja-JP" altLang="en-US" sz="3200" dirty="0">
                <a:latin typeface="+mn-ea"/>
              </a:rPr>
              <a:t>① 視診や病歴聴取、触診、ならびに聴診による</a:t>
            </a:r>
            <a:r>
              <a:rPr lang="ja-JP" altLang="en-US" sz="3200" dirty="0">
                <a:solidFill>
                  <a:srgbClr val="9900CC"/>
                </a:solidFill>
                <a:latin typeface="+mn-ea"/>
              </a:rPr>
              <a:t>患者全体の印象・所見からの評価</a:t>
            </a:r>
            <a:endParaRPr lang="en-US" altLang="ja-JP" sz="3200" dirty="0">
              <a:solidFill>
                <a:srgbClr val="9900CC"/>
              </a:solidFill>
              <a:latin typeface="+mn-ea"/>
            </a:endParaRPr>
          </a:p>
        </p:txBody>
      </p:sp>
      <p:sp>
        <p:nvSpPr>
          <p:cNvPr id="12" name="テキスト ボックス 11"/>
          <p:cNvSpPr txBox="1"/>
          <p:nvPr/>
        </p:nvSpPr>
        <p:spPr>
          <a:xfrm>
            <a:off x="395288" y="5373688"/>
            <a:ext cx="8353425" cy="1077912"/>
          </a:xfrm>
          <a:prstGeom prst="rect">
            <a:avLst/>
          </a:prstGeom>
          <a:noFill/>
        </p:spPr>
        <p:txBody>
          <a:bodyPr>
            <a:spAutoFit/>
          </a:bodyPr>
          <a:lstStyle/>
          <a:p>
            <a:pPr marL="539750" indent="-539750" eaLnBrk="1" hangingPunct="1">
              <a:defRPr/>
            </a:pPr>
            <a:r>
              <a:rPr lang="ja-JP" altLang="en-US" sz="3200" dirty="0">
                <a:latin typeface="+mn-ea"/>
              </a:rPr>
              <a:t>② </a:t>
            </a:r>
            <a:r>
              <a:rPr lang="en-US" altLang="ja-JP" sz="3200" dirty="0">
                <a:latin typeface="+mn-ea"/>
              </a:rPr>
              <a:t>ABCD</a:t>
            </a:r>
            <a:r>
              <a:rPr lang="ja-JP" altLang="en-US" sz="3200" dirty="0">
                <a:latin typeface="+mn-ea"/>
              </a:rPr>
              <a:t>に代表されるバイタルサインをはじめとした</a:t>
            </a:r>
            <a:r>
              <a:rPr lang="ja-JP" altLang="en-US" sz="3200" dirty="0">
                <a:solidFill>
                  <a:srgbClr val="9900CC"/>
                </a:solidFill>
                <a:latin typeface="+mn-ea"/>
              </a:rPr>
              <a:t>客観的な患者情報に基づく評価と対応</a:t>
            </a:r>
            <a:endParaRPr lang="en-US" altLang="ja-JP" sz="3200" dirty="0">
              <a:solidFill>
                <a:srgbClr val="9900CC"/>
              </a:solidFill>
              <a:latin typeface="+mn-ea"/>
            </a:endParaRPr>
          </a:p>
        </p:txBody>
      </p:sp>
    </p:spTree>
    <p:extLst>
      <p:ext uri="{BB962C8B-B14F-4D97-AF65-F5344CB8AC3E}">
        <p14:creationId xmlns:p14="http://schemas.microsoft.com/office/powerpoint/2010/main" val="40615854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8" descr="C:\Users\Masaru Suzuki\AppData\Local\Microsoft\Windows\Temporary Internet Files\Content.IE5\O6VIL1Z9\MPj04090250000[1].jpg"/>
          <p:cNvPicPr>
            <a:picLocks noChangeAspect="1" noChangeArrowheads="1"/>
          </p:cNvPicPr>
          <p:nvPr/>
        </p:nvPicPr>
        <p:blipFill>
          <a:blip r:embed="rId3" cstate="print"/>
          <a:srcRect/>
          <a:stretch>
            <a:fillRect/>
          </a:stretch>
        </p:blipFill>
        <p:spPr bwMode="auto">
          <a:xfrm>
            <a:off x="7162800" y="990600"/>
            <a:ext cx="1833562" cy="1833562"/>
          </a:xfrm>
          <a:prstGeom prst="rect">
            <a:avLst/>
          </a:prstGeom>
          <a:noFill/>
          <a:effectLst>
            <a:softEdge rad="127000"/>
          </a:effectLst>
        </p:spPr>
      </p:pic>
      <p:sp>
        <p:nvSpPr>
          <p:cNvPr id="3" name="タイトル 1"/>
          <p:cNvSpPr txBox="1">
            <a:spLocks/>
          </p:cNvSpPr>
          <p:nvPr/>
        </p:nvSpPr>
        <p:spPr>
          <a:xfrm>
            <a:off x="1928813" y="142875"/>
            <a:ext cx="5214937" cy="785813"/>
          </a:xfrm>
          <a:prstGeom prst="rect">
            <a:avLst/>
          </a:prstGeom>
        </p:spPr>
        <p:txBody>
          <a:bodyPr/>
          <a:lstStyle/>
          <a:p>
            <a:pPr algn="ctr" fontAlgn="auto">
              <a:spcAft>
                <a:spcPts val="0"/>
              </a:spcAft>
              <a:defRPr/>
            </a:pPr>
            <a:r>
              <a:rPr lang="ja-JP" altLang="en-US" sz="4000" dirty="0">
                <a:solidFill>
                  <a:srgbClr val="7030A0"/>
                </a:solidFill>
                <a:latin typeface="+mn-ea"/>
                <a:ea typeface="+mn-ea"/>
                <a:cs typeface="+mj-cs"/>
              </a:rPr>
              <a:t>初期</a:t>
            </a:r>
            <a:r>
              <a:rPr lang="en-US" altLang="ja-JP" sz="4000" dirty="0">
                <a:solidFill>
                  <a:srgbClr val="7030A0"/>
                </a:solidFill>
                <a:latin typeface="+mn-ea"/>
                <a:ea typeface="+mn-ea"/>
                <a:cs typeface="+mj-cs"/>
              </a:rPr>
              <a:t>ABCD</a:t>
            </a:r>
            <a:r>
              <a:rPr lang="ja-JP" altLang="en-US" sz="4000" dirty="0">
                <a:solidFill>
                  <a:srgbClr val="7030A0"/>
                </a:solidFill>
                <a:latin typeface="+mn-ea"/>
                <a:ea typeface="+mn-ea"/>
                <a:cs typeface="+mj-cs"/>
              </a:rPr>
              <a:t>評価</a:t>
            </a:r>
          </a:p>
        </p:txBody>
      </p:sp>
      <p:sp>
        <p:nvSpPr>
          <p:cNvPr id="5" name="Rectangle 2"/>
          <p:cNvSpPr txBox="1">
            <a:spLocks noChangeArrowheads="1"/>
          </p:cNvSpPr>
          <p:nvPr/>
        </p:nvSpPr>
        <p:spPr>
          <a:xfrm>
            <a:off x="557213" y="1143000"/>
            <a:ext cx="8358187" cy="3962400"/>
          </a:xfrm>
          <a:prstGeom prst="rect">
            <a:avLst/>
          </a:prstGeom>
        </p:spPr>
        <p:txBody>
          <a:bodyPr/>
          <a:lstStyle/>
          <a:p>
            <a:r>
              <a:rPr lang="ja-JP" altLang="en-US" dirty="0">
                <a:latin typeface="+mn-ea"/>
                <a:ea typeface="+mn-ea"/>
              </a:rPr>
              <a:t>・第一印象</a:t>
            </a:r>
            <a:r>
              <a:rPr lang="en-US" altLang="ja-JP" dirty="0">
                <a:latin typeface="+mn-ea"/>
                <a:ea typeface="+mn-ea"/>
              </a:rPr>
              <a:t>〈</a:t>
            </a:r>
            <a:r>
              <a:rPr lang="ja-JP" altLang="en-US" dirty="0">
                <a:latin typeface="+mn-ea"/>
                <a:ea typeface="+mn-ea"/>
              </a:rPr>
              <a:t>視診</a:t>
            </a:r>
            <a:r>
              <a:rPr lang="en-US" altLang="ja-JP" dirty="0">
                <a:latin typeface="+mn-ea"/>
                <a:ea typeface="+mn-ea"/>
              </a:rPr>
              <a:t>〉―</a:t>
            </a:r>
            <a:r>
              <a:rPr lang="ja-JP" altLang="en-US" dirty="0">
                <a:latin typeface="+mn-ea"/>
                <a:ea typeface="+mn-ea"/>
              </a:rPr>
              <a:t>意識の確認</a:t>
            </a:r>
          </a:p>
          <a:p>
            <a:r>
              <a:rPr lang="ja-JP" altLang="en-US" dirty="0">
                <a:latin typeface="+mn-ea"/>
                <a:ea typeface="+mn-ea"/>
              </a:rPr>
              <a:t>・気道と呼吸状態</a:t>
            </a:r>
            <a:r>
              <a:rPr lang="en-US" altLang="ja-JP" dirty="0">
                <a:latin typeface="+mn-ea"/>
                <a:ea typeface="+mn-ea"/>
              </a:rPr>
              <a:t>〈</a:t>
            </a:r>
            <a:r>
              <a:rPr lang="ja-JP" altLang="en-US" dirty="0">
                <a:latin typeface="+mn-ea"/>
                <a:ea typeface="+mn-ea"/>
              </a:rPr>
              <a:t>視診・病歴聴取</a:t>
            </a:r>
            <a:r>
              <a:rPr lang="en-US" altLang="ja-JP" dirty="0">
                <a:latin typeface="+mn-ea"/>
                <a:ea typeface="+mn-ea"/>
              </a:rPr>
              <a:t>〉</a:t>
            </a:r>
            <a:r>
              <a:rPr lang="ja-JP" altLang="en-US" dirty="0">
                <a:latin typeface="+mn-ea"/>
                <a:ea typeface="+mn-ea"/>
              </a:rPr>
              <a:t> </a:t>
            </a:r>
          </a:p>
          <a:p>
            <a:r>
              <a:rPr lang="ja-JP" altLang="en-US" dirty="0">
                <a:latin typeface="+mn-ea"/>
                <a:ea typeface="+mn-ea"/>
              </a:rPr>
              <a:t>・脈拍の状態</a:t>
            </a:r>
            <a:r>
              <a:rPr lang="en-US" altLang="ja-JP" dirty="0">
                <a:latin typeface="+mn-ea"/>
                <a:ea typeface="+mn-ea"/>
              </a:rPr>
              <a:t>〈</a:t>
            </a:r>
            <a:r>
              <a:rPr lang="ja-JP" altLang="en-US" dirty="0">
                <a:latin typeface="+mn-ea"/>
                <a:ea typeface="+mn-ea"/>
              </a:rPr>
              <a:t>触診</a:t>
            </a:r>
            <a:r>
              <a:rPr lang="en-US" altLang="ja-JP" dirty="0">
                <a:latin typeface="+mn-ea"/>
                <a:ea typeface="+mn-ea"/>
              </a:rPr>
              <a:t>〉</a:t>
            </a:r>
          </a:p>
          <a:p>
            <a:endParaRPr lang="en-US" altLang="ja-JP" sz="2400" kern="0" dirty="0">
              <a:latin typeface="+mn-ea"/>
              <a:ea typeface="+mn-ea"/>
            </a:endParaRPr>
          </a:p>
          <a:p>
            <a:r>
              <a:rPr lang="ja-JP" altLang="en-US" sz="2400" kern="0" dirty="0">
                <a:latin typeface="+mn-ea"/>
                <a:ea typeface="+mn-ea"/>
              </a:rPr>
              <a:t>■第一印象</a:t>
            </a:r>
            <a:r>
              <a:rPr lang="en-US" altLang="ja-JP" sz="2400" kern="0" dirty="0">
                <a:latin typeface="+mn-ea"/>
                <a:ea typeface="+mn-ea"/>
              </a:rPr>
              <a:t>〈</a:t>
            </a:r>
            <a:r>
              <a:rPr lang="ja-JP" altLang="en-US" sz="2400" kern="0" dirty="0">
                <a:latin typeface="+mn-ea"/>
                <a:ea typeface="+mn-ea"/>
              </a:rPr>
              <a:t>視診</a:t>
            </a:r>
            <a:r>
              <a:rPr lang="en-US" altLang="ja-JP" sz="2400" kern="0" dirty="0">
                <a:latin typeface="+mn-ea"/>
                <a:ea typeface="+mn-ea"/>
              </a:rPr>
              <a:t>〉		</a:t>
            </a:r>
            <a:r>
              <a:rPr lang="ja-JP" altLang="en-US" sz="2400" kern="0" dirty="0">
                <a:latin typeface="+mn-ea"/>
                <a:ea typeface="+mn-ea"/>
              </a:rPr>
              <a:t>：重症感、意識の確認</a:t>
            </a:r>
            <a:endParaRPr lang="en-US" altLang="ja-JP" sz="2400" kern="0" dirty="0">
              <a:latin typeface="+mn-ea"/>
              <a:ea typeface="+mn-ea"/>
            </a:endParaRPr>
          </a:p>
          <a:p>
            <a:pPr marL="342900" indent="-342900">
              <a:spcBef>
                <a:spcPct val="20000"/>
              </a:spcBef>
              <a:defRPr/>
            </a:pPr>
            <a:r>
              <a:rPr lang="ja-JP" altLang="en-US" sz="2400" kern="0" dirty="0">
                <a:latin typeface="+mn-ea"/>
                <a:ea typeface="+mn-ea"/>
              </a:rPr>
              <a:t>■</a:t>
            </a:r>
            <a:r>
              <a:rPr lang="en-US" altLang="ja-JP" sz="2400" kern="0" dirty="0" err="1">
                <a:latin typeface="+mn-ea"/>
                <a:ea typeface="+mn-ea"/>
              </a:rPr>
              <a:t>A〈Airway</a:t>
            </a:r>
            <a:r>
              <a:rPr lang="en-US" altLang="ja-JP" sz="2400" kern="0" dirty="0">
                <a:latin typeface="+mn-ea"/>
                <a:ea typeface="+mn-ea"/>
              </a:rPr>
              <a:t>〉</a:t>
            </a:r>
            <a:r>
              <a:rPr lang="ja-JP" altLang="en-US" sz="2400" kern="0" dirty="0">
                <a:latin typeface="+mn-ea"/>
                <a:ea typeface="+mn-ea"/>
              </a:rPr>
              <a:t>気道</a:t>
            </a:r>
            <a:r>
              <a:rPr lang="en-US" altLang="ja-JP" sz="2400" kern="0" dirty="0">
                <a:latin typeface="+mn-ea"/>
                <a:ea typeface="+mn-ea"/>
              </a:rPr>
              <a:t>		</a:t>
            </a:r>
            <a:r>
              <a:rPr lang="ja-JP" altLang="en-US" sz="2400" kern="0" dirty="0">
                <a:latin typeface="+mn-ea"/>
                <a:ea typeface="+mn-ea"/>
              </a:rPr>
              <a:t>：会話可能、病歴聴取</a:t>
            </a:r>
            <a:endParaRPr lang="en-US" altLang="ja-JP" sz="2400" kern="0" dirty="0">
              <a:latin typeface="+mn-ea"/>
              <a:ea typeface="+mn-ea"/>
            </a:endParaRPr>
          </a:p>
          <a:p>
            <a:pPr marL="342900" lvl="1" indent="-342900">
              <a:spcBef>
                <a:spcPct val="20000"/>
              </a:spcBef>
              <a:defRPr/>
            </a:pPr>
            <a:r>
              <a:rPr lang="ja-JP" altLang="en-US" sz="2400" kern="0" dirty="0">
                <a:latin typeface="+mn-ea"/>
                <a:ea typeface="+mn-ea"/>
              </a:rPr>
              <a:t>■</a:t>
            </a:r>
            <a:r>
              <a:rPr lang="en-US" altLang="ja-JP" sz="2400" kern="0" dirty="0" err="1">
                <a:latin typeface="+mn-ea"/>
                <a:ea typeface="+mn-ea"/>
              </a:rPr>
              <a:t>B〈Breathing</a:t>
            </a:r>
            <a:r>
              <a:rPr lang="en-US" altLang="ja-JP" sz="2400" kern="0" dirty="0">
                <a:latin typeface="+mn-ea"/>
                <a:ea typeface="+mn-ea"/>
              </a:rPr>
              <a:t>〉</a:t>
            </a:r>
            <a:r>
              <a:rPr lang="ja-JP" altLang="en-US" sz="2400" kern="0" dirty="0">
                <a:latin typeface="+mn-ea"/>
                <a:ea typeface="+mn-ea"/>
              </a:rPr>
              <a:t>呼吸</a:t>
            </a:r>
            <a:r>
              <a:rPr lang="en-US" altLang="ja-JP" sz="2400" kern="0" dirty="0">
                <a:latin typeface="+mn-ea"/>
                <a:ea typeface="+mn-ea"/>
              </a:rPr>
              <a:t>		</a:t>
            </a:r>
            <a:r>
              <a:rPr lang="ja-JP" altLang="en-US" sz="2400" kern="0" dirty="0">
                <a:latin typeface="+mn-ea"/>
                <a:ea typeface="+mn-ea"/>
              </a:rPr>
              <a:t>：呼吸数、呼吸困難</a:t>
            </a:r>
            <a:endParaRPr lang="en-US" altLang="ja-JP" sz="2400" kern="0" dirty="0">
              <a:latin typeface="+mn-ea"/>
              <a:ea typeface="+mn-ea"/>
            </a:endParaRPr>
          </a:p>
          <a:p>
            <a:pPr marL="342900" lvl="1" indent="-342900">
              <a:spcBef>
                <a:spcPct val="20000"/>
              </a:spcBef>
              <a:defRPr/>
            </a:pPr>
            <a:r>
              <a:rPr lang="ja-JP" altLang="en-US" sz="2400" kern="0" dirty="0">
                <a:latin typeface="+mn-ea"/>
                <a:ea typeface="+mn-ea"/>
              </a:rPr>
              <a:t>■</a:t>
            </a:r>
            <a:r>
              <a:rPr lang="en-US" altLang="ja-JP" sz="2400" kern="0" dirty="0" err="1">
                <a:latin typeface="+mn-ea"/>
                <a:ea typeface="+mn-ea"/>
              </a:rPr>
              <a:t>C〈Circulation</a:t>
            </a:r>
            <a:r>
              <a:rPr lang="en-US" altLang="ja-JP" sz="2400" kern="0" dirty="0">
                <a:latin typeface="+mn-ea"/>
                <a:ea typeface="+mn-ea"/>
              </a:rPr>
              <a:t>〉</a:t>
            </a:r>
            <a:r>
              <a:rPr lang="ja-JP" altLang="en-US" sz="2400" kern="0" dirty="0">
                <a:latin typeface="+mn-ea"/>
                <a:ea typeface="+mn-ea"/>
              </a:rPr>
              <a:t>循環</a:t>
            </a:r>
            <a:r>
              <a:rPr lang="en-US" altLang="ja-JP" sz="2400" kern="0" dirty="0">
                <a:latin typeface="+mn-ea"/>
                <a:ea typeface="+mn-ea"/>
              </a:rPr>
              <a:t>	</a:t>
            </a:r>
            <a:r>
              <a:rPr lang="ja-JP" altLang="en-US" sz="2400" kern="0" dirty="0">
                <a:latin typeface="+mn-ea"/>
                <a:ea typeface="+mn-ea"/>
              </a:rPr>
              <a:t>：脈拍、冷汗</a:t>
            </a:r>
            <a:endParaRPr lang="en-US" altLang="ja-JP" sz="2400" kern="0" dirty="0">
              <a:latin typeface="+mn-ea"/>
              <a:ea typeface="+mn-ea"/>
            </a:endParaRPr>
          </a:p>
          <a:p>
            <a:pPr marL="342900" lvl="1" indent="-342900">
              <a:spcBef>
                <a:spcPct val="20000"/>
              </a:spcBef>
              <a:defRPr/>
            </a:pPr>
            <a:r>
              <a:rPr lang="ja-JP" altLang="en-US" sz="2400" kern="0" dirty="0">
                <a:latin typeface="+mn-ea"/>
                <a:ea typeface="+mn-ea"/>
              </a:rPr>
              <a:t>■</a:t>
            </a:r>
            <a:r>
              <a:rPr lang="en-US" altLang="ja-JP" sz="2400" kern="0" dirty="0" err="1">
                <a:latin typeface="+mn-ea"/>
                <a:ea typeface="+mn-ea"/>
              </a:rPr>
              <a:t>D〈Defibrillation</a:t>
            </a:r>
            <a:r>
              <a:rPr lang="en-US" altLang="ja-JP" sz="2400" kern="0" dirty="0">
                <a:latin typeface="+mn-ea"/>
                <a:ea typeface="+mn-ea"/>
              </a:rPr>
              <a:t>〉</a:t>
            </a:r>
            <a:r>
              <a:rPr lang="ja-JP" altLang="en-US" sz="2400" kern="0" dirty="0">
                <a:latin typeface="+mn-ea"/>
                <a:ea typeface="+mn-ea"/>
              </a:rPr>
              <a:t>除細動</a:t>
            </a:r>
            <a:r>
              <a:rPr lang="en-US" altLang="ja-JP" sz="2400" kern="0" dirty="0">
                <a:latin typeface="+mn-ea"/>
                <a:ea typeface="+mn-ea"/>
              </a:rPr>
              <a:t>	</a:t>
            </a:r>
            <a:r>
              <a:rPr lang="ja-JP" altLang="en-US" sz="2400" kern="0" dirty="0">
                <a:latin typeface="+mn-ea"/>
                <a:ea typeface="+mn-ea"/>
              </a:rPr>
              <a:t>：</a:t>
            </a:r>
            <a:r>
              <a:rPr lang="ja-JP" altLang="en-US" sz="2400" dirty="0">
                <a:latin typeface="+mn-ea"/>
                <a:ea typeface="+mn-ea"/>
              </a:rPr>
              <a:t>非心停止患者では不要</a:t>
            </a:r>
            <a:endParaRPr lang="en-US" altLang="ja-JP" sz="2400" kern="0" dirty="0">
              <a:latin typeface="+mn-ea"/>
              <a:ea typeface="+mn-ea"/>
            </a:endParaRPr>
          </a:p>
        </p:txBody>
      </p:sp>
      <p:grpSp>
        <p:nvGrpSpPr>
          <p:cNvPr id="6" name="グループ化 5"/>
          <p:cNvGrpSpPr/>
          <p:nvPr/>
        </p:nvGrpSpPr>
        <p:grpSpPr>
          <a:xfrm>
            <a:off x="1936424" y="4800600"/>
            <a:ext cx="7131377" cy="1981200"/>
            <a:chOff x="1936424" y="4800600"/>
            <a:chExt cx="7131377" cy="1981200"/>
          </a:xfrm>
        </p:grpSpPr>
        <p:sp>
          <p:nvSpPr>
            <p:cNvPr id="9" name="テキスト ボックス 8"/>
            <p:cNvSpPr txBox="1"/>
            <p:nvPr/>
          </p:nvSpPr>
          <p:spPr>
            <a:xfrm>
              <a:off x="1936424" y="5707063"/>
              <a:ext cx="3645550" cy="769441"/>
            </a:xfrm>
            <a:prstGeom prst="rect">
              <a:avLst/>
            </a:prstGeom>
            <a:noFill/>
          </p:spPr>
          <p:txBody>
            <a:bodyPr wrap="none">
              <a:spAutoFit/>
            </a:bodyPr>
            <a:lstStyle/>
            <a:p>
              <a:pPr algn="ctr">
                <a:defRPr/>
              </a:pPr>
              <a:r>
                <a:rPr lang="en-US" altLang="ja-JP" sz="4400" dirty="0">
                  <a:latin typeface="+mn-ea"/>
                </a:rPr>
                <a:t>O</a:t>
              </a:r>
              <a:r>
                <a:rPr lang="en-US" altLang="ja-JP" sz="4400" baseline="-25000" dirty="0">
                  <a:latin typeface="+mn-ea"/>
                </a:rPr>
                <a:t>2</a:t>
              </a:r>
              <a:r>
                <a:rPr lang="en-US" altLang="ja-JP" sz="4400" dirty="0">
                  <a:latin typeface="+mn-ea"/>
                </a:rPr>
                <a:t>-IV-Monitor</a:t>
              </a:r>
              <a:endParaRPr lang="ja-JP" altLang="en-US" sz="4400" dirty="0">
                <a:latin typeface="Arial" charset="0"/>
              </a:endParaRPr>
            </a:p>
          </p:txBody>
        </p:sp>
        <p:sp>
          <p:nvSpPr>
            <p:cNvPr id="31751" name="下矢印 6"/>
            <p:cNvSpPr>
              <a:spLocks noChangeArrowheads="1"/>
            </p:cNvSpPr>
            <p:nvPr/>
          </p:nvSpPr>
          <p:spPr bwMode="auto">
            <a:xfrm>
              <a:off x="3429000" y="5105400"/>
              <a:ext cx="609600" cy="609600"/>
            </a:xfrm>
            <a:prstGeom prst="downArrow">
              <a:avLst>
                <a:gd name="adj1" fmla="val 50000"/>
                <a:gd name="adj2" fmla="val 50000"/>
              </a:avLst>
            </a:prstGeom>
            <a:solidFill>
              <a:srgbClr val="FF6600"/>
            </a:solidFill>
            <a:ln w="9525" algn="ctr">
              <a:solidFill>
                <a:srgbClr val="002060"/>
              </a:solidFill>
              <a:round/>
              <a:headEnd/>
              <a:tailEnd/>
            </a:ln>
          </p:spPr>
          <p:txBody>
            <a:bodyPr wrap="none">
              <a:spAutoFit/>
            </a:bodyPr>
            <a:lstStyle/>
            <a:p>
              <a:endParaRPr lang="ja-JP" altLang="en-US"/>
            </a:p>
          </p:txBody>
        </p:sp>
        <p:pic>
          <p:nvPicPr>
            <p:cNvPr id="8" name="Picture 7" descr="C:\Users\Masaru Suzuki\AppData\Local\Microsoft\Windows\Temporary Internet Files\Content.IE5\O6VIL1Z9\MCj04338930000[1].png"/>
            <p:cNvPicPr>
              <a:picLocks noChangeAspect="1" noChangeArrowheads="1"/>
            </p:cNvPicPr>
            <p:nvPr/>
          </p:nvPicPr>
          <p:blipFill>
            <a:blip r:embed="rId4" cstate="print"/>
            <a:srcRect/>
            <a:stretch>
              <a:fillRect/>
            </a:stretch>
          </p:blipFill>
          <p:spPr bwMode="auto">
            <a:xfrm>
              <a:off x="7086600" y="4800600"/>
              <a:ext cx="1981201" cy="1981200"/>
            </a:xfrm>
            <a:prstGeom prst="rect">
              <a:avLst/>
            </a:prstGeom>
            <a:noFill/>
            <a:ln w="9525">
              <a:noFill/>
              <a:miter lim="800000"/>
              <a:headEnd/>
              <a:tailEnd/>
            </a:ln>
          </p:spPr>
        </p:pic>
      </p:grpSp>
      <p:cxnSp>
        <p:nvCxnSpPr>
          <p:cNvPr id="10" name="直線コネクタ 9"/>
          <p:cNvCxnSpPr/>
          <p:nvPr/>
        </p:nvCxnSpPr>
        <p:spPr>
          <a:xfrm>
            <a:off x="215900" y="990600"/>
            <a:ext cx="8748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descr="C:\Users\Masaru Suzuki\AppData\Local\Microsoft\Windows\Temporary Internet Files\Content.IE5\O6VIL1Z9\MCj04338930000[1].png"/>
          <p:cNvPicPr>
            <a:picLocks noChangeAspect="1" noChangeArrowheads="1"/>
          </p:cNvPicPr>
          <p:nvPr/>
        </p:nvPicPr>
        <p:blipFill>
          <a:blip r:embed="rId3" cstate="print"/>
          <a:srcRect/>
          <a:stretch>
            <a:fillRect/>
          </a:stretch>
        </p:blipFill>
        <p:spPr bwMode="auto">
          <a:xfrm>
            <a:off x="6786562" y="3810000"/>
            <a:ext cx="2357438" cy="2357437"/>
          </a:xfrm>
          <a:prstGeom prst="rect">
            <a:avLst/>
          </a:prstGeom>
          <a:noFill/>
          <a:ln w="9525">
            <a:noFill/>
            <a:miter lim="800000"/>
            <a:headEnd/>
            <a:tailEnd/>
          </a:ln>
        </p:spPr>
      </p:pic>
      <p:sp>
        <p:nvSpPr>
          <p:cNvPr id="11" name="タイトル 1"/>
          <p:cNvSpPr txBox="1">
            <a:spLocks/>
          </p:cNvSpPr>
          <p:nvPr/>
        </p:nvSpPr>
        <p:spPr>
          <a:xfrm>
            <a:off x="1928813" y="142875"/>
            <a:ext cx="5214937" cy="785813"/>
          </a:xfrm>
          <a:prstGeom prst="rect">
            <a:avLst/>
          </a:prstGeom>
        </p:spPr>
        <p:txBody>
          <a:bodyPr/>
          <a:lstStyle/>
          <a:p>
            <a:pPr algn="ctr" fontAlgn="auto">
              <a:spcAft>
                <a:spcPts val="0"/>
              </a:spcAft>
              <a:defRPr/>
            </a:pPr>
            <a:r>
              <a:rPr lang="ja-JP" altLang="en-US" sz="4000" dirty="0">
                <a:solidFill>
                  <a:srgbClr val="7030A0"/>
                </a:solidFill>
                <a:latin typeface="+mn-ea"/>
                <a:ea typeface="+mn-ea"/>
                <a:cs typeface="+mj-cs"/>
              </a:rPr>
              <a:t>二次</a:t>
            </a:r>
            <a:r>
              <a:rPr lang="en-US" altLang="ja-JP" sz="4000" dirty="0">
                <a:solidFill>
                  <a:srgbClr val="7030A0"/>
                </a:solidFill>
                <a:latin typeface="+mn-ea"/>
                <a:ea typeface="+mn-ea"/>
                <a:cs typeface="+mj-cs"/>
              </a:rPr>
              <a:t>ABCD</a:t>
            </a:r>
            <a:r>
              <a:rPr lang="ja-JP" altLang="en-US" sz="4000" dirty="0">
                <a:solidFill>
                  <a:srgbClr val="7030A0"/>
                </a:solidFill>
                <a:latin typeface="+mn-ea"/>
                <a:ea typeface="+mn-ea"/>
                <a:cs typeface="+mj-cs"/>
              </a:rPr>
              <a:t>評価</a:t>
            </a:r>
          </a:p>
        </p:txBody>
      </p:sp>
      <p:sp>
        <p:nvSpPr>
          <p:cNvPr id="14" name="正方形/長方形 13"/>
          <p:cNvSpPr/>
          <p:nvPr/>
        </p:nvSpPr>
        <p:spPr>
          <a:xfrm>
            <a:off x="500063" y="1143000"/>
            <a:ext cx="8072437" cy="4807470"/>
          </a:xfrm>
          <a:prstGeom prst="rect">
            <a:avLst/>
          </a:prstGeom>
        </p:spPr>
        <p:txBody>
          <a:bodyPr>
            <a:spAutoFit/>
          </a:bodyPr>
          <a:lstStyle/>
          <a:p>
            <a:pPr marL="342900" indent="-342900">
              <a:spcBef>
                <a:spcPct val="20000"/>
              </a:spcBef>
              <a:defRPr/>
            </a:pPr>
            <a:r>
              <a:rPr lang="ja-JP" altLang="en-US" kern="0" dirty="0">
                <a:solidFill>
                  <a:prstClr val="black"/>
                </a:solidFill>
                <a:latin typeface="+mn-ea"/>
                <a:ea typeface="+mn-ea"/>
              </a:rPr>
              <a:t>・バイタルサイン</a:t>
            </a:r>
          </a:p>
          <a:p>
            <a:pPr marL="342900" indent="-342900">
              <a:spcBef>
                <a:spcPct val="20000"/>
              </a:spcBef>
              <a:defRPr/>
            </a:pPr>
            <a:r>
              <a:rPr lang="ja-JP" altLang="en-US" kern="0" dirty="0">
                <a:solidFill>
                  <a:prstClr val="black"/>
                </a:solidFill>
                <a:latin typeface="+mn-ea"/>
                <a:ea typeface="+mn-ea"/>
              </a:rPr>
              <a:t>・意識レベル</a:t>
            </a:r>
          </a:p>
          <a:p>
            <a:pPr marL="342900" indent="-342900">
              <a:spcBef>
                <a:spcPct val="20000"/>
              </a:spcBef>
              <a:defRPr/>
            </a:pPr>
            <a:r>
              <a:rPr lang="ja-JP" altLang="en-US" kern="0" dirty="0">
                <a:solidFill>
                  <a:prstClr val="black"/>
                </a:solidFill>
                <a:latin typeface="+mn-ea"/>
                <a:ea typeface="+mn-ea"/>
              </a:rPr>
              <a:t>・気道と呼吸の状態</a:t>
            </a:r>
          </a:p>
          <a:p>
            <a:pPr marL="342900" indent="-342900">
              <a:spcBef>
                <a:spcPct val="20000"/>
              </a:spcBef>
              <a:defRPr/>
            </a:pPr>
            <a:r>
              <a:rPr lang="ja-JP" altLang="en-US" kern="0" dirty="0">
                <a:solidFill>
                  <a:prstClr val="black"/>
                </a:solidFill>
                <a:latin typeface="+mn-ea"/>
                <a:ea typeface="+mn-ea"/>
              </a:rPr>
              <a:t>・心拍数と血圧の状態</a:t>
            </a:r>
          </a:p>
          <a:p>
            <a:pPr marL="342900" indent="-342900">
              <a:spcBef>
                <a:spcPct val="20000"/>
              </a:spcBef>
              <a:defRPr/>
            </a:pPr>
            <a:r>
              <a:rPr lang="ja-JP" altLang="en-US" kern="0" dirty="0">
                <a:solidFill>
                  <a:prstClr val="black"/>
                </a:solidFill>
                <a:latin typeface="+mn-ea"/>
                <a:ea typeface="+mn-ea"/>
              </a:rPr>
              <a:t>・体 温</a:t>
            </a:r>
            <a:endParaRPr lang="en-US" altLang="ja-JP" kern="0" dirty="0">
              <a:solidFill>
                <a:prstClr val="black"/>
              </a:solidFill>
              <a:latin typeface="+mn-ea"/>
              <a:ea typeface="+mn-ea"/>
            </a:endParaRPr>
          </a:p>
          <a:p>
            <a:pPr marL="342900" indent="-342900">
              <a:spcBef>
                <a:spcPct val="20000"/>
              </a:spcBef>
              <a:defRPr/>
            </a:pPr>
            <a:endParaRPr lang="en-US" altLang="ja-JP" sz="2400" kern="0" dirty="0">
              <a:solidFill>
                <a:prstClr val="black"/>
              </a:solidFill>
              <a:latin typeface="+mn-ea"/>
              <a:ea typeface="+mn-ea"/>
            </a:endParaRPr>
          </a:p>
          <a:p>
            <a:pPr marL="342900" indent="-342900">
              <a:spcBef>
                <a:spcPct val="20000"/>
              </a:spcBef>
              <a:defRPr/>
            </a:pPr>
            <a:r>
              <a:rPr lang="ja-JP" altLang="en-US" sz="2400" kern="0" dirty="0">
                <a:solidFill>
                  <a:prstClr val="black"/>
                </a:solidFill>
                <a:latin typeface="+mn-ea"/>
                <a:ea typeface="+mn-ea"/>
              </a:rPr>
              <a:t>■</a:t>
            </a:r>
            <a:r>
              <a:rPr lang="en-US" altLang="ja-JP" sz="2400" kern="0" dirty="0">
                <a:solidFill>
                  <a:prstClr val="black"/>
                </a:solidFill>
                <a:latin typeface="+mn-ea"/>
                <a:ea typeface="+mn-ea"/>
              </a:rPr>
              <a:t>A</a:t>
            </a:r>
            <a:r>
              <a:rPr lang="ja-JP" altLang="en-US" sz="2400" kern="0" dirty="0">
                <a:solidFill>
                  <a:prstClr val="black"/>
                </a:solidFill>
                <a:latin typeface="+mn-ea"/>
                <a:ea typeface="+mn-ea"/>
              </a:rPr>
              <a:t>（</a:t>
            </a:r>
            <a:r>
              <a:rPr lang="en-US" altLang="ja-JP" sz="2400" kern="0" dirty="0">
                <a:solidFill>
                  <a:prstClr val="black"/>
                </a:solidFill>
                <a:latin typeface="+mn-ea"/>
                <a:ea typeface="+mn-ea"/>
              </a:rPr>
              <a:t>Airway</a:t>
            </a:r>
            <a:r>
              <a:rPr lang="ja-JP" altLang="en-US" sz="2400" kern="0" dirty="0">
                <a:solidFill>
                  <a:prstClr val="black"/>
                </a:solidFill>
                <a:latin typeface="+mn-ea"/>
                <a:ea typeface="+mn-ea"/>
              </a:rPr>
              <a:t>）気道</a:t>
            </a:r>
            <a:r>
              <a:rPr lang="en-US" altLang="ja-JP" sz="2400" kern="0" dirty="0">
                <a:solidFill>
                  <a:prstClr val="black"/>
                </a:solidFill>
                <a:latin typeface="+mn-ea"/>
                <a:ea typeface="+mn-ea"/>
              </a:rPr>
              <a:t>		</a:t>
            </a:r>
            <a:r>
              <a:rPr lang="ja-JP" altLang="en-US" sz="2400" kern="0" dirty="0">
                <a:solidFill>
                  <a:prstClr val="black"/>
                </a:solidFill>
                <a:latin typeface="+mn-ea"/>
                <a:ea typeface="+mn-ea"/>
              </a:rPr>
              <a:t>：開通</a:t>
            </a:r>
            <a:endParaRPr lang="en-US" altLang="ja-JP" sz="2400" kern="0" dirty="0">
              <a:solidFill>
                <a:prstClr val="black"/>
              </a:solidFill>
              <a:latin typeface="+mn-ea"/>
              <a:ea typeface="+mn-ea"/>
            </a:endParaRPr>
          </a:p>
          <a:p>
            <a:pPr marL="342900" lvl="1" indent="-342900">
              <a:spcBef>
                <a:spcPct val="20000"/>
              </a:spcBef>
              <a:defRPr/>
            </a:pPr>
            <a:r>
              <a:rPr lang="ja-JP" altLang="en-US" sz="2400" kern="0" dirty="0">
                <a:solidFill>
                  <a:prstClr val="black"/>
                </a:solidFill>
                <a:latin typeface="+mn-ea"/>
                <a:ea typeface="+mn-ea"/>
              </a:rPr>
              <a:t>■</a:t>
            </a:r>
            <a:r>
              <a:rPr lang="en-US" altLang="ja-JP" sz="2400" kern="0" dirty="0">
                <a:solidFill>
                  <a:prstClr val="black"/>
                </a:solidFill>
                <a:latin typeface="+mn-ea"/>
                <a:ea typeface="+mn-ea"/>
              </a:rPr>
              <a:t>B</a:t>
            </a:r>
            <a:r>
              <a:rPr lang="ja-JP" altLang="en-US" sz="2400" kern="0" dirty="0">
                <a:solidFill>
                  <a:prstClr val="black"/>
                </a:solidFill>
                <a:latin typeface="+mn-ea"/>
                <a:ea typeface="+mn-ea"/>
              </a:rPr>
              <a:t>（</a:t>
            </a:r>
            <a:r>
              <a:rPr lang="en-US" altLang="ja-JP" sz="2400" kern="0" dirty="0">
                <a:solidFill>
                  <a:prstClr val="black"/>
                </a:solidFill>
                <a:latin typeface="+mn-ea"/>
                <a:ea typeface="+mn-ea"/>
              </a:rPr>
              <a:t>Breathing</a:t>
            </a:r>
            <a:r>
              <a:rPr lang="ja-JP" altLang="en-US" sz="2400" kern="0" dirty="0">
                <a:solidFill>
                  <a:prstClr val="black"/>
                </a:solidFill>
                <a:latin typeface="+mn-ea"/>
                <a:ea typeface="+mn-ea"/>
              </a:rPr>
              <a:t>）呼吸</a:t>
            </a:r>
            <a:r>
              <a:rPr lang="en-US" altLang="ja-JP" sz="2400" kern="0" dirty="0">
                <a:solidFill>
                  <a:prstClr val="black"/>
                </a:solidFill>
                <a:latin typeface="+mn-ea"/>
                <a:ea typeface="+mn-ea"/>
              </a:rPr>
              <a:t>		</a:t>
            </a:r>
            <a:r>
              <a:rPr lang="ja-JP" altLang="en-US" sz="2400" kern="0" dirty="0">
                <a:solidFill>
                  <a:prstClr val="black"/>
                </a:solidFill>
                <a:latin typeface="+mn-ea"/>
                <a:ea typeface="+mn-ea"/>
              </a:rPr>
              <a:t>：呼吸数、</a:t>
            </a:r>
            <a:r>
              <a:rPr lang="en-US" altLang="ja-JP" sz="2400" kern="0" dirty="0">
                <a:solidFill>
                  <a:prstClr val="black"/>
                </a:solidFill>
                <a:latin typeface="+mn-ea"/>
                <a:ea typeface="+mn-ea"/>
              </a:rPr>
              <a:t>SpO</a:t>
            </a:r>
            <a:r>
              <a:rPr lang="en-US" altLang="ja-JP" sz="2400" kern="0" baseline="-25000" dirty="0">
                <a:solidFill>
                  <a:prstClr val="black"/>
                </a:solidFill>
                <a:latin typeface="+mn-ea"/>
                <a:ea typeface="+mn-ea"/>
              </a:rPr>
              <a:t>2</a:t>
            </a:r>
          </a:p>
          <a:p>
            <a:pPr marL="342900" lvl="1" indent="-342900">
              <a:spcBef>
                <a:spcPct val="20000"/>
              </a:spcBef>
              <a:defRPr/>
            </a:pPr>
            <a:r>
              <a:rPr lang="ja-JP" altLang="en-US" sz="2400" kern="0" dirty="0">
                <a:solidFill>
                  <a:prstClr val="black"/>
                </a:solidFill>
                <a:latin typeface="+mn-ea"/>
                <a:ea typeface="+mn-ea"/>
              </a:rPr>
              <a:t>■</a:t>
            </a:r>
            <a:r>
              <a:rPr lang="en-US" altLang="ja-JP" sz="2400" kern="0" dirty="0">
                <a:solidFill>
                  <a:prstClr val="black"/>
                </a:solidFill>
                <a:latin typeface="+mn-ea"/>
                <a:ea typeface="+mn-ea"/>
              </a:rPr>
              <a:t>C</a:t>
            </a:r>
            <a:r>
              <a:rPr lang="ja-JP" altLang="en-US" sz="2400" kern="0" dirty="0">
                <a:solidFill>
                  <a:prstClr val="black"/>
                </a:solidFill>
                <a:latin typeface="+mn-ea"/>
                <a:ea typeface="+mn-ea"/>
              </a:rPr>
              <a:t>（</a:t>
            </a:r>
            <a:r>
              <a:rPr lang="en-US" altLang="ja-JP" sz="2400" kern="0" dirty="0">
                <a:solidFill>
                  <a:prstClr val="black"/>
                </a:solidFill>
                <a:latin typeface="+mn-ea"/>
                <a:ea typeface="+mn-ea"/>
              </a:rPr>
              <a:t>Circulation</a:t>
            </a:r>
            <a:r>
              <a:rPr lang="ja-JP" altLang="en-US" sz="2400" kern="0" dirty="0">
                <a:solidFill>
                  <a:prstClr val="black"/>
                </a:solidFill>
                <a:latin typeface="+mn-ea"/>
                <a:ea typeface="+mn-ea"/>
              </a:rPr>
              <a:t>）循環</a:t>
            </a:r>
            <a:r>
              <a:rPr lang="en-US" altLang="ja-JP" sz="2400" kern="0" dirty="0">
                <a:solidFill>
                  <a:prstClr val="black"/>
                </a:solidFill>
                <a:latin typeface="+mn-ea"/>
                <a:ea typeface="+mn-ea"/>
              </a:rPr>
              <a:t>	</a:t>
            </a:r>
            <a:r>
              <a:rPr lang="ja-JP" altLang="en-US" sz="2400" kern="0" dirty="0">
                <a:solidFill>
                  <a:prstClr val="black"/>
                </a:solidFill>
                <a:latin typeface="+mn-ea"/>
                <a:ea typeface="+mn-ea"/>
              </a:rPr>
              <a:t>：血圧、心拍数、</a:t>
            </a:r>
            <a:endParaRPr lang="en-US" altLang="ja-JP" sz="2400" kern="0" dirty="0">
              <a:solidFill>
                <a:prstClr val="black"/>
              </a:solidFill>
              <a:latin typeface="+mn-ea"/>
              <a:ea typeface="+mn-ea"/>
            </a:endParaRPr>
          </a:p>
          <a:p>
            <a:pPr marL="342900" lvl="1" indent="-342900">
              <a:spcBef>
                <a:spcPct val="20000"/>
              </a:spcBef>
              <a:defRPr/>
            </a:pPr>
            <a:r>
              <a:rPr lang="ja-JP" altLang="en-US" sz="2400" kern="0" dirty="0">
                <a:solidFill>
                  <a:prstClr val="black"/>
                </a:solidFill>
                <a:latin typeface="+mn-ea"/>
                <a:ea typeface="+mn-ea"/>
              </a:rPr>
              <a:t>■</a:t>
            </a:r>
            <a:r>
              <a:rPr lang="en-US" altLang="ja-JP" sz="2400" kern="0" dirty="0">
                <a:solidFill>
                  <a:prstClr val="black"/>
                </a:solidFill>
                <a:latin typeface="+mn-ea"/>
                <a:ea typeface="+mn-ea"/>
              </a:rPr>
              <a:t>D</a:t>
            </a:r>
            <a:r>
              <a:rPr lang="ja-JP" altLang="en-US" sz="2400" kern="0" dirty="0">
                <a:solidFill>
                  <a:prstClr val="black"/>
                </a:solidFill>
                <a:latin typeface="+mn-ea"/>
                <a:ea typeface="+mn-ea"/>
              </a:rPr>
              <a:t>（</a:t>
            </a:r>
            <a:r>
              <a:rPr lang="en-US" altLang="ja-JP" sz="2400" kern="0" dirty="0">
                <a:solidFill>
                  <a:prstClr val="black"/>
                </a:solidFill>
                <a:latin typeface="+mn-ea"/>
                <a:ea typeface="+mn-ea"/>
              </a:rPr>
              <a:t>Differential Diagnosis</a:t>
            </a:r>
            <a:r>
              <a:rPr lang="ja-JP" altLang="en-US" sz="2400" kern="0" dirty="0">
                <a:solidFill>
                  <a:prstClr val="black"/>
                </a:solidFill>
                <a:latin typeface="+mn-ea"/>
                <a:ea typeface="+mn-ea"/>
              </a:rPr>
              <a:t>）</a:t>
            </a:r>
            <a:r>
              <a:rPr lang="en-US" altLang="ja-JP" sz="2400" kern="0" dirty="0">
                <a:solidFill>
                  <a:prstClr val="black"/>
                </a:solidFill>
                <a:latin typeface="+mn-ea"/>
                <a:ea typeface="+mn-ea"/>
              </a:rPr>
              <a:t>	</a:t>
            </a:r>
            <a:r>
              <a:rPr lang="ja-JP" altLang="en-US" sz="2400" kern="0" dirty="0">
                <a:solidFill>
                  <a:prstClr val="black"/>
                </a:solidFill>
                <a:latin typeface="+mn-ea"/>
                <a:ea typeface="+mn-ea"/>
              </a:rPr>
              <a:t>：鑑別診断</a:t>
            </a:r>
            <a:endParaRPr lang="en-US" altLang="ja-JP" sz="2400" kern="0" dirty="0">
              <a:solidFill>
                <a:prstClr val="black"/>
              </a:solidFill>
              <a:latin typeface="+mn-ea"/>
              <a:ea typeface="+mn-ea"/>
            </a:endParaRPr>
          </a:p>
        </p:txBody>
      </p:sp>
      <p:cxnSp>
        <p:nvCxnSpPr>
          <p:cNvPr id="6" name="直線コネクタ 5"/>
          <p:cNvCxnSpPr/>
          <p:nvPr/>
        </p:nvCxnSpPr>
        <p:spPr>
          <a:xfrm>
            <a:off x="215900" y="990600"/>
            <a:ext cx="8748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DFEB126A-0C47-4D3E-A3C1-E2880BCBFC15}"/>
              </a:ext>
            </a:extLst>
          </p:cNvPr>
          <p:cNvSpPr txBox="1">
            <a:spLocks noChangeArrowheads="1"/>
          </p:cNvSpPr>
          <p:nvPr/>
        </p:nvSpPr>
        <p:spPr>
          <a:xfrm>
            <a:off x="304800" y="1295400"/>
            <a:ext cx="8770938" cy="1447800"/>
          </a:xfrm>
          <a:prstGeom prst="rect">
            <a:avLst/>
          </a:prstGeom>
        </p:spPr>
        <p:txBody>
          <a:bodyPr/>
          <a:lstStyle/>
          <a:p>
            <a:pPr marL="1076325" indent="-1076325" eaLnBrk="1" hangingPunct="1">
              <a:lnSpc>
                <a:spcPct val="150000"/>
              </a:lnSpc>
              <a:spcBef>
                <a:spcPct val="20000"/>
              </a:spcBef>
              <a:defRPr/>
            </a:pPr>
            <a:r>
              <a:rPr lang="ja-JP" altLang="en-US" b="0" kern="0" dirty="0">
                <a:latin typeface="+mn-ea"/>
                <a:ea typeface="+mn-ea"/>
              </a:rPr>
              <a:t>①　</a:t>
            </a:r>
            <a:r>
              <a:rPr lang="ja-JP" altLang="en-US" sz="3200" kern="0" dirty="0">
                <a:latin typeface="+mn-ea"/>
                <a:ea typeface="+mn-ea"/>
              </a:rPr>
              <a:t>初期</a:t>
            </a:r>
            <a:r>
              <a:rPr lang="en-US" altLang="ja-JP" sz="3200" kern="0" dirty="0">
                <a:latin typeface="+mn-ea"/>
                <a:ea typeface="+mn-ea"/>
              </a:rPr>
              <a:t>ABCD</a:t>
            </a:r>
            <a:r>
              <a:rPr lang="ja-JP" altLang="en-US" sz="3200" kern="0" dirty="0">
                <a:latin typeface="+mn-ea"/>
                <a:ea typeface="+mn-ea"/>
              </a:rPr>
              <a:t>評価</a:t>
            </a:r>
            <a:r>
              <a:rPr lang="ja-JP" altLang="en-US" b="0" kern="0" dirty="0">
                <a:latin typeface="+mn-ea"/>
                <a:ea typeface="+mn-ea"/>
              </a:rPr>
              <a:t>：　視診や病歴聴取、触診、ならびに聴診による患者全体の印象・所見からの評価</a:t>
            </a:r>
            <a:endParaRPr lang="en-US" altLang="ja-JP" b="0" kern="0" dirty="0">
              <a:latin typeface="+mn-ea"/>
              <a:ea typeface="+mn-ea"/>
            </a:endParaRPr>
          </a:p>
        </p:txBody>
      </p:sp>
      <p:sp>
        <p:nvSpPr>
          <p:cNvPr id="8" name="タイトル 2">
            <a:extLst>
              <a:ext uri="{FF2B5EF4-FFF2-40B4-BE49-F238E27FC236}">
                <a16:creationId xmlns:a16="http://schemas.microsoft.com/office/drawing/2014/main" id="{4C132EA3-AE7D-4D21-8C6F-272A235B2708}"/>
              </a:ext>
            </a:extLst>
          </p:cNvPr>
          <p:cNvSpPr txBox="1">
            <a:spLocks/>
          </p:cNvSpPr>
          <p:nvPr/>
        </p:nvSpPr>
        <p:spPr>
          <a:xfrm>
            <a:off x="36513" y="285750"/>
            <a:ext cx="9039225" cy="590550"/>
          </a:xfrm>
          <a:prstGeom prst="rect">
            <a:avLst/>
          </a:prstGeom>
        </p:spPr>
        <p:txBody>
          <a:bodyPr/>
          <a:lstStyle/>
          <a:p>
            <a:pPr algn="ctr">
              <a:defRPr/>
            </a:pPr>
            <a:r>
              <a:rPr lang="ja-JP" altLang="en-US" sz="3200" kern="0" dirty="0">
                <a:solidFill>
                  <a:srgbClr val="9900CC"/>
                </a:solidFill>
                <a:latin typeface="+mn-ea"/>
                <a:ea typeface="+mn-ea"/>
                <a:cs typeface="+mj-cs"/>
              </a:rPr>
              <a:t>系統的なアプローチにおける</a:t>
            </a:r>
            <a:r>
              <a:rPr lang="en-US" altLang="ja-JP" sz="3200" kern="0" dirty="0">
                <a:solidFill>
                  <a:srgbClr val="9900CC"/>
                </a:solidFill>
                <a:latin typeface="+mn-ea"/>
                <a:ea typeface="+mn-ea"/>
                <a:cs typeface="+mj-cs"/>
              </a:rPr>
              <a:t>5</a:t>
            </a:r>
            <a:r>
              <a:rPr lang="ja-JP" altLang="en-US" sz="3200" kern="0" dirty="0" err="1">
                <a:solidFill>
                  <a:srgbClr val="9900CC"/>
                </a:solidFill>
                <a:latin typeface="+mn-ea"/>
                <a:ea typeface="+mn-ea"/>
                <a:cs typeface="+mj-cs"/>
              </a:rPr>
              <a:t>つの</a:t>
            </a:r>
            <a:r>
              <a:rPr lang="ja-JP" altLang="en-US" sz="3200" kern="0" dirty="0">
                <a:solidFill>
                  <a:srgbClr val="9900CC"/>
                </a:solidFill>
                <a:latin typeface="+mn-ea"/>
                <a:ea typeface="+mn-ea"/>
                <a:cs typeface="+mj-cs"/>
              </a:rPr>
              <a:t>キーワード</a:t>
            </a:r>
          </a:p>
        </p:txBody>
      </p:sp>
      <p:cxnSp>
        <p:nvCxnSpPr>
          <p:cNvPr id="5" name="直線コネクタ 4">
            <a:extLst>
              <a:ext uri="{FF2B5EF4-FFF2-40B4-BE49-F238E27FC236}">
                <a16:creationId xmlns:a16="http://schemas.microsoft.com/office/drawing/2014/main" id="{9C978F2E-4D0D-42DF-8A74-E205E2AF6CD9}"/>
              </a:ext>
            </a:extLst>
          </p:cNvPr>
          <p:cNvCxnSpPr/>
          <p:nvPr/>
        </p:nvCxnSpPr>
        <p:spPr>
          <a:xfrm>
            <a:off x="215900" y="990600"/>
            <a:ext cx="8748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EB43FF15-5E9F-4088-89F0-FF0F4E241CD0}"/>
              </a:ext>
            </a:extLst>
          </p:cNvPr>
          <p:cNvSpPr txBox="1"/>
          <p:nvPr/>
        </p:nvSpPr>
        <p:spPr>
          <a:xfrm>
            <a:off x="6788150" y="6477000"/>
            <a:ext cx="2302233" cy="307777"/>
          </a:xfrm>
          <a:prstGeom prst="rect">
            <a:avLst/>
          </a:prstGeom>
          <a:noFill/>
        </p:spPr>
        <p:txBody>
          <a:bodyPr wrap="none">
            <a:spAutoFit/>
          </a:bodyPr>
          <a:lstStyle/>
          <a:p>
            <a:pPr eaLnBrk="1" hangingPunct="1">
              <a:defRPr/>
            </a:pPr>
            <a:r>
              <a:rPr lang="ja-JP" altLang="en-US" sz="1400" dirty="0">
                <a:solidFill>
                  <a:srgbClr val="0070C0"/>
                </a:solidFill>
                <a:latin typeface="+mn-ea"/>
                <a:ea typeface="+mn-ea"/>
              </a:rPr>
              <a:t>内科救急診療指針</a:t>
            </a:r>
            <a:r>
              <a:rPr lang="en-US" altLang="ja-JP" sz="1400" dirty="0">
                <a:solidFill>
                  <a:srgbClr val="0070C0"/>
                </a:solidFill>
                <a:latin typeface="+mn-ea"/>
                <a:ea typeface="+mn-ea"/>
              </a:rPr>
              <a:t>2022</a:t>
            </a:r>
            <a:r>
              <a:rPr lang="ja-JP" altLang="en-US" sz="1400" dirty="0">
                <a:solidFill>
                  <a:srgbClr val="0070C0"/>
                </a:solidFill>
                <a:latin typeface="+mn-ea"/>
                <a:ea typeface="+mn-ea"/>
              </a:rPr>
              <a:t>　</a:t>
            </a:r>
            <a:r>
              <a:rPr lang="en-US" altLang="ja-JP" sz="1400" dirty="0">
                <a:solidFill>
                  <a:srgbClr val="0070C0"/>
                </a:solidFill>
                <a:latin typeface="+mn-ea"/>
                <a:ea typeface="+mn-ea"/>
              </a:rPr>
              <a:t>P3</a:t>
            </a:r>
            <a:endParaRPr lang="ja-JP" altLang="en-US" sz="1400" dirty="0">
              <a:solidFill>
                <a:srgbClr val="0070C0"/>
              </a:solidFill>
              <a:latin typeface="+mn-ea"/>
              <a:ea typeface="+mn-ea"/>
            </a:endParaRPr>
          </a:p>
        </p:txBody>
      </p:sp>
      <p:sp>
        <p:nvSpPr>
          <p:cNvPr id="9" name="Rectangle 2">
            <a:extLst>
              <a:ext uri="{FF2B5EF4-FFF2-40B4-BE49-F238E27FC236}">
                <a16:creationId xmlns:a16="http://schemas.microsoft.com/office/drawing/2014/main" id="{67A74158-9078-4507-A758-9C9FB8DF4BE9}"/>
              </a:ext>
            </a:extLst>
          </p:cNvPr>
          <p:cNvSpPr txBox="1">
            <a:spLocks noChangeArrowheads="1"/>
          </p:cNvSpPr>
          <p:nvPr/>
        </p:nvSpPr>
        <p:spPr>
          <a:xfrm>
            <a:off x="304800" y="3452813"/>
            <a:ext cx="8770938" cy="1524000"/>
          </a:xfrm>
          <a:prstGeom prst="rect">
            <a:avLst/>
          </a:prstGeom>
        </p:spPr>
        <p:txBody>
          <a:bodyPr/>
          <a:lstStyle/>
          <a:p>
            <a:pPr marL="1076325" indent="-1076325" eaLnBrk="1" hangingPunct="1">
              <a:lnSpc>
                <a:spcPct val="150000"/>
              </a:lnSpc>
              <a:spcBef>
                <a:spcPct val="20000"/>
              </a:spcBef>
              <a:defRPr/>
            </a:pPr>
            <a:r>
              <a:rPr lang="ja-JP" altLang="en-US" b="0" kern="0" dirty="0">
                <a:latin typeface="+mn-ea"/>
                <a:ea typeface="+mn-ea"/>
              </a:rPr>
              <a:t>③　</a:t>
            </a:r>
            <a:r>
              <a:rPr lang="ja-JP" altLang="en-US" sz="3200" kern="0" dirty="0">
                <a:latin typeface="+mn-ea"/>
                <a:ea typeface="+mn-ea"/>
              </a:rPr>
              <a:t>二次</a:t>
            </a:r>
            <a:r>
              <a:rPr lang="en-US" altLang="ja-JP" sz="3200" kern="0" dirty="0">
                <a:latin typeface="+mn-ea"/>
                <a:ea typeface="+mn-ea"/>
              </a:rPr>
              <a:t>ABCD</a:t>
            </a:r>
            <a:r>
              <a:rPr lang="ja-JP" altLang="en-US" sz="3200" kern="0" dirty="0">
                <a:latin typeface="+mn-ea"/>
                <a:ea typeface="+mn-ea"/>
              </a:rPr>
              <a:t>評価</a:t>
            </a:r>
            <a:r>
              <a:rPr lang="ja-JP" altLang="en-US" b="0" kern="0" dirty="0">
                <a:latin typeface="+mn-ea"/>
                <a:ea typeface="+mn-ea"/>
              </a:rPr>
              <a:t>：　客観的な患者情報に基づく評価と対応</a:t>
            </a:r>
            <a:endParaRPr lang="en-US" altLang="ja-JP" b="0" kern="0" dirty="0">
              <a:latin typeface="+mn-ea"/>
              <a:ea typeface="+mn-ea"/>
            </a:endParaRPr>
          </a:p>
        </p:txBody>
      </p:sp>
      <p:sp>
        <p:nvSpPr>
          <p:cNvPr id="10" name="Rectangle 2">
            <a:extLst>
              <a:ext uri="{FF2B5EF4-FFF2-40B4-BE49-F238E27FC236}">
                <a16:creationId xmlns:a16="http://schemas.microsoft.com/office/drawing/2014/main" id="{C145DE56-0F32-4E39-A25C-18FAEC902394}"/>
              </a:ext>
            </a:extLst>
          </p:cNvPr>
          <p:cNvSpPr txBox="1">
            <a:spLocks noChangeArrowheads="1"/>
          </p:cNvSpPr>
          <p:nvPr/>
        </p:nvSpPr>
        <p:spPr>
          <a:xfrm>
            <a:off x="284163" y="2762250"/>
            <a:ext cx="8770937" cy="838200"/>
          </a:xfrm>
          <a:prstGeom prst="rect">
            <a:avLst/>
          </a:prstGeom>
        </p:spPr>
        <p:txBody>
          <a:bodyPr/>
          <a:lstStyle/>
          <a:p>
            <a:pPr marL="342900" lvl="1" indent="-342900" eaLnBrk="1" hangingPunct="1">
              <a:lnSpc>
                <a:spcPct val="150000"/>
              </a:lnSpc>
              <a:spcBef>
                <a:spcPct val="20000"/>
              </a:spcBef>
              <a:defRPr/>
            </a:pPr>
            <a:r>
              <a:rPr lang="ja-JP" altLang="en-US" b="0" kern="0" dirty="0">
                <a:latin typeface="+mn-ea"/>
                <a:ea typeface="+mn-ea"/>
              </a:rPr>
              <a:t>②　</a:t>
            </a:r>
            <a:r>
              <a:rPr lang="ja-JP" altLang="en-US" b="0" dirty="0">
                <a:latin typeface="+mn-ea"/>
                <a:ea typeface="+mn-ea"/>
              </a:rPr>
              <a:t>酸素・静脈路確保・モニタ（</a:t>
            </a:r>
            <a:r>
              <a:rPr lang="en-US" altLang="ja-JP" b="0" dirty="0">
                <a:latin typeface="+mn-ea"/>
                <a:ea typeface="+mn-ea"/>
              </a:rPr>
              <a:t>O</a:t>
            </a:r>
            <a:r>
              <a:rPr lang="en-US" altLang="ja-JP" b="0" baseline="-25000" dirty="0">
                <a:latin typeface="+mn-ea"/>
                <a:ea typeface="+mn-ea"/>
              </a:rPr>
              <a:t>2</a:t>
            </a:r>
            <a:r>
              <a:rPr lang="en-US" altLang="ja-JP" b="0" dirty="0">
                <a:latin typeface="+mn-ea"/>
                <a:ea typeface="+mn-ea"/>
              </a:rPr>
              <a:t>-IV-Monitor</a:t>
            </a:r>
            <a:r>
              <a:rPr lang="ja-JP" altLang="en-US" b="0" dirty="0">
                <a:latin typeface="+mn-ea"/>
                <a:ea typeface="+mn-ea"/>
              </a:rPr>
              <a:t>）</a:t>
            </a:r>
            <a:endParaRPr lang="en-US" altLang="ja-JP" b="0" kern="0" dirty="0">
              <a:latin typeface="+mn-ea"/>
              <a:ea typeface="+mn-ea"/>
            </a:endParaRPr>
          </a:p>
        </p:txBody>
      </p:sp>
      <p:sp>
        <p:nvSpPr>
          <p:cNvPr id="11" name="Rectangle 2">
            <a:extLst>
              <a:ext uri="{FF2B5EF4-FFF2-40B4-BE49-F238E27FC236}">
                <a16:creationId xmlns:a16="http://schemas.microsoft.com/office/drawing/2014/main" id="{D91C9E4B-B1E7-4C2F-8E6E-9F24137A282D}"/>
              </a:ext>
            </a:extLst>
          </p:cNvPr>
          <p:cNvSpPr txBox="1">
            <a:spLocks noChangeArrowheads="1"/>
          </p:cNvSpPr>
          <p:nvPr/>
        </p:nvSpPr>
        <p:spPr>
          <a:xfrm>
            <a:off x="304800" y="4876800"/>
            <a:ext cx="8770938" cy="762000"/>
          </a:xfrm>
          <a:prstGeom prst="rect">
            <a:avLst/>
          </a:prstGeom>
        </p:spPr>
        <p:txBody>
          <a:bodyPr/>
          <a:lstStyle/>
          <a:p>
            <a:pPr marL="342900" lvl="1" indent="-342900" eaLnBrk="1" hangingPunct="1">
              <a:lnSpc>
                <a:spcPct val="150000"/>
              </a:lnSpc>
              <a:spcBef>
                <a:spcPct val="20000"/>
              </a:spcBef>
              <a:defRPr/>
            </a:pPr>
            <a:r>
              <a:rPr lang="ja-JP" altLang="en-US" b="0" kern="0" dirty="0">
                <a:latin typeface="+mn-ea"/>
                <a:ea typeface="+mn-ea"/>
              </a:rPr>
              <a:t>④　バイタルサイン</a:t>
            </a:r>
            <a:endParaRPr lang="en-US" altLang="ja-JP" b="0" kern="0" dirty="0">
              <a:latin typeface="+mn-ea"/>
              <a:ea typeface="+mn-ea"/>
            </a:endParaRPr>
          </a:p>
        </p:txBody>
      </p:sp>
      <p:sp>
        <p:nvSpPr>
          <p:cNvPr id="12" name="Rectangle 2">
            <a:extLst>
              <a:ext uri="{FF2B5EF4-FFF2-40B4-BE49-F238E27FC236}">
                <a16:creationId xmlns:a16="http://schemas.microsoft.com/office/drawing/2014/main" id="{2E1488E4-39B9-4F8D-88AA-13372C35C87B}"/>
              </a:ext>
            </a:extLst>
          </p:cNvPr>
          <p:cNvSpPr txBox="1">
            <a:spLocks noChangeArrowheads="1"/>
          </p:cNvSpPr>
          <p:nvPr/>
        </p:nvSpPr>
        <p:spPr>
          <a:xfrm>
            <a:off x="304800" y="5562600"/>
            <a:ext cx="8770938" cy="800100"/>
          </a:xfrm>
          <a:prstGeom prst="rect">
            <a:avLst/>
          </a:prstGeom>
        </p:spPr>
        <p:txBody>
          <a:bodyPr/>
          <a:lstStyle/>
          <a:p>
            <a:pPr marL="342900" lvl="1" indent="-342900" eaLnBrk="1" hangingPunct="1">
              <a:lnSpc>
                <a:spcPct val="150000"/>
              </a:lnSpc>
              <a:spcBef>
                <a:spcPct val="20000"/>
              </a:spcBef>
              <a:defRPr/>
            </a:pPr>
            <a:r>
              <a:rPr lang="ja-JP" altLang="en-US" b="0" kern="0" dirty="0">
                <a:latin typeface="+mn-ea"/>
                <a:ea typeface="+mn-ea"/>
              </a:rPr>
              <a:t>⑤　簡潔な病歴聴取 （</a:t>
            </a:r>
            <a:r>
              <a:rPr lang="en-US" altLang="ja-JP" b="0" kern="0" dirty="0">
                <a:latin typeface="+mn-ea"/>
                <a:ea typeface="+mn-ea"/>
              </a:rPr>
              <a:t>SAMPLE history</a:t>
            </a:r>
            <a:r>
              <a:rPr lang="ja-JP" altLang="en-US" b="0" kern="0" dirty="0">
                <a:latin typeface="+mn-ea"/>
                <a:ea typeface="+mn-ea"/>
              </a:rPr>
              <a:t>）</a:t>
            </a:r>
            <a:endParaRPr lang="en-US" altLang="ja-JP" b="0" kern="0" dirty="0">
              <a:latin typeface="+mn-ea"/>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1"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2800" b="1"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9745</TotalTime>
  <Words>2282</Words>
  <Application>Microsoft Office PowerPoint</Application>
  <PresentationFormat>画面に合わせる (4:3)</PresentationFormat>
  <Paragraphs>263</Paragraphs>
  <Slides>23</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23</vt:i4>
      </vt:variant>
    </vt:vector>
  </HeadingPairs>
  <TitlesOfParts>
    <vt:vector size="31" baseType="lpstr">
      <vt:lpstr>BIZ UDPゴシック</vt:lpstr>
      <vt:lpstr>ＭＳ Ｐゴシック</vt:lpstr>
      <vt:lpstr>ＭＳ ゴシック</vt:lpstr>
      <vt:lpstr>Arial</vt:lpstr>
      <vt:lpstr>Calibri</vt:lpstr>
      <vt:lpstr>Times New Roman</vt:lpstr>
      <vt:lpstr>Wingdings</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内科救急指導で強調すべきこと</vt:lpstr>
      <vt:lpstr>JMECCの極意</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masanori</dc:creator>
  <cp:lastModifiedBy>木内 亘</cp:lastModifiedBy>
  <cp:revision>402</cp:revision>
  <cp:lastPrinted>1601-01-01T00:00:00Z</cp:lastPrinted>
  <dcterms:created xsi:type="dcterms:W3CDTF">1601-01-01T00:00:00Z</dcterms:created>
  <dcterms:modified xsi:type="dcterms:W3CDTF">2022-08-23T07:19:36Z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