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86" r:id="rId2"/>
    <p:sldId id="441" r:id="rId3"/>
    <p:sldId id="389" r:id="rId4"/>
    <p:sldId id="442" r:id="rId5"/>
    <p:sldId id="443" r:id="rId6"/>
    <p:sldId id="444" r:id="rId7"/>
    <p:sldId id="448" r:id="rId8"/>
    <p:sldId id="445" r:id="rId9"/>
  </p:sldIdLst>
  <p:sldSz cx="9144000" cy="6858000" type="screen4x3"/>
  <p:notesSz cx="6735763" cy="9866313"/>
  <p:defaultTextStyle>
    <a:defPPr>
      <a:defRPr lang="ja-JP"/>
    </a:defPPr>
    <a:lvl1pPr algn="l" rtl="0" eaLnBrk="0" fontAlgn="base" hangingPunct="0">
      <a:spcBef>
        <a:spcPct val="0"/>
      </a:spcBef>
      <a:spcAft>
        <a:spcPct val="0"/>
      </a:spcAft>
      <a:defRPr kumimoji="1" sz="2800" b="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2800" b="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2800" b="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2800" b="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2800" b="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2800" b="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2800" b="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2800" b="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2800" b="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0F1287-739B-E557-3A8F-02B0C30E11B2}" name="コメント" initials="コメント" userId="コメント" providerId="None"/>
  <p188:author id="{24ED07A5-9482-2D12-64D7-C07B3E07E118}" name="日出山 拓人" initials="日出山" userId="S::2038610@omni.tokyo-med.ac.jp::2eb51f06-d1ad-407e-b482-89f9f0432a2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9900CC"/>
    <a:srgbClr val="FF66FF"/>
    <a:srgbClr val="FF6600"/>
    <a:srgbClr val="FFFF99"/>
    <a:srgbClr val="CCECFF"/>
    <a:srgbClr val="00CCFF"/>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47" autoAdjust="0"/>
    <p:restoredTop sz="75102" autoAdjust="0"/>
  </p:normalViewPr>
  <p:slideViewPr>
    <p:cSldViewPr>
      <p:cViewPr varScale="1">
        <p:scale>
          <a:sx n="82" d="100"/>
          <a:sy n="82" d="100"/>
        </p:scale>
        <p:origin x="207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hangingPunct="1">
              <a:defRPr sz="1200">
                <a:latin typeface="Arial" pitchFamily="34" charset="0"/>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hangingPunct="1">
              <a:defRPr sz="1200">
                <a:latin typeface="Arial" pitchFamily="34" charset="0"/>
                <a:ea typeface="ＭＳ Ｐゴシック" pitchFamily="50" charset="-128"/>
              </a:defRPr>
            </a:lvl1pPr>
          </a:lstStyle>
          <a:p>
            <a:pPr>
              <a:defRPr/>
            </a:pPr>
            <a:fld id="{9C45708E-E817-4186-A19D-52FED3C8169E}" type="datetimeFigureOut">
              <a:rPr lang="ja-JP" altLang="en-US"/>
              <a:pPr>
                <a:defRPr/>
              </a:pPr>
              <a:t>2022/6/13</a:t>
            </a:fld>
            <a:endParaRPr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hangingPunct="1">
              <a:defRPr sz="1200">
                <a:latin typeface="Arial" pitchFamily="34"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4FBF9B6-F58E-40B4-997D-5308A484BE77}" type="slidenum">
              <a:rPr lang="ja-JP" altLang="en-US"/>
              <a:pPr>
                <a:defRPr/>
              </a:pPr>
              <a:t>‹#›</a:t>
            </a:fld>
            <a:endParaRPr lang="ja-JP" altLang="en-US"/>
          </a:p>
        </p:txBody>
      </p:sp>
    </p:spTree>
    <p:extLst>
      <p:ext uri="{BB962C8B-B14F-4D97-AF65-F5344CB8AC3E}">
        <p14:creationId xmlns:p14="http://schemas.microsoft.com/office/powerpoint/2010/main" val="4243942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eaLnBrk="1" hangingPunct="1">
              <a:defRPr sz="1200">
                <a:latin typeface="Arial" charset="0"/>
                <a:ea typeface="ＭＳ Ｐゴシック" charset="-128"/>
              </a:defRPr>
            </a:lvl1pPr>
          </a:lstStyle>
          <a:p>
            <a:pPr>
              <a:defRPr/>
            </a:pPr>
            <a:fld id="{FFF33C1B-9BDD-440E-BA9A-5C532F297A82}" type="datetimeFigureOut">
              <a:rPr lang="ja-JP" altLang="en-US"/>
              <a:pPr>
                <a:defRPr/>
              </a:pPr>
              <a:t>2022/6/13</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hangingPunct="1">
              <a:defRPr sz="1200">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7DE58F6-DBDB-4EB0-A471-F820C2158090}" type="slidenum">
              <a:rPr lang="ja-JP" altLang="en-US"/>
              <a:pPr>
                <a:defRPr/>
              </a:pPr>
              <a:t>‹#›</a:t>
            </a:fld>
            <a:endParaRPr lang="ja-JP" altLang="en-US"/>
          </a:p>
        </p:txBody>
      </p:sp>
    </p:spTree>
    <p:extLst>
      <p:ext uri="{BB962C8B-B14F-4D97-AF65-F5344CB8AC3E}">
        <p14:creationId xmlns:p14="http://schemas.microsoft.com/office/powerpoint/2010/main" val="9973941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 1">
            <a:extLst>
              <a:ext uri="{FF2B5EF4-FFF2-40B4-BE49-F238E27FC236}">
                <a16:creationId xmlns:a16="http://schemas.microsoft.com/office/drawing/2014/main" id="{44BAA7DB-9339-4ECE-9A17-58AEE5C2BB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 2">
            <a:extLst>
              <a:ext uri="{FF2B5EF4-FFF2-40B4-BE49-F238E27FC236}">
                <a16:creationId xmlns:a16="http://schemas.microsoft.com/office/drawing/2014/main" id="{11274F63-0778-410C-AD31-ACFC424F6E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a:t>説明例：</a:t>
            </a:r>
            <a:endParaRPr lang="en-US" altLang="ja-JP"/>
          </a:p>
          <a:p>
            <a:pPr eaLnBrk="1" hangingPunct="1"/>
            <a:endParaRPr lang="en-US" altLang="ja-JP"/>
          </a:p>
          <a:p>
            <a:pPr eaLnBrk="1" hangingPunct="1"/>
            <a:r>
              <a:rPr lang="ja-JP" altLang="en-US"/>
              <a:t>（試験、答え合わせ）</a:t>
            </a:r>
            <a:endParaRPr lang="en-US" altLang="ja-JP"/>
          </a:p>
        </p:txBody>
      </p:sp>
      <p:sp>
        <p:nvSpPr>
          <p:cNvPr id="17412" name="スライド番号プレースホルダ 3">
            <a:extLst>
              <a:ext uri="{FF2B5EF4-FFF2-40B4-BE49-F238E27FC236}">
                <a16:creationId xmlns:a16="http://schemas.microsoft.com/office/drawing/2014/main" id="{75BB86AC-3E58-4BE3-BD37-7E1DCD7AEF9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EA461518-24BB-47BD-9A13-011629559A11}" type="slidenum">
              <a:rPr lang="ja-JP" altLang="en-US" smtClean="0">
                <a:latin typeface="Arial" panose="020B0604020202020204" pitchFamily="34" charset="0"/>
              </a:rPr>
              <a:pPr>
                <a:spcBef>
                  <a:spcPct val="0"/>
                </a:spcBef>
              </a:pPr>
              <a:t>1</a:t>
            </a:fld>
            <a:endParaRPr lang="ja-JP"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 1">
            <a:extLst>
              <a:ext uri="{FF2B5EF4-FFF2-40B4-BE49-F238E27FC236}">
                <a16:creationId xmlns:a16="http://schemas.microsoft.com/office/drawing/2014/main" id="{D864ADE7-A73B-4992-AF5D-3E8D4FE95F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 2">
            <a:extLst>
              <a:ext uri="{FF2B5EF4-FFF2-40B4-BE49-F238E27FC236}">
                <a16:creationId xmlns:a16="http://schemas.microsoft.com/office/drawing/2014/main" id="{EB6E5FE8-F633-4A3E-8586-E9548AB3DD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a:t>説明例：</a:t>
            </a:r>
            <a:endParaRPr lang="en-US" altLang="ja-JP"/>
          </a:p>
        </p:txBody>
      </p:sp>
      <p:sp>
        <p:nvSpPr>
          <p:cNvPr id="19460" name="スライド番号プレースホルダ 3">
            <a:extLst>
              <a:ext uri="{FF2B5EF4-FFF2-40B4-BE49-F238E27FC236}">
                <a16:creationId xmlns:a16="http://schemas.microsoft.com/office/drawing/2014/main" id="{51819B7F-B35F-4281-ABCC-A01984B72DB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D69137DF-D5D4-47FA-8D45-36D2D649E57E}" type="slidenum">
              <a:rPr lang="ja-JP" altLang="en-US" smtClean="0">
                <a:latin typeface="Arial" panose="020B0604020202020204" pitchFamily="34" charset="0"/>
              </a:rPr>
              <a:pPr>
                <a:spcBef>
                  <a:spcPct val="0"/>
                </a:spcBef>
              </a:pPr>
              <a:t>2</a:t>
            </a:fld>
            <a:endParaRPr lang="ja-JP"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 1">
            <a:extLst>
              <a:ext uri="{FF2B5EF4-FFF2-40B4-BE49-F238E27FC236}">
                <a16:creationId xmlns:a16="http://schemas.microsoft.com/office/drawing/2014/main" id="{D019BD9D-FF9B-4527-B3F4-F364A767B5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 2">
            <a:extLst>
              <a:ext uri="{FF2B5EF4-FFF2-40B4-BE49-F238E27FC236}">
                <a16:creationId xmlns:a16="http://schemas.microsoft.com/office/drawing/2014/main" id="{089CA068-7C11-4589-8281-9A9C56937B77}"/>
              </a:ext>
            </a:extLst>
          </p:cNvPr>
          <p:cNvSpPr>
            <a:spLocks noGrp="1"/>
          </p:cNvSpPr>
          <p:nvPr>
            <p:ph type="body" idx="1"/>
          </p:nvPr>
        </p:nvSpPr>
        <p:spPr/>
        <p:txBody>
          <a:bodyPr>
            <a:normAutofit lnSpcReduction="10000"/>
          </a:bodyPr>
          <a:lstStyle/>
          <a:p>
            <a:pPr eaLnBrk="1" hangingPunct="1">
              <a:defRPr/>
            </a:pPr>
            <a:r>
              <a:rPr lang="ja-JP" altLang="en-US" dirty="0"/>
              <a:t>説明例：</a:t>
            </a:r>
            <a:endParaRPr lang="en-US" altLang="ja-JP" dirty="0"/>
          </a:p>
          <a:p>
            <a:pPr eaLnBrk="1" hangingPunct="1">
              <a:lnSpc>
                <a:spcPct val="150000"/>
              </a:lnSpc>
              <a:defRPr/>
            </a:pPr>
            <a:r>
              <a:rPr lang="en-US" altLang="ja-JP" dirty="0">
                <a:latin typeface="+mn-ea"/>
              </a:rPr>
              <a:t>JMECC</a:t>
            </a:r>
            <a:r>
              <a:rPr lang="ja-JP" altLang="en-US" dirty="0">
                <a:latin typeface="+mn-ea"/>
              </a:rPr>
              <a:t>を受講されて、</a:t>
            </a:r>
            <a:endParaRPr lang="en-US" altLang="ja-JP" dirty="0">
              <a:latin typeface="+mn-ea"/>
            </a:endParaRPr>
          </a:p>
          <a:p>
            <a:pPr eaLnBrk="1" hangingPunct="1">
              <a:lnSpc>
                <a:spcPct val="150000"/>
              </a:lnSpc>
              <a:defRPr/>
            </a:pPr>
            <a:r>
              <a:rPr lang="ja-JP" altLang="en-US" dirty="0"/>
              <a:t>緊急を要する急病に対して、</a:t>
            </a:r>
          </a:p>
          <a:p>
            <a:pPr eaLnBrk="1" hangingPunct="1">
              <a:lnSpc>
                <a:spcPct val="150000"/>
              </a:lnSpc>
              <a:defRPr/>
            </a:pPr>
            <a:r>
              <a:rPr lang="ja-JP" altLang="en-US" dirty="0"/>
              <a:t>① 患者の第一印象、視診、触診、および脈診による患者の重症度や緊急度の判断</a:t>
            </a:r>
          </a:p>
          <a:p>
            <a:pPr eaLnBrk="1" hangingPunct="1">
              <a:lnSpc>
                <a:spcPct val="150000"/>
              </a:lnSpc>
              <a:defRPr/>
            </a:pPr>
            <a:r>
              <a:rPr lang="ja-JP" altLang="en-US" dirty="0"/>
              <a:t>② バイタルサインの把握</a:t>
            </a:r>
          </a:p>
          <a:p>
            <a:pPr eaLnBrk="1" hangingPunct="1">
              <a:lnSpc>
                <a:spcPct val="150000"/>
              </a:lnSpc>
              <a:defRPr/>
            </a:pPr>
            <a:r>
              <a:rPr lang="ja-JP" altLang="en-US" dirty="0"/>
              <a:t>③ ポイントを絞った簡潔な病歴聴取</a:t>
            </a:r>
          </a:p>
          <a:p>
            <a:pPr eaLnBrk="1" hangingPunct="1">
              <a:lnSpc>
                <a:spcPct val="150000"/>
              </a:lnSpc>
              <a:defRPr/>
            </a:pPr>
            <a:r>
              <a:rPr lang="ja-JP" altLang="en-US" dirty="0"/>
              <a:t>④ 身体診察</a:t>
            </a:r>
          </a:p>
          <a:p>
            <a:pPr eaLnBrk="1" hangingPunct="1">
              <a:lnSpc>
                <a:spcPct val="150000"/>
              </a:lnSpc>
              <a:defRPr/>
            </a:pPr>
            <a:r>
              <a:rPr lang="ja-JP" altLang="en-US" dirty="0"/>
              <a:t>⑤ 適切な（鑑別）診断と初期治療　を実践できること</a:t>
            </a:r>
            <a:endParaRPr lang="en-US" altLang="ja-JP" dirty="0"/>
          </a:p>
          <a:p>
            <a:pPr eaLnBrk="1" hangingPunct="1">
              <a:lnSpc>
                <a:spcPct val="150000"/>
              </a:lnSpc>
              <a:defRPr/>
            </a:pPr>
            <a:r>
              <a:rPr lang="ja-JP" altLang="en-US" dirty="0"/>
              <a:t>そして、</a:t>
            </a:r>
            <a:endParaRPr lang="en-US" altLang="ja-JP" dirty="0"/>
          </a:p>
          <a:p>
            <a:pPr eaLnBrk="1" hangingPunct="1">
              <a:lnSpc>
                <a:spcPct val="150000"/>
              </a:lnSpc>
              <a:defRPr/>
            </a:pPr>
            <a:r>
              <a:rPr lang="ja-JP" altLang="en-US" dirty="0"/>
              <a:t>予期せぬ心停止に対して、</a:t>
            </a:r>
          </a:p>
          <a:p>
            <a:pPr eaLnBrk="1" hangingPunct="1">
              <a:lnSpc>
                <a:spcPct val="150000"/>
              </a:lnSpc>
              <a:defRPr/>
            </a:pPr>
            <a:r>
              <a:rPr lang="ja-JP" altLang="en-US" dirty="0"/>
              <a:t>迅速かつ適切な一次および二次救命処置　も実施できることを</a:t>
            </a:r>
            <a:endParaRPr lang="en-US" altLang="ja-JP" dirty="0"/>
          </a:p>
          <a:p>
            <a:pPr eaLnBrk="1" hangingPunct="1">
              <a:lnSpc>
                <a:spcPct val="150000"/>
              </a:lnSpc>
              <a:defRPr/>
            </a:pPr>
            <a:r>
              <a:rPr lang="ja-JP" altLang="en-US" dirty="0"/>
              <a:t>受講していただきました。</a:t>
            </a:r>
            <a:endParaRPr lang="en-US" altLang="ja-JP" dirty="0"/>
          </a:p>
          <a:p>
            <a:pPr eaLnBrk="1" hangingPunct="1">
              <a:lnSpc>
                <a:spcPct val="150000"/>
              </a:lnSpc>
              <a:defRPr/>
            </a:pPr>
            <a:r>
              <a:rPr lang="ja-JP" altLang="en-US" dirty="0"/>
              <a:t>いかがでしたでしょうか？</a:t>
            </a:r>
          </a:p>
          <a:p>
            <a:pPr eaLnBrk="1" hangingPunct="1">
              <a:lnSpc>
                <a:spcPct val="150000"/>
              </a:lnSpc>
              <a:defRPr/>
            </a:pPr>
            <a:endParaRPr lang="ja-JP" altLang="en-US" dirty="0"/>
          </a:p>
          <a:p>
            <a:pPr eaLnBrk="1" hangingPunct="1">
              <a:lnSpc>
                <a:spcPct val="150000"/>
              </a:lnSpc>
              <a:defRPr/>
            </a:pPr>
            <a:endParaRPr lang="ja-JP" altLang="en-US" dirty="0"/>
          </a:p>
        </p:txBody>
      </p:sp>
      <p:sp>
        <p:nvSpPr>
          <p:cNvPr id="21508" name="スライド番号プレースホルダ 3">
            <a:extLst>
              <a:ext uri="{FF2B5EF4-FFF2-40B4-BE49-F238E27FC236}">
                <a16:creationId xmlns:a16="http://schemas.microsoft.com/office/drawing/2014/main" id="{4047D1D8-7F6B-45D3-AB71-F368A32FB0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E2E1C2CA-FC64-4C4C-A022-FF2F5D14A879}" type="slidenum">
              <a:rPr lang="ja-JP" altLang="en-US" smtClean="0">
                <a:latin typeface="Arial" panose="020B0604020202020204" pitchFamily="34" charset="0"/>
              </a:rPr>
              <a:pPr>
                <a:spcBef>
                  <a:spcPct val="0"/>
                </a:spcBef>
              </a:pPr>
              <a:t>3</a:t>
            </a:fld>
            <a:endParaRPr lang="ja-JP"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ー 1">
            <a:extLst>
              <a:ext uri="{FF2B5EF4-FFF2-40B4-BE49-F238E27FC236}">
                <a16:creationId xmlns:a16="http://schemas.microsoft.com/office/drawing/2014/main" id="{D44CBC8C-45CA-478F-B257-0EC59415D4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ノート プレースホルダー 2">
            <a:extLst>
              <a:ext uri="{FF2B5EF4-FFF2-40B4-BE49-F238E27FC236}">
                <a16:creationId xmlns:a16="http://schemas.microsoft.com/office/drawing/2014/main" id="{C8786A8A-8174-42A8-86EE-2C74267744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a:t>説明例：</a:t>
            </a:r>
            <a:endParaRPr lang="en-US" altLang="ja-JP"/>
          </a:p>
          <a:p>
            <a:r>
              <a:rPr lang="en-US" altLang="ja-JP"/>
              <a:t>JMECC</a:t>
            </a:r>
            <a:r>
              <a:rPr lang="ja-JP" altLang="en-US"/>
              <a:t>での実習内容は、実際の臨床でもよく遭遇することであろうと思います。</a:t>
            </a:r>
            <a:endParaRPr lang="en-US" altLang="ja-JP"/>
          </a:p>
          <a:p>
            <a:endParaRPr lang="ja-JP" altLang="en-US"/>
          </a:p>
        </p:txBody>
      </p:sp>
      <p:sp>
        <p:nvSpPr>
          <p:cNvPr id="23556" name="スライド番号プレースホルダー 3">
            <a:extLst>
              <a:ext uri="{FF2B5EF4-FFF2-40B4-BE49-F238E27FC236}">
                <a16:creationId xmlns:a16="http://schemas.microsoft.com/office/drawing/2014/main" id="{A25ECE6A-1A52-4510-A81C-C7FD837E5ED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800" b="1">
                <a:solidFill>
                  <a:schemeClr val="tx1"/>
                </a:solidFill>
                <a:latin typeface="Arial" panose="020B0604020202020204" pitchFamily="34" charset="0"/>
                <a:ea typeface="ＭＳ Ｐゴシック" panose="020B0600070205080204" pitchFamily="50" charset="-128"/>
              </a:defRPr>
            </a:lvl1pPr>
            <a:lvl2pPr marL="742950" indent="-285750">
              <a:defRPr kumimoji="1" sz="2800" b="1">
                <a:solidFill>
                  <a:schemeClr val="tx1"/>
                </a:solidFill>
                <a:latin typeface="Arial" panose="020B0604020202020204" pitchFamily="34" charset="0"/>
                <a:ea typeface="ＭＳ Ｐゴシック" panose="020B0600070205080204" pitchFamily="50" charset="-128"/>
              </a:defRPr>
            </a:lvl2pPr>
            <a:lvl3pPr marL="1143000" indent="-228600">
              <a:defRPr kumimoji="1" sz="2800" b="1">
                <a:solidFill>
                  <a:schemeClr val="tx1"/>
                </a:solidFill>
                <a:latin typeface="Arial" panose="020B0604020202020204" pitchFamily="34" charset="0"/>
                <a:ea typeface="ＭＳ Ｐゴシック" panose="020B0600070205080204" pitchFamily="50" charset="-128"/>
              </a:defRPr>
            </a:lvl3pPr>
            <a:lvl4pPr marL="1600200" indent="-228600">
              <a:defRPr kumimoji="1" sz="2800" b="1">
                <a:solidFill>
                  <a:schemeClr val="tx1"/>
                </a:solidFill>
                <a:latin typeface="Arial" panose="020B0604020202020204" pitchFamily="34" charset="0"/>
                <a:ea typeface="ＭＳ Ｐゴシック" panose="020B0600070205080204" pitchFamily="50" charset="-128"/>
              </a:defRPr>
            </a:lvl4pPr>
            <a:lvl5pPr marL="2057400" indent="-228600">
              <a:defRPr kumimoji="1" sz="28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9pPr>
          </a:lstStyle>
          <a:p>
            <a:fld id="{533BF5A4-4E6B-4EEA-9DBF-1E2E7AE6A33A}" type="slidenum">
              <a:rPr lang="ja-JP" altLang="en-US" sz="1200" smtClean="0"/>
              <a:pPr/>
              <a:t>4</a:t>
            </a:fld>
            <a:endParaRPr lang="ja-JP" altLang="en-US" sz="1200"/>
          </a:p>
        </p:txBody>
      </p:sp>
    </p:spTree>
    <p:extLst>
      <p:ext uri="{BB962C8B-B14F-4D97-AF65-F5344CB8AC3E}">
        <p14:creationId xmlns:p14="http://schemas.microsoft.com/office/powerpoint/2010/main" val="2507684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ー 1">
            <a:extLst>
              <a:ext uri="{FF2B5EF4-FFF2-40B4-BE49-F238E27FC236}">
                <a16:creationId xmlns:a16="http://schemas.microsoft.com/office/drawing/2014/main" id="{6C71CE52-E94A-40D7-A633-82D2893DB9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ノート プレースホルダー 2">
            <a:extLst>
              <a:ext uri="{FF2B5EF4-FFF2-40B4-BE49-F238E27FC236}">
                <a16:creationId xmlns:a16="http://schemas.microsoft.com/office/drawing/2014/main" id="{E94F7127-EEB4-4B0B-897E-C52000F463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a:t>ポイント：フローチャートを用いて簡潔に説明する。</a:t>
            </a:r>
            <a:endParaRPr lang="en-US" altLang="ja-JP"/>
          </a:p>
          <a:p>
            <a:r>
              <a:rPr lang="en-US" altLang="ja-JP"/>
              <a:t>JMECC</a:t>
            </a:r>
            <a:r>
              <a:rPr lang="ja-JP" altLang="en-US"/>
              <a:t>は</a:t>
            </a:r>
            <a:r>
              <a:rPr lang="en-US" altLang="ja-JP"/>
              <a:t>ICLS</a:t>
            </a:r>
            <a:r>
              <a:rPr lang="ja-JP" altLang="en-US"/>
              <a:t>に乗っているので、</a:t>
            </a:r>
            <a:r>
              <a:rPr lang="en-US" altLang="ja-JP"/>
              <a:t>JMECC</a:t>
            </a:r>
            <a:r>
              <a:rPr lang="ja-JP" altLang="en-US"/>
              <a:t>指導歴は</a:t>
            </a:r>
            <a:r>
              <a:rPr lang="en-US" altLang="ja-JP"/>
              <a:t>ICLS</a:t>
            </a:r>
            <a:r>
              <a:rPr lang="ja-JP" altLang="en-US"/>
              <a:t>指導歴になること、</a:t>
            </a:r>
            <a:endParaRPr lang="en-US" altLang="ja-JP"/>
          </a:p>
          <a:p>
            <a:r>
              <a:rPr lang="en-US" altLang="ja-JP"/>
              <a:t>JMECC</a:t>
            </a:r>
            <a:r>
              <a:rPr lang="ja-JP" altLang="en-US"/>
              <a:t>インストラクター申請前に</a:t>
            </a:r>
            <a:r>
              <a:rPr lang="en-US" altLang="ja-JP"/>
              <a:t>ICLS</a:t>
            </a:r>
            <a:r>
              <a:rPr lang="ja-JP" altLang="en-US"/>
              <a:t>インストラクターを申請し、認定される必要があること、など</a:t>
            </a:r>
          </a:p>
        </p:txBody>
      </p:sp>
      <p:sp>
        <p:nvSpPr>
          <p:cNvPr id="25604" name="スライド番号プレースホルダー 3">
            <a:extLst>
              <a:ext uri="{FF2B5EF4-FFF2-40B4-BE49-F238E27FC236}">
                <a16:creationId xmlns:a16="http://schemas.microsoft.com/office/drawing/2014/main" id="{D76874B4-14F0-44E1-B4D1-6BDBF7DB70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800" b="1">
                <a:solidFill>
                  <a:schemeClr val="tx1"/>
                </a:solidFill>
                <a:latin typeface="Arial" panose="020B0604020202020204" pitchFamily="34" charset="0"/>
                <a:ea typeface="ＭＳ Ｐゴシック" panose="020B0600070205080204" pitchFamily="50" charset="-128"/>
              </a:defRPr>
            </a:lvl1pPr>
            <a:lvl2pPr marL="742950" indent="-285750">
              <a:defRPr kumimoji="1" sz="2800" b="1">
                <a:solidFill>
                  <a:schemeClr val="tx1"/>
                </a:solidFill>
                <a:latin typeface="Arial" panose="020B0604020202020204" pitchFamily="34" charset="0"/>
                <a:ea typeface="ＭＳ Ｐゴシック" panose="020B0600070205080204" pitchFamily="50" charset="-128"/>
              </a:defRPr>
            </a:lvl2pPr>
            <a:lvl3pPr marL="1143000" indent="-228600">
              <a:defRPr kumimoji="1" sz="2800" b="1">
                <a:solidFill>
                  <a:schemeClr val="tx1"/>
                </a:solidFill>
                <a:latin typeface="Arial" panose="020B0604020202020204" pitchFamily="34" charset="0"/>
                <a:ea typeface="ＭＳ Ｐゴシック" panose="020B0600070205080204" pitchFamily="50" charset="-128"/>
              </a:defRPr>
            </a:lvl3pPr>
            <a:lvl4pPr marL="1600200" indent="-228600">
              <a:defRPr kumimoji="1" sz="2800" b="1">
                <a:solidFill>
                  <a:schemeClr val="tx1"/>
                </a:solidFill>
                <a:latin typeface="Arial" panose="020B0604020202020204" pitchFamily="34" charset="0"/>
                <a:ea typeface="ＭＳ Ｐゴシック" panose="020B0600070205080204" pitchFamily="50" charset="-128"/>
              </a:defRPr>
            </a:lvl4pPr>
            <a:lvl5pPr marL="2057400" indent="-228600">
              <a:defRPr kumimoji="1" sz="28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9pPr>
          </a:lstStyle>
          <a:p>
            <a:fld id="{B6DAA38B-765A-4B42-9037-4F2DBD570184}" type="slidenum">
              <a:rPr lang="ja-JP" altLang="en-US" sz="1200" smtClean="0"/>
              <a:pPr/>
              <a:t>5</a:t>
            </a:fld>
            <a:endParaRPr lang="ja-JP"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a:extLst>
              <a:ext uri="{FF2B5EF4-FFF2-40B4-BE49-F238E27FC236}">
                <a16:creationId xmlns:a16="http://schemas.microsoft.com/office/drawing/2014/main" id="{78292879-DB40-4584-B15E-0C4A830187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0A73FF11-19D5-4A75-8F00-050512F12D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a:t>説明例：</a:t>
            </a:r>
            <a:r>
              <a:rPr lang="en-US" altLang="ja-JP"/>
              <a:t>JMECC</a:t>
            </a:r>
            <a:r>
              <a:rPr lang="ja-JP" altLang="en-US"/>
              <a:t>を受講・指導することで、内科診療・総合診療に携わるすべての医師に不可欠かつ重要な診療姿勢・能力を研鑽できるでしょう。是非、</a:t>
            </a:r>
            <a:r>
              <a:rPr lang="en-US" altLang="ja-JP"/>
              <a:t>JMECC</a:t>
            </a:r>
            <a:r>
              <a:rPr lang="ja-JP" altLang="en-US"/>
              <a:t>の指導者になることもお奨めします。</a:t>
            </a:r>
          </a:p>
          <a:p>
            <a:endParaRPr lang="ja-JP" altLang="en-US"/>
          </a:p>
          <a:p>
            <a:endParaRPr lang="ja-JP" altLang="en-US"/>
          </a:p>
        </p:txBody>
      </p:sp>
      <p:sp>
        <p:nvSpPr>
          <p:cNvPr id="27652" name="スライド番号プレースホルダー 3">
            <a:extLst>
              <a:ext uri="{FF2B5EF4-FFF2-40B4-BE49-F238E27FC236}">
                <a16:creationId xmlns:a16="http://schemas.microsoft.com/office/drawing/2014/main" id="{091937AD-9C54-4F08-816E-26545DFECE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800" b="1">
                <a:solidFill>
                  <a:schemeClr val="tx1"/>
                </a:solidFill>
                <a:latin typeface="Arial" panose="020B0604020202020204" pitchFamily="34" charset="0"/>
                <a:ea typeface="ＭＳ Ｐゴシック" panose="020B0600070205080204" pitchFamily="50" charset="-128"/>
              </a:defRPr>
            </a:lvl1pPr>
            <a:lvl2pPr marL="742950" indent="-285750">
              <a:defRPr kumimoji="1" sz="2800" b="1">
                <a:solidFill>
                  <a:schemeClr val="tx1"/>
                </a:solidFill>
                <a:latin typeface="Arial" panose="020B0604020202020204" pitchFamily="34" charset="0"/>
                <a:ea typeface="ＭＳ Ｐゴシック" panose="020B0600070205080204" pitchFamily="50" charset="-128"/>
              </a:defRPr>
            </a:lvl2pPr>
            <a:lvl3pPr marL="1143000" indent="-228600">
              <a:defRPr kumimoji="1" sz="2800" b="1">
                <a:solidFill>
                  <a:schemeClr val="tx1"/>
                </a:solidFill>
                <a:latin typeface="Arial" panose="020B0604020202020204" pitchFamily="34" charset="0"/>
                <a:ea typeface="ＭＳ Ｐゴシック" panose="020B0600070205080204" pitchFamily="50" charset="-128"/>
              </a:defRPr>
            </a:lvl3pPr>
            <a:lvl4pPr marL="1600200" indent="-228600">
              <a:defRPr kumimoji="1" sz="2800" b="1">
                <a:solidFill>
                  <a:schemeClr val="tx1"/>
                </a:solidFill>
                <a:latin typeface="Arial" panose="020B0604020202020204" pitchFamily="34" charset="0"/>
                <a:ea typeface="ＭＳ Ｐゴシック" panose="020B0600070205080204" pitchFamily="50" charset="-128"/>
              </a:defRPr>
            </a:lvl4pPr>
            <a:lvl5pPr marL="2057400" indent="-228600">
              <a:defRPr kumimoji="1" sz="28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9pPr>
          </a:lstStyle>
          <a:p>
            <a:fld id="{270B145D-3101-4D05-B42F-0634E62AE099}" type="slidenum">
              <a:rPr lang="ja-JP" altLang="en-US" sz="1200" smtClean="0"/>
              <a:pPr/>
              <a:t>6</a:t>
            </a:fld>
            <a:endParaRPr lang="ja-JP"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a:extLst>
              <a:ext uri="{FF2B5EF4-FFF2-40B4-BE49-F238E27FC236}">
                <a16:creationId xmlns:a16="http://schemas.microsoft.com/office/drawing/2014/main" id="{78292879-DB40-4584-B15E-0C4A830187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ー 2">
            <a:extLst>
              <a:ext uri="{FF2B5EF4-FFF2-40B4-BE49-F238E27FC236}">
                <a16:creationId xmlns:a16="http://schemas.microsoft.com/office/drawing/2014/main" id="{0A73FF11-19D5-4A75-8F00-050512F12D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説明例：最後に</a:t>
            </a:r>
            <a:r>
              <a:rPr lang="ja-JP" altLang="en-US" sz="1200" dirty="0"/>
              <a:t>専攻医・初期臨床研修医の先生方への</a:t>
            </a:r>
            <a:r>
              <a:rPr lang="ja-JP" altLang="en-US" dirty="0"/>
              <a:t>事務連絡となりますが、本日配布しました「修了証」は</a:t>
            </a:r>
          </a:p>
          <a:p>
            <a:r>
              <a:rPr lang="ja-JP" altLang="en-US" dirty="0"/>
              <a:t>　　　　　　</a:t>
            </a:r>
            <a:r>
              <a:rPr lang="en-US" altLang="ja-JP" dirty="0"/>
              <a:t>JMECC</a:t>
            </a:r>
            <a:r>
              <a:rPr lang="ja-JP" altLang="en-US" dirty="0"/>
              <a:t>受講の証明として、</a:t>
            </a:r>
            <a:r>
              <a:rPr lang="en-US" altLang="ja-JP" dirty="0"/>
              <a:t>J</a:t>
            </a:r>
            <a:r>
              <a:rPr lang="ja-JP" altLang="en-US" dirty="0"/>
              <a:t>－</a:t>
            </a:r>
            <a:r>
              <a:rPr lang="en-US" altLang="ja-JP" dirty="0"/>
              <a:t>OSLER</a:t>
            </a:r>
            <a:r>
              <a:rPr lang="ja-JP" altLang="en-US" dirty="0"/>
              <a:t>にアップロードいただく</a:t>
            </a:r>
            <a:endParaRPr lang="en-US" altLang="ja-JP" dirty="0"/>
          </a:p>
          <a:p>
            <a:pPr marL="0" indent="0">
              <a:buFontTx/>
              <a:buNone/>
            </a:pPr>
            <a:r>
              <a:rPr lang="ja-JP" altLang="en-US" dirty="0"/>
              <a:t>ポイント：</a:t>
            </a:r>
            <a:r>
              <a:rPr lang="en-US" altLang="ja-JP" dirty="0"/>
              <a:t>J</a:t>
            </a:r>
            <a:r>
              <a:rPr lang="ja-JP" altLang="en-US" dirty="0"/>
              <a:t>－</a:t>
            </a:r>
            <a:r>
              <a:rPr lang="en-US" altLang="ja-JP" dirty="0"/>
              <a:t>OSLER</a:t>
            </a:r>
            <a:r>
              <a:rPr lang="ja-JP" altLang="en-US" sz="1200" b="0" kern="0" dirty="0"/>
              <a:t>へはデータでのアップロードとなります。</a:t>
            </a:r>
            <a:endParaRPr lang="en-US" altLang="ja-JP" sz="1200" b="0" kern="0" dirty="0"/>
          </a:p>
          <a:p>
            <a:pPr marL="0" indent="0">
              <a:buFontTx/>
              <a:buNone/>
            </a:pPr>
            <a:r>
              <a:rPr lang="ja-JP" altLang="en-US" sz="1200" b="0" kern="0"/>
              <a:t>　　　　　　スキャン</a:t>
            </a:r>
            <a:r>
              <a:rPr lang="ja-JP" altLang="en-US" sz="1200" b="0" kern="0" dirty="0"/>
              <a:t>や写真等に</a:t>
            </a:r>
            <a:r>
              <a:rPr lang="ja-JP" altLang="en-US" sz="1200" b="0" kern="0"/>
              <a:t>残し、データ化</a:t>
            </a:r>
            <a:r>
              <a:rPr lang="ja-JP" altLang="en-US" sz="1200" b="0" kern="0" dirty="0"/>
              <a:t>することを推奨します。</a:t>
            </a:r>
            <a:endParaRPr lang="ja-JP" altLang="en-US" sz="1200" b="0" u="sng" kern="0" dirty="0">
              <a:solidFill>
                <a:srgbClr val="FF0000"/>
              </a:solidFill>
            </a:endParaRPr>
          </a:p>
        </p:txBody>
      </p:sp>
      <p:sp>
        <p:nvSpPr>
          <p:cNvPr id="27652" name="スライド番号プレースホルダー 3">
            <a:extLst>
              <a:ext uri="{FF2B5EF4-FFF2-40B4-BE49-F238E27FC236}">
                <a16:creationId xmlns:a16="http://schemas.microsoft.com/office/drawing/2014/main" id="{091937AD-9C54-4F08-816E-26545DFECE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800" b="1">
                <a:solidFill>
                  <a:schemeClr val="tx1"/>
                </a:solidFill>
                <a:latin typeface="Arial" panose="020B0604020202020204" pitchFamily="34" charset="0"/>
                <a:ea typeface="ＭＳ Ｐゴシック" panose="020B0600070205080204" pitchFamily="50" charset="-128"/>
              </a:defRPr>
            </a:lvl1pPr>
            <a:lvl2pPr marL="742950" indent="-285750">
              <a:defRPr kumimoji="1" sz="2800" b="1">
                <a:solidFill>
                  <a:schemeClr val="tx1"/>
                </a:solidFill>
                <a:latin typeface="Arial" panose="020B0604020202020204" pitchFamily="34" charset="0"/>
                <a:ea typeface="ＭＳ Ｐゴシック" panose="020B0600070205080204" pitchFamily="50" charset="-128"/>
              </a:defRPr>
            </a:lvl2pPr>
            <a:lvl3pPr marL="1143000" indent="-228600">
              <a:defRPr kumimoji="1" sz="2800" b="1">
                <a:solidFill>
                  <a:schemeClr val="tx1"/>
                </a:solidFill>
                <a:latin typeface="Arial" panose="020B0604020202020204" pitchFamily="34" charset="0"/>
                <a:ea typeface="ＭＳ Ｐゴシック" panose="020B0600070205080204" pitchFamily="50" charset="-128"/>
              </a:defRPr>
            </a:lvl3pPr>
            <a:lvl4pPr marL="1600200" indent="-228600">
              <a:defRPr kumimoji="1" sz="2800" b="1">
                <a:solidFill>
                  <a:schemeClr val="tx1"/>
                </a:solidFill>
                <a:latin typeface="Arial" panose="020B0604020202020204" pitchFamily="34" charset="0"/>
                <a:ea typeface="ＭＳ Ｐゴシック" panose="020B0600070205080204" pitchFamily="50" charset="-128"/>
              </a:defRPr>
            </a:lvl4pPr>
            <a:lvl5pPr marL="2057400" indent="-228600">
              <a:defRPr kumimoji="1" sz="28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800" b="1">
                <a:solidFill>
                  <a:schemeClr val="tx1"/>
                </a:solidFill>
                <a:latin typeface="Arial" panose="020B0604020202020204" pitchFamily="34" charset="0"/>
                <a:ea typeface="ＭＳ Ｐゴシック" panose="020B0600070205080204" pitchFamily="50" charset="-128"/>
              </a:defRPr>
            </a:lvl9pPr>
          </a:lstStyle>
          <a:p>
            <a:fld id="{270B145D-3101-4D05-B42F-0634E62AE099}" type="slidenum">
              <a:rPr lang="ja-JP" altLang="en-US" sz="1200" smtClean="0"/>
              <a:pPr/>
              <a:t>7</a:t>
            </a:fld>
            <a:endParaRPr lang="ja-JP"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 1">
            <a:extLst>
              <a:ext uri="{FF2B5EF4-FFF2-40B4-BE49-F238E27FC236}">
                <a16:creationId xmlns:a16="http://schemas.microsoft.com/office/drawing/2014/main" id="{FE46C193-1367-48EA-90A0-E4A9B61DEE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ノート プレースホルダ 2">
            <a:extLst>
              <a:ext uri="{FF2B5EF4-FFF2-40B4-BE49-F238E27FC236}">
                <a16:creationId xmlns:a16="http://schemas.microsoft.com/office/drawing/2014/main" id="{3015B3CD-53E3-4165-89D5-67B71DCA57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a:t>説明例：</a:t>
            </a:r>
            <a:endParaRPr lang="en-US" altLang="ja-JP"/>
          </a:p>
          <a:p>
            <a:pPr eaLnBrk="1" hangingPunct="1"/>
            <a:endParaRPr lang="en-US" altLang="ja-JP"/>
          </a:p>
          <a:p>
            <a:pPr eaLnBrk="1" hangingPunct="1"/>
            <a:r>
              <a:rPr lang="ja-JP" altLang="en-US"/>
              <a:t>（受講症受け渡し後）</a:t>
            </a:r>
            <a:endParaRPr lang="en-US" altLang="ja-JP"/>
          </a:p>
          <a:p>
            <a:pPr eaLnBrk="1" hangingPunct="1"/>
            <a:r>
              <a:rPr lang="ja-JP" altLang="en-US"/>
              <a:t>試験問題、解答用紙、アンケート（、名札）は持ち帰らないで、机上に置いてください。</a:t>
            </a:r>
          </a:p>
        </p:txBody>
      </p:sp>
      <p:sp>
        <p:nvSpPr>
          <p:cNvPr id="29700" name="スライド番号プレースホルダ 3">
            <a:extLst>
              <a:ext uri="{FF2B5EF4-FFF2-40B4-BE49-F238E27FC236}">
                <a16:creationId xmlns:a16="http://schemas.microsoft.com/office/drawing/2014/main" id="{CD6D61A3-8D18-4092-B0A0-D002D05F488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2B71BF7D-ADD5-408A-A096-9A542CEDEEED}" type="slidenum">
              <a:rPr lang="ja-JP" altLang="en-US" smtClean="0">
                <a:latin typeface="Arial" panose="020B0604020202020204" pitchFamily="34" charset="0"/>
              </a:rPr>
              <a:pPr>
                <a:spcBef>
                  <a:spcPct val="0"/>
                </a:spcBef>
              </a:pPr>
              <a:t>8</a:t>
            </a:fld>
            <a:endParaRPr lang="ja-JP"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2C55C78-BF65-461C-8FCB-482EB68A1906}" type="slidenum">
              <a:rPr lang="en-US" altLang="ja-JP"/>
              <a:pPr>
                <a:defRPr/>
              </a:pPr>
              <a:t>‹#›</a:t>
            </a:fld>
            <a:endParaRPr lang="en-US" altLang="ja-JP"/>
          </a:p>
        </p:txBody>
      </p:sp>
    </p:spTree>
    <p:extLst>
      <p:ext uri="{BB962C8B-B14F-4D97-AF65-F5344CB8AC3E}">
        <p14:creationId xmlns:p14="http://schemas.microsoft.com/office/powerpoint/2010/main" val="1922593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9A3C618-55D3-45B2-84DB-F959887302FA}" type="slidenum">
              <a:rPr lang="en-US" altLang="ja-JP"/>
              <a:pPr>
                <a:defRPr/>
              </a:pPr>
              <a:t>‹#›</a:t>
            </a:fld>
            <a:endParaRPr lang="en-US" altLang="ja-JP"/>
          </a:p>
        </p:txBody>
      </p:sp>
    </p:spTree>
    <p:extLst>
      <p:ext uri="{BB962C8B-B14F-4D97-AF65-F5344CB8AC3E}">
        <p14:creationId xmlns:p14="http://schemas.microsoft.com/office/powerpoint/2010/main" val="3781381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9BBAFBD-7098-4DD0-A342-19FCE3E0670C}" type="slidenum">
              <a:rPr lang="en-US" altLang="ja-JP"/>
              <a:pPr>
                <a:defRPr/>
              </a:pPr>
              <a:t>‹#›</a:t>
            </a:fld>
            <a:endParaRPr lang="en-US" altLang="ja-JP"/>
          </a:p>
        </p:txBody>
      </p:sp>
    </p:spTree>
    <p:extLst>
      <p:ext uri="{BB962C8B-B14F-4D97-AF65-F5344CB8AC3E}">
        <p14:creationId xmlns:p14="http://schemas.microsoft.com/office/powerpoint/2010/main" val="804156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3F2394F-3669-4AA9-B73C-E7884D1BF231}" type="slidenum">
              <a:rPr lang="en-US" altLang="ja-JP"/>
              <a:pPr>
                <a:defRPr/>
              </a:pPr>
              <a:t>‹#›</a:t>
            </a:fld>
            <a:endParaRPr lang="en-US" altLang="ja-JP"/>
          </a:p>
        </p:txBody>
      </p:sp>
    </p:spTree>
    <p:extLst>
      <p:ext uri="{BB962C8B-B14F-4D97-AF65-F5344CB8AC3E}">
        <p14:creationId xmlns:p14="http://schemas.microsoft.com/office/powerpoint/2010/main" val="1555353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F9AE270-BB6A-4ED7-B777-50949FF1944F}" type="slidenum">
              <a:rPr lang="en-US" altLang="ja-JP"/>
              <a:pPr>
                <a:defRPr/>
              </a:pPr>
              <a:t>‹#›</a:t>
            </a:fld>
            <a:endParaRPr lang="en-US" altLang="ja-JP"/>
          </a:p>
        </p:txBody>
      </p:sp>
    </p:spTree>
    <p:extLst>
      <p:ext uri="{BB962C8B-B14F-4D97-AF65-F5344CB8AC3E}">
        <p14:creationId xmlns:p14="http://schemas.microsoft.com/office/powerpoint/2010/main" val="222077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7359EA6-E3D7-4D14-B356-0B1C89DFB800}" type="slidenum">
              <a:rPr lang="en-US" altLang="ja-JP"/>
              <a:pPr>
                <a:defRPr/>
              </a:pPr>
              <a:t>‹#›</a:t>
            </a:fld>
            <a:endParaRPr lang="en-US" altLang="ja-JP"/>
          </a:p>
        </p:txBody>
      </p:sp>
    </p:spTree>
    <p:extLst>
      <p:ext uri="{BB962C8B-B14F-4D97-AF65-F5344CB8AC3E}">
        <p14:creationId xmlns:p14="http://schemas.microsoft.com/office/powerpoint/2010/main" val="2951397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9691271-9807-40B9-B7CC-959B735465A0}" type="slidenum">
              <a:rPr lang="en-US" altLang="ja-JP"/>
              <a:pPr>
                <a:defRPr/>
              </a:pPr>
              <a:t>‹#›</a:t>
            </a:fld>
            <a:endParaRPr lang="en-US" altLang="ja-JP"/>
          </a:p>
        </p:txBody>
      </p:sp>
    </p:spTree>
    <p:extLst>
      <p:ext uri="{BB962C8B-B14F-4D97-AF65-F5344CB8AC3E}">
        <p14:creationId xmlns:p14="http://schemas.microsoft.com/office/powerpoint/2010/main" val="1697836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80737C3D-E5C9-400B-810E-DF1E3C39946C}" type="slidenum">
              <a:rPr lang="en-US" altLang="ja-JP"/>
              <a:pPr>
                <a:defRPr/>
              </a:pPr>
              <a:t>‹#›</a:t>
            </a:fld>
            <a:endParaRPr lang="en-US" altLang="ja-JP"/>
          </a:p>
        </p:txBody>
      </p:sp>
    </p:spTree>
    <p:extLst>
      <p:ext uri="{BB962C8B-B14F-4D97-AF65-F5344CB8AC3E}">
        <p14:creationId xmlns:p14="http://schemas.microsoft.com/office/powerpoint/2010/main" val="30514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86A9DD5-7F85-4411-9C97-F22254B84368}" type="slidenum">
              <a:rPr lang="en-US" altLang="ja-JP"/>
              <a:pPr>
                <a:defRPr/>
              </a:pPr>
              <a:t>‹#›</a:t>
            </a:fld>
            <a:endParaRPr lang="en-US" altLang="ja-JP"/>
          </a:p>
        </p:txBody>
      </p:sp>
    </p:spTree>
    <p:extLst>
      <p:ext uri="{BB962C8B-B14F-4D97-AF65-F5344CB8AC3E}">
        <p14:creationId xmlns:p14="http://schemas.microsoft.com/office/powerpoint/2010/main" val="3728838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713F271-3220-4B3C-A1B3-CEAEA4D7F332}" type="slidenum">
              <a:rPr lang="en-US" altLang="ja-JP"/>
              <a:pPr>
                <a:defRPr/>
              </a:pPr>
              <a:t>‹#›</a:t>
            </a:fld>
            <a:endParaRPr lang="en-US" altLang="ja-JP"/>
          </a:p>
        </p:txBody>
      </p:sp>
    </p:spTree>
    <p:extLst>
      <p:ext uri="{BB962C8B-B14F-4D97-AF65-F5344CB8AC3E}">
        <p14:creationId xmlns:p14="http://schemas.microsoft.com/office/powerpoint/2010/main" val="3222391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380DEC2-C006-49AB-9FBC-D540D9E38359}" type="slidenum">
              <a:rPr lang="en-US" altLang="ja-JP"/>
              <a:pPr>
                <a:defRPr/>
              </a:pPr>
              <a:t>‹#›</a:t>
            </a:fld>
            <a:endParaRPr lang="en-US" altLang="ja-JP"/>
          </a:p>
        </p:txBody>
      </p:sp>
    </p:spTree>
    <p:extLst>
      <p:ext uri="{BB962C8B-B14F-4D97-AF65-F5344CB8AC3E}">
        <p14:creationId xmlns:p14="http://schemas.microsoft.com/office/powerpoint/2010/main" val="2817963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0" sz="1400" b="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kumimoji="0" sz="1400" b="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0" sz="1400" b="0"/>
            </a:lvl1pPr>
          </a:lstStyle>
          <a:p>
            <a:pPr>
              <a:defRPr/>
            </a:pPr>
            <a:fld id="{42DC956A-B975-49D0-9BED-51DD79172A4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7">
            <a:extLst>
              <a:ext uri="{FF2B5EF4-FFF2-40B4-BE49-F238E27FC236}">
                <a16:creationId xmlns:a16="http://schemas.microsoft.com/office/drawing/2014/main" id="{B918CC92-E4D7-435F-B38F-03009169C6F8}"/>
              </a:ext>
            </a:extLst>
          </p:cNvPr>
          <p:cNvSpPr txBox="1">
            <a:spLocks noChangeArrowheads="1"/>
          </p:cNvSpPr>
          <p:nvPr/>
        </p:nvSpPr>
        <p:spPr bwMode="auto">
          <a:xfrm>
            <a:off x="3594100" y="2401888"/>
            <a:ext cx="2036763" cy="646112"/>
          </a:xfrm>
          <a:prstGeom prst="rect">
            <a:avLst/>
          </a:prstGeom>
          <a:noFill/>
          <a:ln w="9525">
            <a:noFill/>
            <a:miter lim="800000"/>
            <a:headEnd/>
            <a:tailEnd/>
          </a:ln>
        </p:spPr>
        <p:txBody>
          <a:bodyPr wrap="none">
            <a:spAutoFit/>
          </a:bodyPr>
          <a:lstStyle/>
          <a:p>
            <a:pPr algn="ctr" eaLnBrk="1" hangingPunct="1">
              <a:defRPr/>
            </a:pPr>
            <a:r>
              <a:rPr lang="ja-JP" altLang="en-US" sz="3600" dirty="0">
                <a:latin typeface="+mn-ea"/>
                <a:ea typeface="+mn-ea"/>
              </a:rPr>
              <a:t>筆記試験</a:t>
            </a:r>
          </a:p>
        </p:txBody>
      </p:sp>
      <p:sp>
        <p:nvSpPr>
          <p:cNvPr id="6" name="Text Box 7">
            <a:extLst>
              <a:ext uri="{FF2B5EF4-FFF2-40B4-BE49-F238E27FC236}">
                <a16:creationId xmlns:a16="http://schemas.microsoft.com/office/drawing/2014/main" id="{787036C2-94F0-4B0B-92C2-B8A015437538}"/>
              </a:ext>
            </a:extLst>
          </p:cNvPr>
          <p:cNvSpPr txBox="1">
            <a:spLocks noChangeArrowheads="1"/>
          </p:cNvSpPr>
          <p:nvPr/>
        </p:nvSpPr>
        <p:spPr bwMode="auto">
          <a:xfrm>
            <a:off x="3084513" y="3584575"/>
            <a:ext cx="3055937" cy="646113"/>
          </a:xfrm>
          <a:prstGeom prst="rect">
            <a:avLst/>
          </a:prstGeom>
          <a:noFill/>
          <a:ln w="9525">
            <a:noFill/>
            <a:miter lim="800000"/>
            <a:headEnd/>
            <a:tailEnd/>
          </a:ln>
        </p:spPr>
        <p:txBody>
          <a:bodyPr wrap="none">
            <a:spAutoFit/>
          </a:bodyPr>
          <a:lstStyle/>
          <a:p>
            <a:pPr algn="ctr" eaLnBrk="1" hangingPunct="1">
              <a:defRPr/>
            </a:pPr>
            <a:r>
              <a:rPr lang="en-US" altLang="ja-JP" sz="3600" dirty="0">
                <a:latin typeface="+mn-ea"/>
                <a:ea typeface="+mn-ea"/>
              </a:rPr>
              <a:t>17</a:t>
            </a:r>
            <a:r>
              <a:rPr lang="ja-JP" altLang="en-US" sz="3600" dirty="0">
                <a:latin typeface="+mn-ea"/>
                <a:ea typeface="+mn-ea"/>
              </a:rPr>
              <a:t>：</a:t>
            </a:r>
            <a:r>
              <a:rPr lang="en-US" altLang="ja-JP" sz="3600" dirty="0">
                <a:latin typeface="+mn-ea"/>
                <a:ea typeface="+mn-ea"/>
              </a:rPr>
              <a:t>00</a:t>
            </a:r>
            <a:r>
              <a:rPr lang="ja-JP" altLang="en-US" sz="3600" dirty="0">
                <a:latin typeface="+mn-ea"/>
                <a:ea typeface="+mn-ea"/>
              </a:rPr>
              <a:t>～</a:t>
            </a:r>
            <a:r>
              <a:rPr lang="en-US" altLang="ja-JP" sz="3600" dirty="0">
                <a:latin typeface="+mn-ea"/>
                <a:ea typeface="+mn-ea"/>
              </a:rPr>
              <a:t>17</a:t>
            </a:r>
            <a:r>
              <a:rPr lang="ja-JP" altLang="en-US" sz="3600" dirty="0">
                <a:latin typeface="+mn-ea"/>
                <a:ea typeface="+mn-ea"/>
              </a:rPr>
              <a:t>：</a:t>
            </a:r>
            <a:r>
              <a:rPr lang="en-US" altLang="ja-JP" sz="3600" dirty="0">
                <a:latin typeface="+mn-ea"/>
                <a:ea typeface="+mn-ea"/>
              </a:rPr>
              <a:t>20</a:t>
            </a:r>
            <a:endParaRPr lang="ja-JP" altLang="en-US" sz="3600" dirty="0">
              <a:latin typeface="+mn-ea"/>
              <a:ea typeface="+mn-ea"/>
            </a:endParaRPr>
          </a:p>
        </p:txBody>
      </p:sp>
      <p:sp>
        <p:nvSpPr>
          <p:cNvPr id="8" name="Text Box 7">
            <a:extLst>
              <a:ext uri="{FF2B5EF4-FFF2-40B4-BE49-F238E27FC236}">
                <a16:creationId xmlns:a16="http://schemas.microsoft.com/office/drawing/2014/main" id="{2DD41013-39C4-4FA0-9DB2-168D07857CAB}"/>
              </a:ext>
            </a:extLst>
          </p:cNvPr>
          <p:cNvSpPr txBox="1">
            <a:spLocks noChangeArrowheads="1"/>
          </p:cNvSpPr>
          <p:nvPr/>
        </p:nvSpPr>
        <p:spPr bwMode="auto">
          <a:xfrm>
            <a:off x="1701800" y="4535488"/>
            <a:ext cx="5821363" cy="646112"/>
          </a:xfrm>
          <a:prstGeom prst="rect">
            <a:avLst/>
          </a:prstGeom>
          <a:noFill/>
          <a:ln w="9525">
            <a:noFill/>
            <a:miter lim="800000"/>
            <a:headEnd/>
            <a:tailEnd/>
          </a:ln>
        </p:spPr>
        <p:txBody>
          <a:bodyPr wrap="none">
            <a:spAutoFit/>
          </a:bodyPr>
          <a:lstStyle/>
          <a:p>
            <a:pPr algn="ctr" eaLnBrk="1" hangingPunct="1">
              <a:defRPr/>
            </a:pPr>
            <a:r>
              <a:rPr lang="ja-JP" altLang="en-US" sz="3600" dirty="0">
                <a:solidFill>
                  <a:srgbClr val="0070C0"/>
                </a:solidFill>
                <a:latin typeface="+mn-ea"/>
                <a:ea typeface="+mn-ea"/>
              </a:rPr>
              <a:t>あともう少し、頑張りましょう。</a:t>
            </a:r>
            <a:endParaRPr lang="en-US" altLang="ja-JP" sz="3600" dirty="0">
              <a:solidFill>
                <a:srgbClr val="0070C0"/>
              </a:solidFill>
              <a:latin typeface="+mn-ea"/>
              <a:ea typeface="+mn-ea"/>
            </a:endParaRPr>
          </a:p>
        </p:txBody>
      </p:sp>
      <p:sp>
        <p:nvSpPr>
          <p:cNvPr id="16389" name="サブタイトル 2">
            <a:extLst>
              <a:ext uri="{FF2B5EF4-FFF2-40B4-BE49-F238E27FC236}">
                <a16:creationId xmlns:a16="http://schemas.microsoft.com/office/drawing/2014/main" id="{1C027CE1-1101-4D32-814F-474B64517723}"/>
              </a:ext>
            </a:extLst>
          </p:cNvPr>
          <p:cNvSpPr txBox="1">
            <a:spLocks/>
          </p:cNvSpPr>
          <p:nvPr/>
        </p:nvSpPr>
        <p:spPr bwMode="auto">
          <a:xfrm>
            <a:off x="76200" y="576263"/>
            <a:ext cx="8991600" cy="117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FontTx/>
              <a:buNone/>
            </a:pPr>
            <a:r>
              <a:rPr lang="en-US" altLang="ja-JP">
                <a:solidFill>
                  <a:srgbClr val="9900CC"/>
                </a:solidFill>
                <a:latin typeface="Calibri" panose="020F0502020204030204" pitchFamily="34" charset="0"/>
              </a:rPr>
              <a:t>JMECC: Japanese Medical Emergency Care Course </a:t>
            </a:r>
          </a:p>
          <a:p>
            <a:pPr algn="ctr" eaLnBrk="1" hangingPunct="1">
              <a:buFontTx/>
              <a:buNone/>
            </a:pPr>
            <a:r>
              <a:rPr lang="en-US" altLang="ja-JP" sz="2800">
                <a:latin typeface="Calibri" panose="020F0502020204030204" pitchFamily="34" charset="0"/>
              </a:rPr>
              <a:t>〈</a:t>
            </a:r>
            <a:r>
              <a:rPr lang="ja-JP" altLang="en-US" sz="2800">
                <a:latin typeface="Calibri" panose="020F0502020204030204" pitchFamily="34" charset="0"/>
              </a:rPr>
              <a:t>日本内科学会認定内科救急・</a:t>
            </a:r>
            <a:r>
              <a:rPr lang="en-US" altLang="ja-JP" sz="2800">
                <a:latin typeface="Calibri" panose="020F0502020204030204" pitchFamily="34" charset="0"/>
              </a:rPr>
              <a:t>ICLS</a:t>
            </a:r>
            <a:r>
              <a:rPr lang="ja-JP" altLang="en-US" sz="2800">
                <a:latin typeface="Calibri" panose="020F0502020204030204" pitchFamily="34" charset="0"/>
              </a:rPr>
              <a:t>講習会</a:t>
            </a:r>
            <a:r>
              <a:rPr lang="en-US" altLang="ja-JP" sz="2800">
                <a:latin typeface="Calibri" panose="020F0502020204030204" pitchFamily="34" charset="0"/>
              </a:rPr>
              <a:t>〉</a:t>
            </a:r>
            <a:endParaRPr lang="ja-JP" altLang="en-US" sz="2800">
              <a:latin typeface="Calibri" panose="020F0502020204030204" pitchFamily="34" charset="0"/>
            </a:endParaRPr>
          </a:p>
        </p:txBody>
      </p:sp>
      <p:sp>
        <p:nvSpPr>
          <p:cNvPr id="9" name="テキスト ボックス 3">
            <a:extLst>
              <a:ext uri="{FF2B5EF4-FFF2-40B4-BE49-F238E27FC236}">
                <a16:creationId xmlns:a16="http://schemas.microsoft.com/office/drawing/2014/main" id="{8B259689-74E2-10A2-B67D-27E944F2D9F2}"/>
              </a:ext>
            </a:extLst>
          </p:cNvPr>
          <p:cNvSpPr txBox="1">
            <a:spLocks noChangeArrowheads="1"/>
          </p:cNvSpPr>
          <p:nvPr/>
        </p:nvSpPr>
        <p:spPr bwMode="auto">
          <a:xfrm>
            <a:off x="7696168" y="6334780"/>
            <a:ext cx="1447832" cy="523220"/>
          </a:xfrm>
          <a:prstGeom prst="rect">
            <a:avLst/>
          </a:prstGeom>
          <a:noFill/>
          <a:ln w="9525">
            <a:noFill/>
            <a:miter lim="800000"/>
            <a:headEnd/>
            <a:tailEnd/>
          </a:ln>
        </p:spPr>
        <p:txBody>
          <a:bodyPr wrap="none">
            <a:spAutoFit/>
          </a:bodyPr>
          <a:lstStyle/>
          <a:p>
            <a:pPr algn="ctr" eaLnBrk="1" hangingPunct="1">
              <a:defRPr/>
            </a:pPr>
            <a:r>
              <a:rPr lang="en-US" altLang="ja-JP" sz="1400" dirty="0">
                <a:latin typeface="BIZ UDPゴシック" panose="020B0400000000000000" pitchFamily="50" charset="-128"/>
                <a:ea typeface="BIZ UDPゴシック" panose="020B0400000000000000" pitchFamily="50" charset="-128"/>
              </a:rPr>
              <a:t>2022</a:t>
            </a:r>
            <a:r>
              <a:rPr lang="ja-JP" altLang="en-US" sz="1400" dirty="0">
                <a:latin typeface="BIZ UDPゴシック" panose="020B0400000000000000" pitchFamily="50" charset="-128"/>
                <a:ea typeface="BIZ UDPゴシック" panose="020B0400000000000000" pitchFamily="50" charset="-128"/>
              </a:rPr>
              <a:t>年更新版</a:t>
            </a:r>
            <a:endParaRPr lang="en-US" altLang="ja-JP" sz="1400" dirty="0">
              <a:latin typeface="BIZ UDPゴシック" panose="020B0400000000000000" pitchFamily="50" charset="-128"/>
              <a:ea typeface="BIZ UDPゴシック" panose="020B0400000000000000" pitchFamily="50" charset="-128"/>
            </a:endParaRPr>
          </a:p>
          <a:p>
            <a:pPr algn="ctr" eaLnBrk="1" hangingPunct="1">
              <a:defRPr/>
            </a:pPr>
            <a:r>
              <a:rPr lang="en-US" altLang="ja-JP" sz="1400" dirty="0">
                <a:latin typeface="BIZ UDPゴシック" panose="020B0400000000000000" pitchFamily="50" charset="-128"/>
                <a:ea typeface="BIZ UDPゴシック" panose="020B0400000000000000" pitchFamily="50" charset="-128"/>
              </a:rPr>
              <a:t>(ver.1.0.0)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7">
            <a:extLst>
              <a:ext uri="{FF2B5EF4-FFF2-40B4-BE49-F238E27FC236}">
                <a16:creationId xmlns:a16="http://schemas.microsoft.com/office/drawing/2014/main" id="{3799F151-57EB-4418-81B7-42C87D2621D7}"/>
              </a:ext>
            </a:extLst>
          </p:cNvPr>
          <p:cNvSpPr txBox="1">
            <a:spLocks noChangeArrowheads="1"/>
          </p:cNvSpPr>
          <p:nvPr/>
        </p:nvSpPr>
        <p:spPr bwMode="auto">
          <a:xfrm>
            <a:off x="2551113" y="2401888"/>
            <a:ext cx="4122737" cy="646112"/>
          </a:xfrm>
          <a:prstGeom prst="rect">
            <a:avLst/>
          </a:prstGeom>
          <a:noFill/>
          <a:ln w="9525">
            <a:noFill/>
            <a:miter lim="800000"/>
            <a:headEnd/>
            <a:tailEnd/>
          </a:ln>
        </p:spPr>
        <p:txBody>
          <a:bodyPr wrap="none">
            <a:spAutoFit/>
          </a:bodyPr>
          <a:lstStyle/>
          <a:p>
            <a:pPr algn="ctr" eaLnBrk="1" hangingPunct="1">
              <a:defRPr/>
            </a:pPr>
            <a:r>
              <a:rPr lang="ja-JP" altLang="en-US" sz="3600" dirty="0">
                <a:latin typeface="+mn-ea"/>
                <a:ea typeface="+mn-ea"/>
              </a:rPr>
              <a:t>閉会式・修了証授与</a:t>
            </a:r>
          </a:p>
        </p:txBody>
      </p:sp>
      <p:sp>
        <p:nvSpPr>
          <p:cNvPr id="6" name="Text Box 7">
            <a:extLst>
              <a:ext uri="{FF2B5EF4-FFF2-40B4-BE49-F238E27FC236}">
                <a16:creationId xmlns:a16="http://schemas.microsoft.com/office/drawing/2014/main" id="{423ED579-1F50-4FE2-B391-FF40F15AD4B8}"/>
              </a:ext>
            </a:extLst>
          </p:cNvPr>
          <p:cNvSpPr txBox="1">
            <a:spLocks noChangeArrowheads="1"/>
          </p:cNvSpPr>
          <p:nvPr/>
        </p:nvSpPr>
        <p:spPr bwMode="auto">
          <a:xfrm>
            <a:off x="3084513" y="3584575"/>
            <a:ext cx="3055937" cy="646113"/>
          </a:xfrm>
          <a:prstGeom prst="rect">
            <a:avLst/>
          </a:prstGeom>
          <a:noFill/>
          <a:ln w="9525">
            <a:noFill/>
            <a:miter lim="800000"/>
            <a:headEnd/>
            <a:tailEnd/>
          </a:ln>
        </p:spPr>
        <p:txBody>
          <a:bodyPr wrap="none">
            <a:spAutoFit/>
          </a:bodyPr>
          <a:lstStyle/>
          <a:p>
            <a:pPr algn="ctr" eaLnBrk="1" hangingPunct="1">
              <a:defRPr/>
            </a:pPr>
            <a:r>
              <a:rPr lang="en-US" altLang="ja-JP" sz="3600" dirty="0">
                <a:latin typeface="+mn-ea"/>
                <a:ea typeface="+mn-ea"/>
              </a:rPr>
              <a:t>17</a:t>
            </a:r>
            <a:r>
              <a:rPr lang="ja-JP" altLang="en-US" sz="3600" dirty="0">
                <a:latin typeface="+mn-ea"/>
                <a:ea typeface="+mn-ea"/>
              </a:rPr>
              <a:t>：</a:t>
            </a:r>
            <a:r>
              <a:rPr lang="en-US" altLang="ja-JP" sz="3600" dirty="0">
                <a:latin typeface="+mn-ea"/>
                <a:ea typeface="+mn-ea"/>
              </a:rPr>
              <a:t>20</a:t>
            </a:r>
            <a:r>
              <a:rPr lang="ja-JP" altLang="en-US" sz="3600" dirty="0">
                <a:latin typeface="+mn-ea"/>
                <a:ea typeface="+mn-ea"/>
              </a:rPr>
              <a:t>～</a:t>
            </a:r>
            <a:r>
              <a:rPr lang="en-US" altLang="ja-JP" sz="3600" dirty="0">
                <a:latin typeface="+mn-ea"/>
                <a:ea typeface="+mn-ea"/>
              </a:rPr>
              <a:t>17</a:t>
            </a:r>
            <a:r>
              <a:rPr lang="ja-JP" altLang="en-US" sz="3600" dirty="0">
                <a:latin typeface="+mn-ea"/>
                <a:ea typeface="+mn-ea"/>
              </a:rPr>
              <a:t>：</a:t>
            </a:r>
            <a:r>
              <a:rPr lang="en-US" altLang="ja-JP" sz="3600" dirty="0">
                <a:latin typeface="+mn-ea"/>
                <a:ea typeface="+mn-ea"/>
              </a:rPr>
              <a:t>30</a:t>
            </a:r>
            <a:endParaRPr lang="ja-JP" altLang="en-US" sz="3600" dirty="0">
              <a:latin typeface="+mn-ea"/>
              <a:ea typeface="+mn-ea"/>
            </a:endParaRPr>
          </a:p>
        </p:txBody>
      </p:sp>
      <p:sp>
        <p:nvSpPr>
          <p:cNvPr id="18436" name="サブタイトル 2">
            <a:extLst>
              <a:ext uri="{FF2B5EF4-FFF2-40B4-BE49-F238E27FC236}">
                <a16:creationId xmlns:a16="http://schemas.microsoft.com/office/drawing/2014/main" id="{28103049-FF60-4A2E-867D-55FB9D6E7ECB}"/>
              </a:ext>
            </a:extLst>
          </p:cNvPr>
          <p:cNvSpPr txBox="1">
            <a:spLocks/>
          </p:cNvSpPr>
          <p:nvPr/>
        </p:nvSpPr>
        <p:spPr bwMode="auto">
          <a:xfrm>
            <a:off x="76200" y="576263"/>
            <a:ext cx="8991600" cy="117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FontTx/>
              <a:buNone/>
            </a:pPr>
            <a:r>
              <a:rPr lang="en-US" altLang="ja-JP">
                <a:solidFill>
                  <a:srgbClr val="9900CC"/>
                </a:solidFill>
                <a:latin typeface="Calibri" panose="020F0502020204030204" pitchFamily="34" charset="0"/>
              </a:rPr>
              <a:t>JMECC: Japanese Medical Emergency Care Course </a:t>
            </a:r>
          </a:p>
          <a:p>
            <a:pPr algn="ctr" eaLnBrk="1" hangingPunct="1">
              <a:buFontTx/>
              <a:buNone/>
            </a:pPr>
            <a:r>
              <a:rPr lang="en-US" altLang="ja-JP" sz="2800">
                <a:latin typeface="Calibri" panose="020F0502020204030204" pitchFamily="34" charset="0"/>
              </a:rPr>
              <a:t>〈</a:t>
            </a:r>
            <a:r>
              <a:rPr lang="ja-JP" altLang="en-US" sz="2800">
                <a:latin typeface="Calibri" panose="020F0502020204030204" pitchFamily="34" charset="0"/>
              </a:rPr>
              <a:t>日本内科学会認定内科救急・</a:t>
            </a:r>
            <a:r>
              <a:rPr lang="en-US" altLang="ja-JP" sz="2800">
                <a:latin typeface="Calibri" panose="020F0502020204030204" pitchFamily="34" charset="0"/>
              </a:rPr>
              <a:t>ICLS</a:t>
            </a:r>
            <a:r>
              <a:rPr lang="ja-JP" altLang="en-US" sz="2800">
                <a:latin typeface="Calibri" panose="020F0502020204030204" pitchFamily="34" charset="0"/>
              </a:rPr>
              <a:t>講習会</a:t>
            </a:r>
            <a:r>
              <a:rPr lang="en-US" altLang="ja-JP" sz="2800">
                <a:latin typeface="Calibri" panose="020F0502020204030204" pitchFamily="34" charset="0"/>
              </a:rPr>
              <a:t>〉</a:t>
            </a:r>
            <a:endParaRPr lang="ja-JP" altLang="en-US" sz="2800">
              <a:latin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2">
            <a:extLst>
              <a:ext uri="{FF2B5EF4-FFF2-40B4-BE49-F238E27FC236}">
                <a16:creationId xmlns:a16="http://schemas.microsoft.com/office/drawing/2014/main" id="{6BAC39C8-EC3D-4B65-95B3-22D92D7CACDB}"/>
              </a:ext>
            </a:extLst>
          </p:cNvPr>
          <p:cNvSpPr txBox="1">
            <a:spLocks/>
          </p:cNvSpPr>
          <p:nvPr/>
        </p:nvSpPr>
        <p:spPr>
          <a:xfrm>
            <a:off x="428625" y="115888"/>
            <a:ext cx="8229600" cy="649287"/>
          </a:xfrm>
          <a:prstGeom prst="rect">
            <a:avLst/>
          </a:prstGeom>
        </p:spPr>
        <p:txBody>
          <a:bodyPr/>
          <a:lstStyle/>
          <a:p>
            <a:pPr algn="ctr">
              <a:defRPr/>
            </a:pPr>
            <a:r>
              <a:rPr lang="en-US" altLang="ja-JP" sz="3600" dirty="0">
                <a:solidFill>
                  <a:srgbClr val="9900CC"/>
                </a:solidFill>
                <a:latin typeface="+mn-ea"/>
              </a:rPr>
              <a:t>JMECC </a:t>
            </a:r>
            <a:r>
              <a:rPr lang="ja-JP" altLang="en-US" sz="3600" dirty="0">
                <a:solidFill>
                  <a:srgbClr val="9900CC"/>
                </a:solidFill>
                <a:latin typeface="+mn-ea"/>
              </a:rPr>
              <a:t>受講して</a:t>
            </a:r>
          </a:p>
        </p:txBody>
      </p:sp>
      <p:sp>
        <p:nvSpPr>
          <p:cNvPr id="9" name="テキスト ボックス 8">
            <a:extLst>
              <a:ext uri="{FF2B5EF4-FFF2-40B4-BE49-F238E27FC236}">
                <a16:creationId xmlns:a16="http://schemas.microsoft.com/office/drawing/2014/main" id="{16B191FD-5225-474E-9429-DC131C18254E}"/>
              </a:ext>
            </a:extLst>
          </p:cNvPr>
          <p:cNvSpPr txBox="1"/>
          <p:nvPr/>
        </p:nvSpPr>
        <p:spPr>
          <a:xfrm>
            <a:off x="539750" y="1052513"/>
            <a:ext cx="8353425" cy="4032250"/>
          </a:xfrm>
          <a:prstGeom prst="rect">
            <a:avLst/>
          </a:prstGeom>
          <a:noFill/>
        </p:spPr>
        <p:txBody>
          <a:bodyPr>
            <a:spAutoFit/>
          </a:bodyPr>
          <a:lstStyle/>
          <a:p>
            <a:pPr marL="539750" indent="-539750">
              <a:defRPr/>
            </a:pPr>
            <a:r>
              <a:rPr lang="ja-JP" altLang="en-US" sz="3200" dirty="0">
                <a:solidFill>
                  <a:srgbClr val="9900CC"/>
                </a:solidFill>
                <a:latin typeface="+mn-ea"/>
              </a:rPr>
              <a:t>緊急を要する急病</a:t>
            </a:r>
            <a:r>
              <a:rPr lang="ja-JP" altLang="en-US" sz="3200" dirty="0">
                <a:latin typeface="+mn-ea"/>
              </a:rPr>
              <a:t>に対して、</a:t>
            </a:r>
            <a:endParaRPr lang="en-US" altLang="ja-JP" sz="3200" dirty="0">
              <a:latin typeface="+mn-ea"/>
            </a:endParaRPr>
          </a:p>
          <a:p>
            <a:pPr marL="539750" indent="-539750">
              <a:defRPr/>
            </a:pPr>
            <a:r>
              <a:rPr lang="ja-JP" altLang="en-US" sz="3200" dirty="0">
                <a:latin typeface="+mn-ea"/>
              </a:rPr>
              <a:t>① 患者の第一印象、視診、触診、および脈診による患者の重症度や緊急度の判断</a:t>
            </a:r>
            <a:endParaRPr lang="en-US" altLang="ja-JP" sz="3200" dirty="0">
              <a:latin typeface="+mn-ea"/>
            </a:endParaRPr>
          </a:p>
          <a:p>
            <a:pPr>
              <a:defRPr/>
            </a:pPr>
            <a:r>
              <a:rPr lang="ja-JP" altLang="en-US" sz="3200" dirty="0">
                <a:latin typeface="+mn-ea"/>
              </a:rPr>
              <a:t>② バイタルサインの把握</a:t>
            </a:r>
            <a:endParaRPr lang="en-US" altLang="ja-JP" sz="3200" dirty="0">
              <a:latin typeface="+mn-ea"/>
            </a:endParaRPr>
          </a:p>
          <a:p>
            <a:pPr>
              <a:defRPr/>
            </a:pPr>
            <a:r>
              <a:rPr lang="ja-JP" altLang="en-US" sz="3200" dirty="0">
                <a:latin typeface="+mn-ea"/>
              </a:rPr>
              <a:t>③ ポイントを絞った簡潔な病歴聴取</a:t>
            </a:r>
            <a:endParaRPr lang="en-US" altLang="ja-JP" sz="3200" dirty="0">
              <a:latin typeface="+mn-ea"/>
            </a:endParaRPr>
          </a:p>
          <a:p>
            <a:pPr>
              <a:defRPr/>
            </a:pPr>
            <a:r>
              <a:rPr lang="ja-JP" altLang="en-US" sz="3200" dirty="0">
                <a:latin typeface="+mn-ea"/>
              </a:rPr>
              <a:t>④ 身体診察</a:t>
            </a:r>
            <a:endParaRPr lang="en-US" altLang="ja-JP" sz="3200" dirty="0">
              <a:latin typeface="+mn-ea"/>
            </a:endParaRPr>
          </a:p>
          <a:p>
            <a:pPr>
              <a:defRPr/>
            </a:pPr>
            <a:r>
              <a:rPr lang="ja-JP" altLang="en-US" sz="3200" dirty="0">
                <a:latin typeface="+mn-ea"/>
              </a:rPr>
              <a:t>⑤ 適切な（鑑別）診断と初期治療</a:t>
            </a:r>
            <a:endParaRPr lang="en-US" altLang="ja-JP" sz="3200" dirty="0">
              <a:latin typeface="+mn-ea"/>
            </a:endParaRPr>
          </a:p>
          <a:p>
            <a:pPr>
              <a:defRPr/>
            </a:pPr>
            <a:r>
              <a:rPr lang="ja-JP" altLang="en-US" sz="3200" dirty="0">
                <a:latin typeface="+mn-ea"/>
              </a:rPr>
              <a:t>                                            　を実践できる</a:t>
            </a:r>
            <a:endParaRPr lang="en-US" altLang="ja-JP" sz="3200" dirty="0">
              <a:latin typeface="+mn-ea"/>
            </a:endParaRPr>
          </a:p>
        </p:txBody>
      </p:sp>
      <p:sp>
        <p:nvSpPr>
          <p:cNvPr id="6" name="テキスト ボックス 5">
            <a:extLst>
              <a:ext uri="{FF2B5EF4-FFF2-40B4-BE49-F238E27FC236}">
                <a16:creationId xmlns:a16="http://schemas.microsoft.com/office/drawing/2014/main" id="{89773079-CD8B-4E79-800A-951AB6100586}"/>
              </a:ext>
            </a:extLst>
          </p:cNvPr>
          <p:cNvSpPr txBox="1"/>
          <p:nvPr/>
        </p:nvSpPr>
        <p:spPr>
          <a:xfrm>
            <a:off x="692150" y="5099050"/>
            <a:ext cx="8353425" cy="1570038"/>
          </a:xfrm>
          <a:prstGeom prst="rect">
            <a:avLst/>
          </a:prstGeom>
          <a:noFill/>
        </p:spPr>
        <p:txBody>
          <a:bodyPr>
            <a:spAutoFit/>
          </a:bodyPr>
          <a:lstStyle/>
          <a:p>
            <a:pPr>
              <a:defRPr/>
            </a:pPr>
            <a:r>
              <a:rPr lang="ja-JP" altLang="en-US" sz="3200" dirty="0">
                <a:solidFill>
                  <a:srgbClr val="9900CC"/>
                </a:solidFill>
                <a:latin typeface="+mn-ea"/>
              </a:rPr>
              <a:t>予期せぬ</a:t>
            </a:r>
            <a:r>
              <a:rPr lang="ja-JP" altLang="en-US" sz="3200" dirty="0">
                <a:solidFill>
                  <a:srgbClr val="FF3399"/>
                </a:solidFill>
                <a:latin typeface="+mn-ea"/>
              </a:rPr>
              <a:t>心停止</a:t>
            </a:r>
            <a:r>
              <a:rPr lang="ja-JP" altLang="en-US" sz="3200" dirty="0">
                <a:latin typeface="+mn-ea"/>
              </a:rPr>
              <a:t>に対して、</a:t>
            </a:r>
            <a:endParaRPr lang="en-US" altLang="ja-JP" sz="3200" dirty="0">
              <a:latin typeface="+mn-ea"/>
            </a:endParaRPr>
          </a:p>
          <a:p>
            <a:pPr>
              <a:defRPr/>
            </a:pPr>
            <a:r>
              <a:rPr lang="ja-JP" altLang="en-US" sz="3200" dirty="0">
                <a:latin typeface="+mn-ea"/>
              </a:rPr>
              <a:t>迅速かつ適切な一次および二次救命処置</a:t>
            </a:r>
            <a:endParaRPr lang="en-US" altLang="ja-JP" sz="3200" dirty="0">
              <a:latin typeface="+mn-ea"/>
            </a:endParaRPr>
          </a:p>
          <a:p>
            <a:pPr>
              <a:defRPr/>
            </a:pPr>
            <a:r>
              <a:rPr lang="ja-JP" altLang="en-US" sz="3200" dirty="0">
                <a:latin typeface="+mn-ea"/>
              </a:rPr>
              <a:t>　　　　　　　　　　　　　　　　　　　　　も実施できる</a:t>
            </a:r>
          </a:p>
        </p:txBody>
      </p:sp>
      <p:cxnSp>
        <p:nvCxnSpPr>
          <p:cNvPr id="10" name="直線コネクタ 9">
            <a:extLst>
              <a:ext uri="{FF2B5EF4-FFF2-40B4-BE49-F238E27FC236}">
                <a16:creationId xmlns:a16="http://schemas.microsoft.com/office/drawing/2014/main" id="{61C3E7BE-859B-4EE2-9C6F-5406229CCF79}"/>
              </a:ext>
            </a:extLst>
          </p:cNvPr>
          <p:cNvCxnSpPr/>
          <p:nvPr/>
        </p:nvCxnSpPr>
        <p:spPr>
          <a:xfrm>
            <a:off x="215900" y="908050"/>
            <a:ext cx="874871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テキスト ボックス 2">
            <a:extLst>
              <a:ext uri="{FF2B5EF4-FFF2-40B4-BE49-F238E27FC236}">
                <a16:creationId xmlns:a16="http://schemas.microsoft.com/office/drawing/2014/main" id="{FBE8FD17-C39B-4A1B-B985-B6EBBED16838}"/>
              </a:ext>
            </a:extLst>
          </p:cNvPr>
          <p:cNvSpPr txBox="1">
            <a:spLocks noChangeArrowheads="1"/>
          </p:cNvSpPr>
          <p:nvPr/>
        </p:nvSpPr>
        <p:spPr bwMode="auto">
          <a:xfrm>
            <a:off x="2342062" y="73601"/>
            <a:ext cx="44598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3600" b="0" dirty="0">
                <a:solidFill>
                  <a:srgbClr val="9900CC"/>
                </a:solidFill>
              </a:rPr>
              <a:t>『</a:t>
            </a:r>
            <a:r>
              <a:rPr lang="ja-JP" altLang="en-US" sz="3600" b="0" dirty="0">
                <a:solidFill>
                  <a:srgbClr val="9900CC"/>
                </a:solidFill>
              </a:rPr>
              <a:t>ＪＭＥＣＣを受講して</a:t>
            </a:r>
            <a:r>
              <a:rPr lang="en-US" altLang="ja-JP" sz="3600" b="0" dirty="0">
                <a:solidFill>
                  <a:srgbClr val="9900CC"/>
                </a:solidFill>
              </a:rPr>
              <a:t>』</a:t>
            </a:r>
          </a:p>
        </p:txBody>
      </p:sp>
      <p:sp>
        <p:nvSpPr>
          <p:cNvPr id="22531" name="テキスト ボックス 3">
            <a:extLst>
              <a:ext uri="{FF2B5EF4-FFF2-40B4-BE49-F238E27FC236}">
                <a16:creationId xmlns:a16="http://schemas.microsoft.com/office/drawing/2014/main" id="{44C65A0F-9688-41B7-A653-8441AE661BD6}"/>
              </a:ext>
            </a:extLst>
          </p:cNvPr>
          <p:cNvSpPr txBox="1">
            <a:spLocks noChangeArrowheads="1"/>
          </p:cNvSpPr>
          <p:nvPr/>
        </p:nvSpPr>
        <p:spPr bwMode="auto">
          <a:xfrm>
            <a:off x="4759325" y="6550025"/>
            <a:ext cx="42052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0" dirty="0">
                <a:solidFill>
                  <a:srgbClr val="000000"/>
                </a:solidFill>
              </a:rPr>
              <a:t>出展：</a:t>
            </a:r>
            <a:r>
              <a:rPr lang="en-US" altLang="ja-JP" sz="1400" b="0" dirty="0">
                <a:solidFill>
                  <a:srgbClr val="000000"/>
                </a:solidFill>
              </a:rPr>
              <a:t>JMECC</a:t>
            </a:r>
            <a:r>
              <a:rPr lang="ja-JP" altLang="en-US" sz="1400" b="0" dirty="0">
                <a:solidFill>
                  <a:srgbClr val="000000"/>
                </a:solidFill>
              </a:rPr>
              <a:t>受講生の声　</a:t>
            </a:r>
            <a:r>
              <a:rPr lang="en-US" altLang="ja-JP" sz="1400" b="0" dirty="0">
                <a:solidFill>
                  <a:srgbClr val="000000"/>
                </a:solidFill>
              </a:rPr>
              <a:t>https://jmecc.net/voice/</a:t>
            </a:r>
            <a:endParaRPr lang="ja-JP" altLang="en-US" sz="1400" b="0" dirty="0">
              <a:solidFill>
                <a:srgbClr val="000000"/>
              </a:solidFill>
            </a:endParaRPr>
          </a:p>
        </p:txBody>
      </p:sp>
      <p:sp>
        <p:nvSpPr>
          <p:cNvPr id="22532" name="テキスト ボックス 4">
            <a:extLst>
              <a:ext uri="{FF2B5EF4-FFF2-40B4-BE49-F238E27FC236}">
                <a16:creationId xmlns:a16="http://schemas.microsoft.com/office/drawing/2014/main" id="{64919DAA-9716-4195-A45F-9FFC1460A264}"/>
              </a:ext>
            </a:extLst>
          </p:cNvPr>
          <p:cNvSpPr txBox="1">
            <a:spLocks noChangeArrowheads="1"/>
          </p:cNvSpPr>
          <p:nvPr/>
        </p:nvSpPr>
        <p:spPr bwMode="auto">
          <a:xfrm>
            <a:off x="2798993" y="1014998"/>
            <a:ext cx="634500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zh-TW" sz="1600" b="0" dirty="0">
                <a:solidFill>
                  <a:srgbClr val="000000"/>
                </a:solidFill>
              </a:rPr>
              <a:t>20</a:t>
            </a:r>
            <a:r>
              <a:rPr lang="en-US" altLang="ja-JP" sz="1600" b="0" dirty="0">
                <a:solidFill>
                  <a:srgbClr val="000000"/>
                </a:solidFill>
              </a:rPr>
              <a:t>22</a:t>
            </a:r>
            <a:r>
              <a:rPr lang="zh-TW" altLang="en-US" sz="1600" b="0" dirty="0">
                <a:solidFill>
                  <a:srgbClr val="000000"/>
                </a:solidFill>
              </a:rPr>
              <a:t>年</a:t>
            </a:r>
            <a:r>
              <a:rPr lang="en-US" altLang="ja-JP" sz="1600" b="0" dirty="0">
                <a:solidFill>
                  <a:srgbClr val="000000"/>
                </a:solidFill>
              </a:rPr>
              <a:t>1</a:t>
            </a:r>
            <a:r>
              <a:rPr lang="zh-TW" altLang="en-US" sz="1600" b="0" dirty="0">
                <a:solidFill>
                  <a:srgbClr val="000000"/>
                </a:solidFill>
              </a:rPr>
              <a:t>月</a:t>
            </a:r>
            <a:r>
              <a:rPr lang="en-US" altLang="ja-JP" sz="1600" b="0" dirty="0">
                <a:solidFill>
                  <a:srgbClr val="000000"/>
                </a:solidFill>
              </a:rPr>
              <a:t>9</a:t>
            </a:r>
            <a:r>
              <a:rPr lang="zh-TW" altLang="en-US" sz="1600" b="0" dirty="0">
                <a:solidFill>
                  <a:srgbClr val="000000"/>
                </a:solidFill>
              </a:rPr>
              <a:t>日受講</a:t>
            </a:r>
            <a:r>
              <a:rPr lang="ja-JP" altLang="en-US" sz="1600" b="0" dirty="0">
                <a:solidFill>
                  <a:srgbClr val="000000"/>
                </a:solidFill>
              </a:rPr>
              <a:t>　札幌東徳洲会病院専攻医</a:t>
            </a:r>
            <a:r>
              <a:rPr lang="en-US" altLang="ja-JP" sz="1600" b="0" dirty="0">
                <a:solidFill>
                  <a:srgbClr val="000000"/>
                </a:solidFill>
              </a:rPr>
              <a:t>1</a:t>
            </a:r>
            <a:r>
              <a:rPr lang="ja-JP" altLang="en-US" sz="1600" b="0" dirty="0">
                <a:solidFill>
                  <a:srgbClr val="000000"/>
                </a:solidFill>
              </a:rPr>
              <a:t>年目　今西啓太先生</a:t>
            </a:r>
          </a:p>
        </p:txBody>
      </p:sp>
      <p:sp>
        <p:nvSpPr>
          <p:cNvPr id="22533" name="テキスト ボックス 5">
            <a:extLst>
              <a:ext uri="{FF2B5EF4-FFF2-40B4-BE49-F238E27FC236}">
                <a16:creationId xmlns:a16="http://schemas.microsoft.com/office/drawing/2014/main" id="{CCE2205E-E6B8-4BF5-891B-CEE6ED0C9A8D}"/>
              </a:ext>
            </a:extLst>
          </p:cNvPr>
          <p:cNvSpPr txBox="1">
            <a:spLocks noChangeArrowheads="1"/>
          </p:cNvSpPr>
          <p:nvPr/>
        </p:nvSpPr>
        <p:spPr bwMode="auto">
          <a:xfrm>
            <a:off x="323850" y="1412875"/>
            <a:ext cx="8640763"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spcBef>
                <a:spcPct val="0"/>
              </a:spcBef>
              <a:buFontTx/>
              <a:buNone/>
            </a:pPr>
            <a:r>
              <a:rPr lang="ja-JP" altLang="en-US" sz="2000" b="0" dirty="0">
                <a:solidFill>
                  <a:srgbClr val="000000"/>
                </a:solidFill>
              </a:rPr>
              <a:t>　</a:t>
            </a:r>
            <a:r>
              <a:rPr lang="en-US" altLang="ja-JP" sz="2000" b="0" dirty="0">
                <a:solidFill>
                  <a:srgbClr val="000000"/>
                </a:solidFill>
              </a:rPr>
              <a:t>2022</a:t>
            </a:r>
            <a:r>
              <a:rPr lang="ja-JP" altLang="en-US" sz="2000" b="0" dirty="0">
                <a:solidFill>
                  <a:srgbClr val="000000"/>
                </a:solidFill>
              </a:rPr>
              <a:t>年</a:t>
            </a:r>
            <a:r>
              <a:rPr lang="en-US" altLang="ja-JP" sz="2000" b="0" dirty="0">
                <a:solidFill>
                  <a:srgbClr val="000000"/>
                </a:solidFill>
              </a:rPr>
              <a:t>1</a:t>
            </a:r>
            <a:r>
              <a:rPr lang="ja-JP" altLang="en-US" sz="2000" b="0" dirty="0">
                <a:solidFill>
                  <a:srgbClr val="000000"/>
                </a:solidFill>
              </a:rPr>
              <a:t>月</a:t>
            </a:r>
            <a:r>
              <a:rPr lang="en-US" altLang="ja-JP" sz="2000" b="0" dirty="0">
                <a:solidFill>
                  <a:srgbClr val="000000"/>
                </a:solidFill>
              </a:rPr>
              <a:t>9</a:t>
            </a:r>
            <a:r>
              <a:rPr lang="ja-JP" altLang="en-US" sz="2000" b="0" dirty="0">
                <a:solidFill>
                  <a:srgbClr val="000000"/>
                </a:solidFill>
              </a:rPr>
              <a:t>日　</a:t>
            </a:r>
            <a:r>
              <a:rPr lang="en-US" altLang="ja-JP" sz="2000" b="0" dirty="0">
                <a:solidFill>
                  <a:srgbClr val="000000"/>
                </a:solidFill>
              </a:rPr>
              <a:t>COVID-19</a:t>
            </a:r>
            <a:r>
              <a:rPr lang="ja-JP" altLang="en-US" sz="2000" b="0" dirty="0">
                <a:solidFill>
                  <a:srgbClr val="000000"/>
                </a:solidFill>
              </a:rPr>
              <a:t>感染の合間を縫い、感染防御など準備を行った上で当院で</a:t>
            </a:r>
            <a:r>
              <a:rPr lang="en-US" altLang="ja-JP" sz="2000" b="0" dirty="0">
                <a:solidFill>
                  <a:srgbClr val="000000"/>
                </a:solidFill>
              </a:rPr>
              <a:t>JMECC</a:t>
            </a:r>
            <a:r>
              <a:rPr lang="ja-JP" altLang="en-US" sz="2000" b="0" dirty="0">
                <a:solidFill>
                  <a:srgbClr val="000000"/>
                </a:solidFill>
              </a:rPr>
              <a:t>を開催いただき受講することができました。</a:t>
            </a:r>
            <a:r>
              <a:rPr lang="ja-JP" altLang="en-US" sz="2000" b="0" dirty="0">
                <a:solidFill>
                  <a:srgbClr val="FF0066"/>
                </a:solidFill>
              </a:rPr>
              <a:t>内科専攻医として受講は必須</a:t>
            </a:r>
            <a:r>
              <a:rPr lang="ja-JP" altLang="en-US" sz="2000" b="0" dirty="0">
                <a:solidFill>
                  <a:srgbClr val="000000"/>
                </a:solidFill>
              </a:rPr>
              <a:t>であり、機会をつくっていただいたことに感謝いたします。</a:t>
            </a:r>
            <a:endParaRPr lang="en-US" altLang="ja-JP" sz="2000" b="0" dirty="0">
              <a:solidFill>
                <a:srgbClr val="000000"/>
              </a:solidFill>
            </a:endParaRPr>
          </a:p>
          <a:p>
            <a:pPr algn="just" eaLnBrk="1" hangingPunct="1">
              <a:spcBef>
                <a:spcPct val="0"/>
              </a:spcBef>
              <a:buFontTx/>
              <a:buNone/>
            </a:pPr>
            <a:r>
              <a:rPr lang="ja-JP" altLang="en-US" sz="2000" b="0" dirty="0">
                <a:solidFill>
                  <a:srgbClr val="000000"/>
                </a:solidFill>
              </a:rPr>
              <a:t>　</a:t>
            </a:r>
            <a:r>
              <a:rPr lang="ja-JP" altLang="en-US" sz="2000" b="0" dirty="0"/>
              <a:t>　私は現在総合内科医として様々な患者さんを病棟で診ているのですが、多彩な疾患を対象にしており病棟での急変の際には戸惑うことも多いのが現状でした。今回</a:t>
            </a:r>
            <a:r>
              <a:rPr lang="en-US" altLang="ja-JP" sz="2000" b="0" dirty="0"/>
              <a:t>JMECC</a:t>
            </a:r>
            <a:r>
              <a:rPr lang="ja-JP" altLang="en-US" sz="2000" b="0" dirty="0"/>
              <a:t>を受講することで、そういった</a:t>
            </a:r>
            <a:r>
              <a:rPr lang="ja-JP" altLang="en-US" sz="2000" b="0" dirty="0">
                <a:solidFill>
                  <a:srgbClr val="FF0066"/>
                </a:solidFill>
              </a:rPr>
              <a:t>種々の病態に対する共通のアプローチについて自分の中で整理して、慌てずに対応できるようになった</a:t>
            </a:r>
            <a:r>
              <a:rPr lang="ja-JP" altLang="en-US" sz="2000" b="0" dirty="0"/>
              <a:t>かと思います。</a:t>
            </a:r>
            <a:endParaRPr lang="en-US" altLang="ja-JP" sz="2000" b="0" dirty="0"/>
          </a:p>
          <a:p>
            <a:pPr algn="just" eaLnBrk="1" hangingPunct="1">
              <a:spcBef>
                <a:spcPct val="0"/>
              </a:spcBef>
              <a:buFontTx/>
              <a:buNone/>
            </a:pPr>
            <a:r>
              <a:rPr lang="ja-JP" altLang="en-US" sz="2000" b="0" dirty="0"/>
              <a:t>　また、救急外来の対応をすることも少なくないのですが、</a:t>
            </a:r>
            <a:r>
              <a:rPr lang="ja-JP" altLang="en-US" sz="2000" b="0" dirty="0">
                <a:solidFill>
                  <a:srgbClr val="FF0066"/>
                </a:solidFill>
              </a:rPr>
              <a:t>急変に至る前の患者さんについても、病態を整理し共通のアプローチ</a:t>
            </a:r>
            <a:r>
              <a:rPr lang="ja-JP" altLang="en-US" sz="2000" b="0" dirty="0"/>
              <a:t>をして急変を防ぎ、専門医につなげるという意識を持つことで以前よりもスムーズにコンサルトができるようになったと実感しています。</a:t>
            </a:r>
            <a:endParaRPr lang="en-US" altLang="ja-JP" sz="2000" b="0" dirty="0"/>
          </a:p>
          <a:p>
            <a:pPr algn="just" eaLnBrk="1" hangingPunct="1">
              <a:spcBef>
                <a:spcPct val="0"/>
              </a:spcBef>
              <a:buFontTx/>
              <a:buNone/>
            </a:pPr>
            <a:r>
              <a:rPr lang="ja-JP" altLang="en-US" sz="2000" b="0" dirty="0"/>
              <a:t>　</a:t>
            </a:r>
            <a:r>
              <a:rPr lang="ja-JP" altLang="en-US" sz="2000" b="0" dirty="0">
                <a:solidFill>
                  <a:srgbClr val="FF0066"/>
                </a:solidFill>
              </a:rPr>
              <a:t>内科専攻医としてのスキルを磨くために、</a:t>
            </a:r>
            <a:r>
              <a:rPr lang="en-US" altLang="ja-JP" sz="2000" b="0" dirty="0">
                <a:solidFill>
                  <a:srgbClr val="FF0066"/>
                </a:solidFill>
              </a:rPr>
              <a:t>JMECC</a:t>
            </a:r>
            <a:r>
              <a:rPr lang="ja-JP" altLang="en-US" sz="2000" b="0" dirty="0">
                <a:solidFill>
                  <a:srgbClr val="FF0066"/>
                </a:solidFill>
              </a:rPr>
              <a:t>はとても有用であった</a:t>
            </a:r>
            <a:r>
              <a:rPr lang="ja-JP" altLang="en-US" sz="2000" b="0" dirty="0"/>
              <a:t>と心から思いますし、内科の医師だけではなく広く病棟や外来を担当する医師に受講をおすすめしたいです。</a:t>
            </a:r>
          </a:p>
        </p:txBody>
      </p:sp>
      <p:cxnSp>
        <p:nvCxnSpPr>
          <p:cNvPr id="11" name="直線コネクタ 10">
            <a:extLst>
              <a:ext uri="{FF2B5EF4-FFF2-40B4-BE49-F238E27FC236}">
                <a16:creationId xmlns:a16="http://schemas.microsoft.com/office/drawing/2014/main" id="{D2EFABD3-84D5-458C-8EC7-BD75A0480BA5}"/>
              </a:ext>
            </a:extLst>
          </p:cNvPr>
          <p:cNvCxnSpPr/>
          <p:nvPr/>
        </p:nvCxnSpPr>
        <p:spPr>
          <a:xfrm>
            <a:off x="215900" y="836613"/>
            <a:ext cx="874871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2794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テキスト ボックス 2">
            <a:extLst>
              <a:ext uri="{FF2B5EF4-FFF2-40B4-BE49-F238E27FC236}">
                <a16:creationId xmlns:a16="http://schemas.microsoft.com/office/drawing/2014/main" id="{8F4C9DBE-2335-475E-86E1-04087B5BA1CE}"/>
              </a:ext>
            </a:extLst>
          </p:cNvPr>
          <p:cNvSpPr txBox="1">
            <a:spLocks noChangeArrowheads="1"/>
          </p:cNvSpPr>
          <p:nvPr/>
        </p:nvSpPr>
        <p:spPr bwMode="auto">
          <a:xfrm>
            <a:off x="179388" y="160338"/>
            <a:ext cx="87074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a:solidFill>
                  <a:srgbClr val="9900CC"/>
                </a:solidFill>
              </a:rPr>
              <a:t>JMECC</a:t>
            </a:r>
            <a:r>
              <a:rPr lang="ja-JP" altLang="en-US">
                <a:solidFill>
                  <a:srgbClr val="9900CC"/>
                </a:solidFill>
              </a:rPr>
              <a:t>インストラクター取得までのフローチャート</a:t>
            </a:r>
            <a:endParaRPr lang="en-US" altLang="ja-JP">
              <a:solidFill>
                <a:srgbClr val="9900CC"/>
              </a:solidFill>
            </a:endParaRPr>
          </a:p>
        </p:txBody>
      </p:sp>
      <p:sp>
        <p:nvSpPr>
          <p:cNvPr id="24580" name="テキスト ボックス 3">
            <a:extLst>
              <a:ext uri="{FF2B5EF4-FFF2-40B4-BE49-F238E27FC236}">
                <a16:creationId xmlns:a16="http://schemas.microsoft.com/office/drawing/2014/main" id="{ABB05B29-668B-4BBA-8ABA-73615F6E9C33}"/>
              </a:ext>
            </a:extLst>
          </p:cNvPr>
          <p:cNvSpPr txBox="1">
            <a:spLocks noChangeArrowheads="1"/>
          </p:cNvSpPr>
          <p:nvPr/>
        </p:nvSpPr>
        <p:spPr bwMode="auto">
          <a:xfrm>
            <a:off x="4038600" y="6550025"/>
            <a:ext cx="5003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400"/>
              <a:t>出展：</a:t>
            </a:r>
            <a:r>
              <a:rPr lang="en-US" altLang="ja-JP" sz="1400"/>
              <a:t>JMECC</a:t>
            </a:r>
            <a:r>
              <a:rPr lang="ja-JP" altLang="en-US" sz="1400"/>
              <a:t>インストラクター　</a:t>
            </a:r>
            <a:r>
              <a:rPr lang="en-US" altLang="ja-JP" sz="1400"/>
              <a:t>http://jmecc.net/?page_id=191</a:t>
            </a:r>
            <a:endParaRPr lang="ja-JP" altLang="en-US" sz="1400"/>
          </a:p>
        </p:txBody>
      </p:sp>
      <p:cxnSp>
        <p:nvCxnSpPr>
          <p:cNvPr id="5" name="直線コネクタ 4">
            <a:extLst>
              <a:ext uri="{FF2B5EF4-FFF2-40B4-BE49-F238E27FC236}">
                <a16:creationId xmlns:a16="http://schemas.microsoft.com/office/drawing/2014/main" id="{5A36D78D-2456-4A20-8E4B-38A35993EB62}"/>
              </a:ext>
            </a:extLst>
          </p:cNvPr>
          <p:cNvCxnSpPr/>
          <p:nvPr/>
        </p:nvCxnSpPr>
        <p:spPr>
          <a:xfrm>
            <a:off x="215900" y="765175"/>
            <a:ext cx="874871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17BC2F70-1F14-DC49-93C4-E627D0CA1AB7}"/>
              </a:ext>
            </a:extLst>
          </p:cNvPr>
          <p:cNvSpPr/>
          <p:nvPr/>
        </p:nvSpPr>
        <p:spPr bwMode="auto">
          <a:xfrm>
            <a:off x="-762000" y="2971800"/>
            <a:ext cx="1023937" cy="604516"/>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800" b="1" i="0" u="none" strike="noStrike" cap="none" normalizeH="0" baseline="0">
              <a:ln>
                <a:noFill/>
              </a:ln>
              <a:solidFill>
                <a:schemeClr val="tx1"/>
              </a:solidFill>
              <a:effectLst/>
              <a:latin typeface="Arial" charset="0"/>
              <a:ea typeface="ＭＳ Ｐゴシック" pitchFamily="50" charset="-128"/>
            </a:endParaRPr>
          </a:p>
        </p:txBody>
      </p:sp>
      <p:pic>
        <p:nvPicPr>
          <p:cNvPr id="13" name="図 12">
            <a:extLst>
              <a:ext uri="{FF2B5EF4-FFF2-40B4-BE49-F238E27FC236}">
                <a16:creationId xmlns:a16="http://schemas.microsoft.com/office/drawing/2014/main" id="{A4F8BE29-B997-486B-BE28-F6588C42D79A}"/>
              </a:ext>
            </a:extLst>
          </p:cNvPr>
          <p:cNvPicPr>
            <a:picLocks noChangeAspect="1"/>
          </p:cNvPicPr>
          <p:nvPr/>
        </p:nvPicPr>
        <p:blipFill>
          <a:blip r:embed="rId3"/>
          <a:stretch>
            <a:fillRect/>
          </a:stretch>
        </p:blipFill>
        <p:spPr>
          <a:xfrm>
            <a:off x="36000" y="900903"/>
            <a:ext cx="9072000" cy="5350825"/>
          </a:xfrm>
          <a:prstGeom prst="rect">
            <a:avLst/>
          </a:prstGeom>
          <a:ln>
            <a:solidFill>
              <a:schemeClr val="tx1"/>
            </a:solid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a:extLst>
              <a:ext uri="{FF2B5EF4-FFF2-40B4-BE49-F238E27FC236}">
                <a16:creationId xmlns:a16="http://schemas.microsoft.com/office/drawing/2014/main" id="{9BC5D39B-466A-4949-B56B-441F408C006E}"/>
              </a:ext>
            </a:extLst>
          </p:cNvPr>
          <p:cNvSpPr>
            <a:spLocks noGrp="1" noChangeArrowheads="1"/>
          </p:cNvSpPr>
          <p:nvPr>
            <p:ph type="title"/>
          </p:nvPr>
        </p:nvSpPr>
        <p:spPr>
          <a:xfrm>
            <a:off x="446088" y="260350"/>
            <a:ext cx="8229600" cy="620713"/>
          </a:xfrm>
        </p:spPr>
        <p:txBody>
          <a:bodyPr/>
          <a:lstStyle/>
          <a:p>
            <a:r>
              <a:rPr lang="en-US" altLang="ja-JP" sz="3600">
                <a:solidFill>
                  <a:srgbClr val="9900CC"/>
                </a:solidFill>
              </a:rPr>
              <a:t>JMECC</a:t>
            </a:r>
            <a:r>
              <a:rPr lang="ja-JP" altLang="en-US" sz="3600">
                <a:solidFill>
                  <a:srgbClr val="9900CC"/>
                </a:solidFill>
              </a:rPr>
              <a:t>受講・指導の意義</a:t>
            </a:r>
          </a:p>
        </p:txBody>
      </p:sp>
      <p:sp>
        <p:nvSpPr>
          <p:cNvPr id="26627" name="コンテンツ プレースホルダー 2">
            <a:extLst>
              <a:ext uri="{FF2B5EF4-FFF2-40B4-BE49-F238E27FC236}">
                <a16:creationId xmlns:a16="http://schemas.microsoft.com/office/drawing/2014/main" id="{F9E1E745-A458-4E86-8069-016B8A6639A2}"/>
              </a:ext>
            </a:extLst>
          </p:cNvPr>
          <p:cNvSpPr>
            <a:spLocks noGrp="1" noChangeArrowheads="1"/>
          </p:cNvSpPr>
          <p:nvPr>
            <p:ph idx="1"/>
          </p:nvPr>
        </p:nvSpPr>
        <p:spPr>
          <a:xfrm>
            <a:off x="611188" y="1412875"/>
            <a:ext cx="8064500" cy="3960813"/>
          </a:xfrm>
        </p:spPr>
        <p:txBody>
          <a:bodyPr/>
          <a:lstStyle/>
          <a:p>
            <a:r>
              <a:rPr lang="en-US" altLang="ja-JP"/>
              <a:t>JMECC</a:t>
            </a:r>
            <a:r>
              <a:rPr lang="ja-JP" altLang="ja-JP"/>
              <a:t>を受講・指導することで、</a:t>
            </a:r>
            <a:r>
              <a:rPr lang="ja-JP" altLang="ja-JP" sz="3600">
                <a:solidFill>
                  <a:srgbClr val="9900CC"/>
                </a:solidFill>
              </a:rPr>
              <a:t>内科診療・総合診療に携わるすべての医師に不可欠かつ重要な診療姿勢・能力を研鑽できる</a:t>
            </a:r>
            <a:r>
              <a:rPr lang="ja-JP" altLang="en-US" sz="3600">
                <a:solidFill>
                  <a:srgbClr val="9900CC"/>
                </a:solidFill>
              </a:rPr>
              <a:t>。</a:t>
            </a:r>
          </a:p>
        </p:txBody>
      </p:sp>
      <p:sp>
        <p:nvSpPr>
          <p:cNvPr id="6" name="角丸四角形 5">
            <a:extLst>
              <a:ext uri="{FF2B5EF4-FFF2-40B4-BE49-F238E27FC236}">
                <a16:creationId xmlns:a16="http://schemas.microsoft.com/office/drawing/2014/main" id="{8D52F8A2-05C6-45EB-BADB-00FFAA7E42B0}"/>
              </a:ext>
            </a:extLst>
          </p:cNvPr>
          <p:cNvSpPr>
            <a:spLocks noChangeArrowheads="1"/>
          </p:cNvSpPr>
          <p:nvPr/>
        </p:nvSpPr>
        <p:spPr bwMode="auto">
          <a:xfrm>
            <a:off x="611188" y="5378450"/>
            <a:ext cx="8151812" cy="1223963"/>
          </a:xfrm>
          <a:prstGeom prst="roundRect">
            <a:avLst>
              <a:gd name="adj" fmla="val 16667"/>
            </a:avLst>
          </a:prstGeom>
          <a:solidFill>
            <a:schemeClr val="bg1"/>
          </a:solidFill>
          <a:ln w="28575" algn="ctr">
            <a:solidFill>
              <a:srgbClr val="9900CC"/>
            </a:solidFill>
            <a:round/>
            <a:headEnd/>
            <a:tailEnd/>
          </a:ln>
        </p:spPr>
        <p:txBody>
          <a:bodyPr anchor="ctr" anchorCtr="1"/>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800">
                <a:solidFill>
                  <a:srgbClr val="9900CC"/>
                </a:solidFill>
              </a:rPr>
              <a:t>JMECC</a:t>
            </a:r>
            <a:r>
              <a:rPr lang="ja-JP" altLang="en-US" sz="2800">
                <a:solidFill>
                  <a:srgbClr val="9900CC"/>
                </a:solidFill>
              </a:rPr>
              <a:t>の指導者になることもお奨めします。</a:t>
            </a:r>
            <a:endParaRPr lang="en-US" altLang="ja-JP" sz="2800">
              <a:solidFill>
                <a:srgbClr val="9900CC"/>
              </a:solidFill>
            </a:endParaRPr>
          </a:p>
        </p:txBody>
      </p:sp>
      <p:cxnSp>
        <p:nvCxnSpPr>
          <p:cNvPr id="7" name="直線コネクタ 6">
            <a:extLst>
              <a:ext uri="{FF2B5EF4-FFF2-40B4-BE49-F238E27FC236}">
                <a16:creationId xmlns:a16="http://schemas.microsoft.com/office/drawing/2014/main" id="{28303F8F-E43E-4500-ACD5-EAA61FC9E638}"/>
              </a:ext>
            </a:extLst>
          </p:cNvPr>
          <p:cNvCxnSpPr/>
          <p:nvPr/>
        </p:nvCxnSpPr>
        <p:spPr>
          <a:xfrm>
            <a:off x="215900" y="1125538"/>
            <a:ext cx="874871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吹き出し: 角を丸めた四角形 2">
            <a:extLst>
              <a:ext uri="{FF2B5EF4-FFF2-40B4-BE49-F238E27FC236}">
                <a16:creationId xmlns:a16="http://schemas.microsoft.com/office/drawing/2014/main" id="{5E915F25-1203-4BC7-A577-5691A54C6749}"/>
              </a:ext>
            </a:extLst>
          </p:cNvPr>
          <p:cNvSpPr/>
          <p:nvPr/>
        </p:nvSpPr>
        <p:spPr bwMode="auto">
          <a:xfrm>
            <a:off x="1838126" y="5113200"/>
            <a:ext cx="7077274" cy="1440000"/>
          </a:xfrm>
          <a:prstGeom prst="wedgeRoundRectCallout">
            <a:avLst>
              <a:gd name="adj1" fmla="val -57069"/>
              <a:gd name="adj2" fmla="val -18442"/>
              <a:gd name="adj3" fmla="val 16667"/>
            </a:avLst>
          </a:prstGeom>
          <a:solidFill>
            <a:schemeClr val="bg1">
              <a:lumMod val="95000"/>
            </a:schemeClr>
          </a:solidFill>
          <a:ln w="19050" cap="flat" cmpd="sng" algn="ctr">
            <a:solidFill>
              <a:srgbClr val="00206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800" b="1" i="0" u="none" strike="noStrike" cap="none" normalizeH="0" baseline="0">
              <a:ln>
                <a:noFill/>
              </a:ln>
              <a:solidFill>
                <a:schemeClr val="tx1"/>
              </a:solidFill>
              <a:effectLst/>
              <a:latin typeface="Arial" charset="0"/>
              <a:ea typeface="ＭＳ Ｐゴシック" pitchFamily="50" charset="-128"/>
            </a:endParaRPr>
          </a:p>
        </p:txBody>
      </p:sp>
      <p:sp>
        <p:nvSpPr>
          <p:cNvPr id="26626" name="タイトル 1">
            <a:extLst>
              <a:ext uri="{FF2B5EF4-FFF2-40B4-BE49-F238E27FC236}">
                <a16:creationId xmlns:a16="http://schemas.microsoft.com/office/drawing/2014/main" id="{9BC5D39B-466A-4949-B56B-441F408C006E}"/>
              </a:ext>
            </a:extLst>
          </p:cNvPr>
          <p:cNvSpPr>
            <a:spLocks noGrp="1" noChangeArrowheads="1"/>
          </p:cNvSpPr>
          <p:nvPr>
            <p:ph type="title"/>
          </p:nvPr>
        </p:nvSpPr>
        <p:spPr>
          <a:xfrm>
            <a:off x="446088" y="141287"/>
            <a:ext cx="8229600" cy="620713"/>
          </a:xfrm>
        </p:spPr>
        <p:txBody>
          <a:bodyPr/>
          <a:lstStyle/>
          <a:p>
            <a:r>
              <a:rPr lang="ja-JP" altLang="en-US" sz="3600" b="1" dirty="0">
                <a:solidFill>
                  <a:srgbClr val="9900CC"/>
                </a:solidFill>
              </a:rPr>
              <a:t>修了証は大切に保管してください</a:t>
            </a:r>
          </a:p>
        </p:txBody>
      </p:sp>
      <p:sp>
        <p:nvSpPr>
          <p:cNvPr id="26627" name="コンテンツ プレースホルダー 2">
            <a:extLst>
              <a:ext uri="{FF2B5EF4-FFF2-40B4-BE49-F238E27FC236}">
                <a16:creationId xmlns:a16="http://schemas.microsoft.com/office/drawing/2014/main" id="{F9E1E745-A458-4E86-8069-016B8A6639A2}"/>
              </a:ext>
            </a:extLst>
          </p:cNvPr>
          <p:cNvSpPr>
            <a:spLocks noGrp="1" noChangeArrowheads="1"/>
          </p:cNvSpPr>
          <p:nvPr>
            <p:ph idx="1"/>
          </p:nvPr>
        </p:nvSpPr>
        <p:spPr>
          <a:xfrm>
            <a:off x="558006" y="914400"/>
            <a:ext cx="8064500" cy="3960813"/>
          </a:xfrm>
          <a:ln w="38100">
            <a:noFill/>
          </a:ln>
        </p:spPr>
        <p:txBody>
          <a:bodyPr/>
          <a:lstStyle/>
          <a:p>
            <a:pPr marL="0" indent="0" algn="ctr">
              <a:buNone/>
            </a:pPr>
            <a:r>
              <a:rPr lang="ja-JP" altLang="en-US" sz="3600" dirty="0"/>
              <a:t>専攻医・初期臨床研修医の先生方へ</a:t>
            </a:r>
            <a:endParaRPr lang="en-US" altLang="ja-JP" sz="3600" dirty="0"/>
          </a:p>
          <a:p>
            <a:pPr marL="0" indent="0">
              <a:buNone/>
            </a:pPr>
            <a:endParaRPr lang="en-US" altLang="ja-JP" sz="1200" dirty="0"/>
          </a:p>
          <a:p>
            <a:pPr marL="0" indent="0" algn="just">
              <a:buNone/>
            </a:pPr>
            <a:r>
              <a:rPr lang="ja-JP" altLang="en-US" sz="3600" dirty="0"/>
              <a:t>　本日配布した修了証は</a:t>
            </a:r>
            <a:r>
              <a:rPr lang="en-US" altLang="ja-JP" sz="3600" dirty="0"/>
              <a:t>JMECC</a:t>
            </a:r>
            <a:r>
              <a:rPr lang="ja-JP" altLang="en-US" sz="3600" dirty="0"/>
              <a:t>受講の証明として、　　　　　　にアップロードいただくことになります。　</a:t>
            </a:r>
            <a:endParaRPr lang="en-US" altLang="ja-JP" sz="3600" dirty="0"/>
          </a:p>
          <a:p>
            <a:pPr marL="0" indent="0" algn="just">
              <a:buNone/>
            </a:pPr>
            <a:r>
              <a:rPr lang="ja-JP" altLang="en-US" sz="3600" u="sng" dirty="0">
                <a:solidFill>
                  <a:srgbClr val="FF0000"/>
                </a:solidFill>
              </a:rPr>
              <a:t>紛失にご注意ください。</a:t>
            </a:r>
          </a:p>
        </p:txBody>
      </p:sp>
      <p:cxnSp>
        <p:nvCxnSpPr>
          <p:cNvPr id="7" name="直線コネクタ 6">
            <a:extLst>
              <a:ext uri="{FF2B5EF4-FFF2-40B4-BE49-F238E27FC236}">
                <a16:creationId xmlns:a16="http://schemas.microsoft.com/office/drawing/2014/main" id="{28303F8F-E43E-4500-ACD5-EAA61FC9E638}"/>
              </a:ext>
            </a:extLst>
          </p:cNvPr>
          <p:cNvCxnSpPr/>
          <p:nvPr/>
        </p:nvCxnSpPr>
        <p:spPr>
          <a:xfrm>
            <a:off x="215900" y="838200"/>
            <a:ext cx="874871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図 7" descr="ロゴ&#10;&#10;自動的に生成された説明">
            <a:extLst>
              <a:ext uri="{FF2B5EF4-FFF2-40B4-BE49-F238E27FC236}">
                <a16:creationId xmlns:a16="http://schemas.microsoft.com/office/drawing/2014/main" id="{A8EC372E-F9F5-4AAF-B039-095AFD8FBD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0626" y="2465601"/>
            <a:ext cx="2210406" cy="506199"/>
          </a:xfrm>
          <a:prstGeom prst="rect">
            <a:avLst/>
          </a:prstGeom>
          <a:effectLst>
            <a:outerShdw blurRad="63500" dist="38100" dir="1200000" algn="tl" rotWithShape="0">
              <a:schemeClr val="bg2">
                <a:alpha val="50000"/>
              </a:schemeClr>
            </a:outerShdw>
          </a:effectLst>
        </p:spPr>
      </p:pic>
      <p:pic>
        <p:nvPicPr>
          <p:cNvPr id="11" name="図 10" descr="文字の書かれた紙&#10;&#10;自動的に生成された説明">
            <a:extLst>
              <a:ext uri="{FF2B5EF4-FFF2-40B4-BE49-F238E27FC236}">
                <a16:creationId xmlns:a16="http://schemas.microsoft.com/office/drawing/2014/main" id="{B6F15116-7D99-4518-B019-3111FCA6DD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951087">
            <a:off x="7030077" y="3112872"/>
            <a:ext cx="1276483" cy="1749333"/>
          </a:xfrm>
          <a:prstGeom prst="rect">
            <a:avLst/>
          </a:prstGeom>
          <a:effectLst>
            <a:outerShdw blurRad="50800" dist="38100" dir="2700000" algn="tl" rotWithShape="0">
              <a:prstClr val="black">
                <a:alpha val="40000"/>
              </a:prstClr>
            </a:outerShdw>
          </a:effectLst>
        </p:spPr>
      </p:pic>
      <p:pic>
        <p:nvPicPr>
          <p:cNvPr id="13" name="図 12" descr="テキスト, タイムライン&#10;&#10;自動的に生成された説明">
            <a:extLst>
              <a:ext uri="{FF2B5EF4-FFF2-40B4-BE49-F238E27FC236}">
                <a16:creationId xmlns:a16="http://schemas.microsoft.com/office/drawing/2014/main" id="{89D0201E-83E2-4308-B40A-5D1CD5CE5DE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960000">
            <a:off x="5516464" y="3668807"/>
            <a:ext cx="1688345" cy="1008317"/>
          </a:xfrm>
          <a:prstGeom prst="rect">
            <a:avLst/>
          </a:prstGeom>
          <a:effectLst>
            <a:outerShdw blurRad="50800" dist="38100" dir="2700000" algn="tl" rotWithShape="0">
              <a:prstClr val="black">
                <a:alpha val="40000"/>
              </a:prstClr>
            </a:outerShdw>
          </a:effectLst>
        </p:spPr>
      </p:pic>
      <p:pic>
        <p:nvPicPr>
          <p:cNvPr id="1026" name="Picture 2">
            <a:extLst>
              <a:ext uri="{FF2B5EF4-FFF2-40B4-BE49-F238E27FC236}">
                <a16:creationId xmlns:a16="http://schemas.microsoft.com/office/drawing/2014/main" id="{F6C2E216-862C-4DB6-BB90-6230AF041C68}"/>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b="21005"/>
          <a:stretch/>
        </p:blipFill>
        <p:spPr bwMode="auto">
          <a:xfrm>
            <a:off x="6073800" y="5460047"/>
            <a:ext cx="1140414" cy="101799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54B6EED9-4C7C-4C2C-8A04-9B2440DACE79}"/>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57704" y="5483148"/>
            <a:ext cx="795696" cy="1089857"/>
          </a:xfrm>
          <a:prstGeom prst="rect">
            <a:avLst/>
          </a:prstGeom>
          <a:noFill/>
          <a:extLst>
            <a:ext uri="{909E8E84-426E-40DD-AFC4-6F175D3DCCD1}">
              <a14:hiddenFill xmlns:a14="http://schemas.microsoft.com/office/drawing/2010/main">
                <a:solidFill>
                  <a:srgbClr val="FFFFFF"/>
                </a:solidFill>
              </a14:hiddenFill>
            </a:ext>
          </a:extLst>
        </p:spPr>
      </p:pic>
      <p:sp>
        <p:nvSpPr>
          <p:cNvPr id="10" name="コンテンツ プレースホルダー 2">
            <a:extLst>
              <a:ext uri="{FF2B5EF4-FFF2-40B4-BE49-F238E27FC236}">
                <a16:creationId xmlns:a16="http://schemas.microsoft.com/office/drawing/2014/main" id="{77A27BE8-C771-4D1E-903D-9CD73423418B}"/>
              </a:ext>
            </a:extLst>
          </p:cNvPr>
          <p:cNvSpPr txBox="1">
            <a:spLocks noChangeArrowheads="1"/>
          </p:cNvSpPr>
          <p:nvPr/>
        </p:nvSpPr>
        <p:spPr bwMode="auto">
          <a:xfrm>
            <a:off x="1838126" y="5101856"/>
            <a:ext cx="7077274" cy="1017996"/>
          </a:xfrm>
          <a:prstGeom prst="rect">
            <a:avLst/>
          </a:prstGeom>
          <a:noFill/>
          <a:ln w="38100">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ja-JP" altLang="en-US" sz="2400" b="0" kern="0" dirty="0"/>
              <a:t>　　　　　　　　へはデータでのアップロードとなります。</a:t>
            </a:r>
            <a:endParaRPr lang="en-US" altLang="ja-JP" sz="2400" b="0" kern="0" dirty="0"/>
          </a:p>
          <a:p>
            <a:pPr marL="0" indent="0">
              <a:buFontTx/>
              <a:buNone/>
            </a:pPr>
            <a:r>
              <a:rPr lang="ja-JP" altLang="en-US" sz="2400" b="0" kern="0" dirty="0"/>
              <a:t>スキャンや写真等に残し、</a:t>
            </a:r>
            <a:endParaRPr lang="en-US" altLang="ja-JP" sz="2400" b="0" kern="0" dirty="0"/>
          </a:p>
          <a:p>
            <a:pPr marL="0" indent="0">
              <a:buFontTx/>
              <a:buNone/>
            </a:pPr>
            <a:r>
              <a:rPr lang="ja-JP" altLang="en-US" sz="2400" b="0" kern="0" dirty="0"/>
              <a:t>データ化することを推奨します。</a:t>
            </a:r>
            <a:endParaRPr lang="ja-JP" altLang="en-US" sz="2400" b="0" u="sng" kern="0" dirty="0">
              <a:solidFill>
                <a:srgbClr val="FF0000"/>
              </a:solidFill>
            </a:endParaRPr>
          </a:p>
        </p:txBody>
      </p:sp>
      <p:pic>
        <p:nvPicPr>
          <p:cNvPr id="12" name="図 11" descr="ロゴ&#10;&#10;自動的に生成された説明">
            <a:extLst>
              <a:ext uri="{FF2B5EF4-FFF2-40B4-BE49-F238E27FC236}">
                <a16:creationId xmlns:a16="http://schemas.microsoft.com/office/drawing/2014/main" id="{731AD1AB-C206-4777-A9F7-1C2EF406F5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8126" y="5143171"/>
            <a:ext cx="1838092" cy="420936"/>
          </a:xfrm>
          <a:prstGeom prst="rect">
            <a:avLst/>
          </a:prstGeom>
          <a:effectLst>
            <a:outerShdw blurRad="63500" dist="38100" dir="1200000" algn="tl" rotWithShape="0">
              <a:schemeClr val="bg2">
                <a:alpha val="50000"/>
              </a:schemeClr>
            </a:outerShdw>
          </a:effectLst>
        </p:spPr>
      </p:pic>
      <p:sp>
        <p:nvSpPr>
          <p:cNvPr id="2" name="吹き出し: 角を丸めた四角形 1">
            <a:extLst>
              <a:ext uri="{FF2B5EF4-FFF2-40B4-BE49-F238E27FC236}">
                <a16:creationId xmlns:a16="http://schemas.microsoft.com/office/drawing/2014/main" id="{BE76A5C6-D0C8-47C4-8594-016AE97318C5}"/>
              </a:ext>
            </a:extLst>
          </p:cNvPr>
          <p:cNvSpPr/>
          <p:nvPr/>
        </p:nvSpPr>
        <p:spPr bwMode="auto">
          <a:xfrm>
            <a:off x="1685726" y="5396809"/>
            <a:ext cx="914400" cy="612648"/>
          </a:xfrm>
          <a:prstGeom prst="wedgeRoundRectCallou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800" b="1" i="0" u="none" strike="noStrike" cap="none" normalizeH="0" baseline="0">
              <a:ln>
                <a:noFill/>
              </a:ln>
              <a:solidFill>
                <a:schemeClr val="tx1"/>
              </a:solidFill>
              <a:effectLst/>
              <a:latin typeface="Arial" charset="0"/>
              <a:ea typeface="ＭＳ Ｐゴシック" pitchFamily="50" charset="-128"/>
            </a:endParaRPr>
          </a:p>
        </p:txBody>
      </p:sp>
      <p:pic>
        <p:nvPicPr>
          <p:cNvPr id="1030" name="Picture 6">
            <a:extLst>
              <a:ext uri="{FF2B5EF4-FFF2-40B4-BE49-F238E27FC236}">
                <a16:creationId xmlns:a16="http://schemas.microsoft.com/office/drawing/2014/main" id="{C30004F9-36FD-4C47-B16E-989C70B70A49}"/>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15900" y="5029201"/>
            <a:ext cx="1522729" cy="18287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4A3835EC-4360-40D1-9F7B-4DF1555E95D7}"/>
              </a:ext>
            </a:extLst>
          </p:cNvPr>
          <p:cNvSpPr txBox="1">
            <a:spLocks noChangeArrowheads="1"/>
          </p:cNvSpPr>
          <p:nvPr/>
        </p:nvSpPr>
        <p:spPr bwMode="auto">
          <a:xfrm>
            <a:off x="1346200" y="2819400"/>
            <a:ext cx="6451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defRPr/>
            </a:pPr>
            <a:r>
              <a:rPr lang="ja-JP" altLang="en-US" sz="4800" dirty="0">
                <a:solidFill>
                  <a:srgbClr val="CC00FF"/>
                </a:solidFill>
                <a:effectLst>
                  <a:outerShdw blurRad="38100" dist="38100" dir="2700000" algn="tl">
                    <a:srgbClr val="000000">
                      <a:alpha val="43137"/>
                    </a:srgbClr>
                  </a:outerShdw>
                </a:effectLst>
                <a:latin typeface="ＭＳ Ｐゴシック" panose="020B0600070205080204" pitchFamily="50" charset="-128"/>
              </a:rPr>
              <a:t>ありがとうございました。</a:t>
            </a:r>
          </a:p>
        </p:txBody>
      </p:sp>
      <p:sp>
        <p:nvSpPr>
          <p:cNvPr id="28675" name="サブタイトル 2">
            <a:extLst>
              <a:ext uri="{FF2B5EF4-FFF2-40B4-BE49-F238E27FC236}">
                <a16:creationId xmlns:a16="http://schemas.microsoft.com/office/drawing/2014/main" id="{D99D3814-DA71-4B1E-9633-A0405793E08F}"/>
              </a:ext>
            </a:extLst>
          </p:cNvPr>
          <p:cNvSpPr txBox="1">
            <a:spLocks/>
          </p:cNvSpPr>
          <p:nvPr/>
        </p:nvSpPr>
        <p:spPr bwMode="auto">
          <a:xfrm>
            <a:off x="76200" y="576263"/>
            <a:ext cx="8991600" cy="117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FontTx/>
              <a:buNone/>
            </a:pPr>
            <a:r>
              <a:rPr lang="en-US" altLang="ja-JP">
                <a:solidFill>
                  <a:srgbClr val="9900CC"/>
                </a:solidFill>
                <a:latin typeface="Calibri" panose="020F0502020204030204" pitchFamily="34" charset="0"/>
              </a:rPr>
              <a:t>JMECC: Japanese Medical Emergency Care Course </a:t>
            </a:r>
          </a:p>
          <a:p>
            <a:pPr algn="ctr" eaLnBrk="1" hangingPunct="1">
              <a:buFontTx/>
              <a:buNone/>
            </a:pPr>
            <a:r>
              <a:rPr lang="en-US" altLang="ja-JP" sz="2800">
                <a:latin typeface="Calibri" panose="020F0502020204030204" pitchFamily="34" charset="0"/>
              </a:rPr>
              <a:t>〈</a:t>
            </a:r>
            <a:r>
              <a:rPr lang="ja-JP" altLang="en-US" sz="2800">
                <a:latin typeface="Calibri" panose="020F0502020204030204" pitchFamily="34" charset="0"/>
              </a:rPr>
              <a:t>日本内科学会認定内科救急・</a:t>
            </a:r>
            <a:r>
              <a:rPr lang="en-US" altLang="ja-JP" sz="2800">
                <a:latin typeface="Calibri" panose="020F0502020204030204" pitchFamily="34" charset="0"/>
              </a:rPr>
              <a:t>ICLS</a:t>
            </a:r>
            <a:r>
              <a:rPr lang="ja-JP" altLang="en-US" sz="2800">
                <a:latin typeface="Calibri" panose="020F0502020204030204" pitchFamily="34" charset="0"/>
              </a:rPr>
              <a:t>講習会</a:t>
            </a:r>
            <a:r>
              <a:rPr lang="en-US" altLang="ja-JP" sz="2800">
                <a:latin typeface="Calibri" panose="020F0502020204030204" pitchFamily="34" charset="0"/>
              </a:rPr>
              <a:t>〉</a:t>
            </a:r>
            <a:endParaRPr lang="ja-JP" altLang="en-US" sz="2800">
              <a:latin typeface="Calibri" panose="020F0502020204030204" pitchFamily="34" charset="0"/>
            </a:endParaRPr>
          </a:p>
        </p:txBody>
      </p:sp>
      <p:pic>
        <p:nvPicPr>
          <p:cNvPr id="28676" name="Picture 6" descr="C:\Users\山田京志\Desktop\JMECCロゴ(背景透明色).png">
            <a:extLst>
              <a:ext uri="{FF2B5EF4-FFF2-40B4-BE49-F238E27FC236}">
                <a16:creationId xmlns:a16="http://schemas.microsoft.com/office/drawing/2014/main" id="{AC825B32-FE98-428B-83B7-53C78E625A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2300" y="4343400"/>
            <a:ext cx="2819400" cy="223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1"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1"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8653</TotalTime>
  <Words>908</Words>
  <Application>Microsoft Office PowerPoint</Application>
  <PresentationFormat>画面に合わせる (4:3)</PresentationFormat>
  <Paragraphs>84</Paragraphs>
  <Slides>8</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BIZ UDPゴシック</vt:lpstr>
      <vt:lpstr>ＭＳ Ｐゴシック</vt:lpstr>
      <vt:lpstr>Arial</vt:lpstr>
      <vt:lpstr>Calibri</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JMECC受講・指導の意義</vt:lpstr>
      <vt:lpstr>修了証は大切に保管してください</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masanori</dc:creator>
  <cp:lastModifiedBy>コメント</cp:lastModifiedBy>
  <cp:revision>275</cp:revision>
  <cp:lastPrinted>1601-01-01T00:00:00Z</cp:lastPrinted>
  <dcterms:created xsi:type="dcterms:W3CDTF">1601-01-01T00:00:00Z</dcterms:created>
  <dcterms:modified xsi:type="dcterms:W3CDTF">2022-06-13T04:42:26Z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