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77" r:id="rId2"/>
    <p:sldId id="378" r:id="rId3"/>
    <p:sldId id="435" r:id="rId4"/>
    <p:sldId id="394" r:id="rId5"/>
    <p:sldId id="393" r:id="rId6"/>
    <p:sldId id="395" r:id="rId7"/>
    <p:sldId id="436" r:id="rId8"/>
    <p:sldId id="391" r:id="rId9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0F1287-739B-E557-3A8F-02B0C30E11B2}" name="コメント" initials="コメント" userId="コメント" providerId="None"/>
  <p188:author id="{24ED07A5-9482-2D12-64D7-C07B3E07E118}" name="日出山 拓人" initials="日出山" userId="S::2038610@omni.tokyo-med.ac.jp::2eb51f06-d1ad-407e-b482-89f9f0432a2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9900CC"/>
    <a:srgbClr val="FF66FF"/>
    <a:srgbClr val="FF6600"/>
    <a:srgbClr val="FFFF99"/>
    <a:srgbClr val="CCECFF"/>
    <a:srgbClr val="00CCFF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47" autoAdjust="0"/>
    <p:restoredTop sz="75102" autoAdjust="0"/>
  </p:normalViewPr>
  <p:slideViewPr>
    <p:cSldViewPr>
      <p:cViewPr varScale="1">
        <p:scale>
          <a:sx n="82" d="100"/>
          <a:sy n="82" d="100"/>
        </p:scale>
        <p:origin x="20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9C45708E-E817-4186-A19D-52FED3C8169E}" type="datetimeFigureOut">
              <a:rPr lang="ja-JP" altLang="en-US"/>
              <a:pPr>
                <a:defRPr/>
              </a:pPr>
              <a:t>2022/6/13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4FBF9B6-F58E-40B4-997D-5308A484BE7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3942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FF33C1B-9BDD-440E-BA9A-5C532F297A82}" type="datetimeFigureOut">
              <a:rPr lang="ja-JP" altLang="en-US"/>
              <a:pPr>
                <a:defRPr/>
              </a:pPr>
              <a:t>2022/6/13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DE58F6-DBDB-4EB0-A471-F820C215809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7394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>
            <a:extLst>
              <a:ext uri="{FF2B5EF4-FFF2-40B4-BE49-F238E27FC236}">
                <a16:creationId xmlns:a16="http://schemas.microsoft.com/office/drawing/2014/main" id="{79EB759A-AC05-4ABC-B499-1B39858125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>
            <a:extLst>
              <a:ext uri="{FF2B5EF4-FFF2-40B4-BE49-F238E27FC236}">
                <a16:creationId xmlns:a16="http://schemas.microsoft.com/office/drawing/2014/main" id="{D5AF51AA-B37D-4678-91FB-5D23B4C360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/>
              <a:t>ポイント：「心停止への対応②」のセッションのはじめに説明用として用います。</a:t>
            </a:r>
          </a:p>
          <a:p>
            <a:endParaRPr lang="ja-JP" altLang="en-US"/>
          </a:p>
        </p:txBody>
      </p:sp>
      <p:sp>
        <p:nvSpPr>
          <p:cNvPr id="6148" name="スライド番号プレースホルダー 3">
            <a:extLst>
              <a:ext uri="{FF2B5EF4-FFF2-40B4-BE49-F238E27FC236}">
                <a16:creationId xmlns:a16="http://schemas.microsoft.com/office/drawing/2014/main" id="{D0BCB206-44CA-404F-BED2-F36EA4612A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0E888354-EA20-4756-99B6-0E00D7A4CF93}" type="slidenum">
              <a:rPr lang="ja-JP" altLang="en-US" sz="1200" smtClean="0"/>
              <a:pPr/>
              <a:t>2</a:t>
            </a:fld>
            <a:endParaRPr lang="ja-JP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ー 1">
            <a:extLst>
              <a:ext uri="{FF2B5EF4-FFF2-40B4-BE49-F238E27FC236}">
                <a16:creationId xmlns:a16="http://schemas.microsoft.com/office/drawing/2014/main" id="{E69AB518-9335-4959-977B-27359F6589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3BC45835-0821-4D48-A14A-3FF213B2A2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ポイント：「</a:t>
            </a:r>
            <a:r>
              <a:rPr lang="ja-JP" altLang="en-US" dirty="0">
                <a:solidFill>
                  <a:srgbClr val="9900CC"/>
                </a:solidFill>
                <a:latin typeface="+mn-ea"/>
              </a:rPr>
              <a:t>緊急を要する急病</a:t>
            </a:r>
            <a:r>
              <a:rPr lang="ja-JP" altLang="en-US" dirty="0">
                <a:latin typeface="+mn-ea"/>
              </a:rPr>
              <a:t>（内科救急）</a:t>
            </a:r>
            <a:r>
              <a:rPr lang="ja-JP" altLang="en-US" dirty="0">
                <a:solidFill>
                  <a:srgbClr val="9900CC"/>
                </a:solidFill>
                <a:latin typeface="+mn-ea"/>
              </a:rPr>
              <a:t>対応 </a:t>
            </a:r>
            <a:r>
              <a:rPr lang="en-US" altLang="ja-JP" dirty="0">
                <a:solidFill>
                  <a:srgbClr val="9900CC"/>
                </a:solidFill>
                <a:latin typeface="+mn-ea"/>
              </a:rPr>
              <a:t>(1)</a:t>
            </a:r>
            <a:r>
              <a:rPr lang="ja-JP" altLang="en-US" dirty="0">
                <a:solidFill>
                  <a:srgbClr val="9900CC"/>
                </a:solidFill>
                <a:latin typeface="+mn-ea"/>
              </a:rPr>
              <a:t>　第一印象を含めた初期</a:t>
            </a:r>
            <a:r>
              <a:rPr lang="en-US" altLang="ja-JP" dirty="0">
                <a:solidFill>
                  <a:srgbClr val="9900CC"/>
                </a:solidFill>
                <a:latin typeface="+mn-ea"/>
              </a:rPr>
              <a:t>ABCD</a:t>
            </a:r>
            <a:r>
              <a:rPr lang="ja-JP" altLang="en-US" dirty="0">
                <a:solidFill>
                  <a:srgbClr val="9900CC"/>
                </a:solidFill>
                <a:latin typeface="+mn-ea"/>
              </a:rPr>
              <a:t>評価</a:t>
            </a:r>
            <a:r>
              <a:rPr lang="ja-JP" altLang="en-US" dirty="0"/>
              <a:t>」の説明用として用います。</a:t>
            </a:r>
          </a:p>
          <a:p>
            <a:pPr>
              <a:defRPr/>
            </a:pPr>
            <a:endParaRPr lang="ja-JP" altLang="en-US" dirty="0"/>
          </a:p>
        </p:txBody>
      </p:sp>
      <p:sp>
        <p:nvSpPr>
          <p:cNvPr id="8196" name="スライド番号プレースホルダー 3">
            <a:extLst>
              <a:ext uri="{FF2B5EF4-FFF2-40B4-BE49-F238E27FC236}">
                <a16:creationId xmlns:a16="http://schemas.microsoft.com/office/drawing/2014/main" id="{BF7684B9-AABD-42DE-8CF6-DB229A2DB5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3346331F-208D-409F-9F5F-E6FE1659CDBC}" type="slidenum">
              <a:rPr lang="ja-JP" altLang="en-US" sz="1200" smtClean="0"/>
              <a:pPr/>
              <a:t>3</a:t>
            </a:fld>
            <a:endParaRPr lang="ja-JP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ー 1">
            <a:extLst>
              <a:ext uri="{FF2B5EF4-FFF2-40B4-BE49-F238E27FC236}">
                <a16:creationId xmlns:a16="http://schemas.microsoft.com/office/drawing/2014/main" id="{4CC778EE-C372-4370-81D4-C8669B59807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AEF713F1-5122-4C0D-B7C7-3D5FA40C3F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ポイント：「</a:t>
            </a:r>
            <a:r>
              <a:rPr lang="ja-JP" altLang="en-US" dirty="0">
                <a:solidFill>
                  <a:srgbClr val="9900CC"/>
                </a:solidFill>
                <a:latin typeface="+mn-ea"/>
              </a:rPr>
              <a:t>緊急を要する急病</a:t>
            </a:r>
            <a:r>
              <a:rPr lang="ja-JP" altLang="en-US" dirty="0">
                <a:latin typeface="+mn-ea"/>
              </a:rPr>
              <a:t>（内科救急）</a:t>
            </a:r>
            <a:r>
              <a:rPr lang="ja-JP" altLang="en-US" dirty="0">
                <a:solidFill>
                  <a:srgbClr val="9900CC"/>
                </a:solidFill>
                <a:latin typeface="+mn-ea"/>
              </a:rPr>
              <a:t>対応 </a:t>
            </a:r>
            <a:r>
              <a:rPr lang="en-US" altLang="ja-JP" dirty="0">
                <a:solidFill>
                  <a:srgbClr val="9900CC"/>
                </a:solidFill>
                <a:latin typeface="+mn-ea"/>
              </a:rPr>
              <a:t>(2)</a:t>
            </a:r>
            <a:r>
              <a:rPr lang="ja-JP" altLang="en-US" dirty="0">
                <a:solidFill>
                  <a:srgbClr val="9900CC"/>
                </a:solidFill>
                <a:latin typeface="+mn-ea"/>
              </a:rPr>
              <a:t>　二次</a:t>
            </a:r>
            <a:r>
              <a:rPr lang="en-US" altLang="ja-JP" dirty="0">
                <a:solidFill>
                  <a:srgbClr val="9900CC"/>
                </a:solidFill>
                <a:latin typeface="+mn-ea"/>
              </a:rPr>
              <a:t>ABCD</a:t>
            </a:r>
            <a:r>
              <a:rPr lang="ja-JP" altLang="en-US" dirty="0">
                <a:solidFill>
                  <a:srgbClr val="9900CC"/>
                </a:solidFill>
                <a:latin typeface="+mn-ea"/>
              </a:rPr>
              <a:t>評価</a:t>
            </a:r>
            <a:r>
              <a:rPr lang="ja-JP" altLang="en-US" dirty="0"/>
              <a:t>」の説明用として用います。</a:t>
            </a:r>
          </a:p>
          <a:p>
            <a:pPr>
              <a:defRPr/>
            </a:pPr>
            <a:endParaRPr lang="ja-JP" altLang="en-US" dirty="0"/>
          </a:p>
        </p:txBody>
      </p:sp>
      <p:sp>
        <p:nvSpPr>
          <p:cNvPr id="10244" name="スライド番号プレースホルダー 3">
            <a:extLst>
              <a:ext uri="{FF2B5EF4-FFF2-40B4-BE49-F238E27FC236}">
                <a16:creationId xmlns:a16="http://schemas.microsoft.com/office/drawing/2014/main" id="{0CEC7884-BAC2-41F5-B43F-C84BF447B8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77CD9B91-8731-4A1E-9A84-431C5BA2ECF0}" type="slidenum">
              <a:rPr lang="ja-JP" altLang="en-US" sz="1200" smtClean="0"/>
              <a:pPr/>
              <a:t>4</a:t>
            </a:fld>
            <a:endParaRPr lang="ja-JP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ー 1">
            <a:extLst>
              <a:ext uri="{FF2B5EF4-FFF2-40B4-BE49-F238E27FC236}">
                <a16:creationId xmlns:a16="http://schemas.microsoft.com/office/drawing/2014/main" id="{DFB7B13E-F17B-4E07-81CF-301F0CADE0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1E4C97BA-EB72-4416-A275-EE13AA91C44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ポイント：「</a:t>
            </a:r>
            <a:r>
              <a:rPr lang="ja-JP" altLang="en-US" dirty="0">
                <a:solidFill>
                  <a:srgbClr val="9900CC"/>
                </a:solidFill>
                <a:latin typeface="+mn-ea"/>
              </a:rPr>
              <a:t>緊急を要する急病</a:t>
            </a:r>
            <a:r>
              <a:rPr lang="ja-JP" altLang="en-US" dirty="0">
                <a:latin typeface="+mn-ea"/>
              </a:rPr>
              <a:t>（内科救急）</a:t>
            </a:r>
            <a:r>
              <a:rPr lang="ja-JP" altLang="en-US" dirty="0">
                <a:solidFill>
                  <a:srgbClr val="9900CC"/>
                </a:solidFill>
                <a:latin typeface="+mn-ea"/>
              </a:rPr>
              <a:t>対応 </a:t>
            </a:r>
            <a:r>
              <a:rPr lang="en-US" altLang="ja-JP" dirty="0">
                <a:solidFill>
                  <a:srgbClr val="9900CC"/>
                </a:solidFill>
                <a:latin typeface="+mn-ea"/>
              </a:rPr>
              <a:t>(3)</a:t>
            </a:r>
            <a:r>
              <a:rPr lang="ja-JP" altLang="en-US" dirty="0"/>
              <a:t>」の説明用として用います。</a:t>
            </a:r>
          </a:p>
          <a:p>
            <a:pPr>
              <a:defRPr/>
            </a:pPr>
            <a:endParaRPr lang="ja-JP" altLang="en-US" dirty="0"/>
          </a:p>
        </p:txBody>
      </p:sp>
      <p:sp>
        <p:nvSpPr>
          <p:cNvPr id="12292" name="スライド番号プレースホルダー 3">
            <a:extLst>
              <a:ext uri="{FF2B5EF4-FFF2-40B4-BE49-F238E27FC236}">
                <a16:creationId xmlns:a16="http://schemas.microsoft.com/office/drawing/2014/main" id="{2B0E94E2-B6F1-4514-93D5-6D7D5E3797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8DF51212-ADEC-4626-9279-2888762800A0}" type="slidenum">
              <a:rPr lang="ja-JP" altLang="en-US" sz="1200" smtClean="0"/>
              <a:pPr/>
              <a:t>5</a:t>
            </a:fld>
            <a:endParaRPr lang="ja-JP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ー 1">
            <a:extLst>
              <a:ext uri="{FF2B5EF4-FFF2-40B4-BE49-F238E27FC236}">
                <a16:creationId xmlns:a16="http://schemas.microsoft.com/office/drawing/2014/main" id="{390369AD-B726-4831-8EB9-AC4E4E32FC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EE94076D-9D63-4FD7-A669-0BA42547E9F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ポイント：「</a:t>
            </a:r>
            <a:r>
              <a:rPr lang="ja-JP" altLang="en-US" dirty="0">
                <a:solidFill>
                  <a:srgbClr val="9900CC"/>
                </a:solidFill>
                <a:latin typeface="+mn-ea"/>
              </a:rPr>
              <a:t>予期せぬ心停止</a:t>
            </a:r>
            <a:r>
              <a:rPr lang="ja-JP" altLang="en-US" dirty="0"/>
              <a:t>」の説明用として用います。</a:t>
            </a:r>
          </a:p>
          <a:p>
            <a:pPr>
              <a:defRPr/>
            </a:pPr>
            <a:endParaRPr lang="ja-JP" altLang="en-US" dirty="0"/>
          </a:p>
        </p:txBody>
      </p:sp>
      <p:sp>
        <p:nvSpPr>
          <p:cNvPr id="14340" name="スライド番号プレースホルダー 3">
            <a:extLst>
              <a:ext uri="{FF2B5EF4-FFF2-40B4-BE49-F238E27FC236}">
                <a16:creationId xmlns:a16="http://schemas.microsoft.com/office/drawing/2014/main" id="{1887E37F-CCFE-420B-8085-FC06FF2F47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7382EDAF-01D5-48D9-ADC1-4870F20E0786}" type="slidenum">
              <a:rPr lang="ja-JP" altLang="en-US" sz="1200" smtClean="0"/>
              <a:pPr/>
              <a:t>6</a:t>
            </a:fld>
            <a:endParaRPr lang="ja-JP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>
            <a:extLst>
              <a:ext uri="{FF2B5EF4-FFF2-40B4-BE49-F238E27FC236}">
                <a16:creationId xmlns:a16="http://schemas.microsoft.com/office/drawing/2014/main" id="{63411DB9-BE86-4C78-86EF-9BBF45F614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ノート プレースホルダー 2">
            <a:extLst>
              <a:ext uri="{FF2B5EF4-FFF2-40B4-BE49-F238E27FC236}">
                <a16:creationId xmlns:a16="http://schemas.microsoft.com/office/drawing/2014/main" id="{11158DFA-DAF2-4C85-94D4-EFD3EDA11A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/>
              <a:t>ポイント：「評価と復習</a:t>
            </a:r>
            <a:r>
              <a:rPr lang="en-US" altLang="ja-JP"/>
              <a:t>/</a:t>
            </a:r>
            <a:r>
              <a:rPr lang="ja-JP" altLang="en-US"/>
              <a:t>実技評価」のセッションのはじめに説明用として用います。</a:t>
            </a:r>
          </a:p>
          <a:p>
            <a:endParaRPr lang="ja-JP" altLang="en-US"/>
          </a:p>
        </p:txBody>
      </p:sp>
      <p:sp>
        <p:nvSpPr>
          <p:cNvPr id="17412" name="スライド番号プレースホルダー 3">
            <a:extLst>
              <a:ext uri="{FF2B5EF4-FFF2-40B4-BE49-F238E27FC236}">
                <a16:creationId xmlns:a16="http://schemas.microsoft.com/office/drawing/2014/main" id="{01A37229-821A-40A4-B507-A5878576C8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AE76EA21-4180-48DB-97E2-BEC92A2C4F23}" type="slidenum">
              <a:rPr lang="ja-JP" altLang="en-US" sz="1200" smtClean="0"/>
              <a:pPr/>
              <a:t>8</a:t>
            </a:fld>
            <a:endParaRPr lang="ja-JP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55C78-BF65-461C-8FCB-482EB68A19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259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3C618-55D3-45B2-84DB-F959887302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138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BAFBD-7098-4DD0-A342-19FCE3E067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4156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2394F-3669-4AA9-B73C-E7884D1BF2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535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AE270-BB6A-4ED7-B777-50949FF194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2077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59EA6-E3D7-4D14-B356-0B1C89DFB8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5139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91271-9807-40B9-B7CC-959B735465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7836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37C3D-E5C9-400B-810E-DF1E3C3994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14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A9DD5-7F85-4411-9C97-F22254B843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883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3F271-3220-4B3C-A1B3-CEAEA4D7F3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239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0DEC2-C006-49AB-9FBC-D540D9E383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796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b="0"/>
            </a:lvl1pPr>
          </a:lstStyle>
          <a:p>
            <a:pPr>
              <a:defRPr/>
            </a:pPr>
            <a:fld id="{42DC956A-B975-49D0-9BED-51DD79172A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>
            <a:extLst>
              <a:ext uri="{FF2B5EF4-FFF2-40B4-BE49-F238E27FC236}">
                <a16:creationId xmlns:a16="http://schemas.microsoft.com/office/drawing/2014/main" id="{79A50F69-7351-4CC9-AC14-653F226AD4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590800"/>
            <a:ext cx="38909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ja-JP" altLang="en-US" sz="3600" dirty="0">
                <a:latin typeface="Arial" charset="0"/>
                <a:ea typeface="ＭＳ Ｐゴシック" charset="-128"/>
              </a:rPr>
              <a:t>心停止への対応②</a:t>
            </a:r>
            <a:endParaRPr lang="en-US" altLang="ja-JP" sz="3600" dirty="0">
              <a:latin typeface="Arial" charset="0"/>
              <a:ea typeface="ＭＳ Ｐゴシック" charset="-128"/>
            </a:endParaRPr>
          </a:p>
          <a:p>
            <a:pPr algn="ctr" eaLnBrk="1" hangingPunct="1">
              <a:defRPr/>
            </a:pPr>
            <a:r>
              <a:rPr lang="en-US" altLang="ja-JP" sz="3600" dirty="0">
                <a:latin typeface="Arial" charset="0"/>
                <a:ea typeface="ＭＳ Ｐゴシック" charset="-128"/>
              </a:rPr>
              <a:t>【</a:t>
            </a:r>
            <a:r>
              <a:rPr lang="ja-JP" altLang="en-US" sz="3600" dirty="0">
                <a:latin typeface="Arial" charset="0"/>
                <a:ea typeface="ＭＳ Ｐゴシック" charset="-128"/>
              </a:rPr>
              <a:t>映像・実習</a:t>
            </a:r>
            <a:r>
              <a:rPr lang="en-US" altLang="ja-JP" sz="3600" dirty="0">
                <a:latin typeface="Arial" charset="0"/>
                <a:ea typeface="ＭＳ Ｐゴシック" charset="-128"/>
              </a:rPr>
              <a:t>】</a:t>
            </a:r>
            <a:endParaRPr lang="ja-JP" altLang="en-US" sz="3600" dirty="0">
              <a:latin typeface="+mn-ea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07316DED-0E48-481F-92E4-D79467BC8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5788" y="4306888"/>
            <a:ext cx="29733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ja-JP" sz="3600" dirty="0">
                <a:latin typeface="+mn-ea"/>
                <a:ea typeface="+mn-ea"/>
              </a:rPr>
              <a:t>13</a:t>
            </a:r>
            <a:r>
              <a:rPr lang="ja-JP" altLang="en-US" sz="3600" dirty="0">
                <a:latin typeface="+mn-ea"/>
                <a:ea typeface="+mn-ea"/>
              </a:rPr>
              <a:t>：</a:t>
            </a:r>
            <a:r>
              <a:rPr lang="en-US" altLang="ja-JP" sz="3600" dirty="0">
                <a:latin typeface="+mn-ea"/>
                <a:ea typeface="+mn-ea"/>
              </a:rPr>
              <a:t>40</a:t>
            </a:r>
            <a:r>
              <a:rPr lang="ja-JP" altLang="en-US" sz="3600" dirty="0">
                <a:latin typeface="+mn-ea"/>
                <a:ea typeface="+mn-ea"/>
              </a:rPr>
              <a:t>～</a:t>
            </a:r>
            <a:r>
              <a:rPr lang="en-US" altLang="ja-JP" sz="3600" dirty="0">
                <a:latin typeface="+mn-ea"/>
                <a:ea typeface="+mn-ea"/>
              </a:rPr>
              <a:t>15</a:t>
            </a:r>
            <a:r>
              <a:rPr lang="ja-JP" altLang="en-US" sz="3600" dirty="0">
                <a:latin typeface="+mn-ea"/>
                <a:ea typeface="+mn-ea"/>
              </a:rPr>
              <a:t>：</a:t>
            </a:r>
            <a:r>
              <a:rPr lang="en-US" altLang="ja-JP" sz="3600" dirty="0">
                <a:latin typeface="+mn-ea"/>
                <a:ea typeface="+mn-ea"/>
              </a:rPr>
              <a:t>50</a:t>
            </a:r>
            <a:endParaRPr lang="ja-JP" altLang="en-US" sz="3600" dirty="0">
              <a:latin typeface="+mn-ea"/>
              <a:ea typeface="+mn-ea"/>
            </a:endParaRPr>
          </a:p>
        </p:txBody>
      </p:sp>
      <p:sp>
        <p:nvSpPr>
          <p:cNvPr id="4101" name="サブタイトル 2">
            <a:extLst>
              <a:ext uri="{FF2B5EF4-FFF2-40B4-BE49-F238E27FC236}">
                <a16:creationId xmlns:a16="http://schemas.microsoft.com/office/drawing/2014/main" id="{0625DF32-3F16-43FC-9043-141969B3EE10}"/>
              </a:ext>
            </a:extLst>
          </p:cNvPr>
          <p:cNvSpPr txBox="1">
            <a:spLocks/>
          </p:cNvSpPr>
          <p:nvPr/>
        </p:nvSpPr>
        <p:spPr bwMode="auto">
          <a:xfrm>
            <a:off x="76200" y="457200"/>
            <a:ext cx="89916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ja-JP">
                <a:solidFill>
                  <a:srgbClr val="9900CC"/>
                </a:solidFill>
                <a:latin typeface="Calibri" panose="020F0502020204030204" pitchFamily="34" charset="0"/>
              </a:rPr>
              <a:t>JMECC: Japanese Medical Emergency Care Course </a:t>
            </a:r>
          </a:p>
          <a:p>
            <a:pPr algn="ctr" eaLnBrk="1" hangingPunct="1">
              <a:buFontTx/>
              <a:buNone/>
            </a:pPr>
            <a:r>
              <a:rPr lang="en-US" altLang="ja-JP" sz="2800">
                <a:latin typeface="Calibri" panose="020F0502020204030204" pitchFamily="34" charset="0"/>
              </a:rPr>
              <a:t>〈</a:t>
            </a:r>
            <a:r>
              <a:rPr lang="ja-JP" altLang="en-US" sz="2800">
                <a:latin typeface="Calibri" panose="020F0502020204030204" pitchFamily="34" charset="0"/>
              </a:rPr>
              <a:t>日本内科学会認定内科救急・</a:t>
            </a:r>
            <a:r>
              <a:rPr lang="en-US" altLang="ja-JP" sz="2800">
                <a:latin typeface="Calibri" panose="020F0502020204030204" pitchFamily="34" charset="0"/>
              </a:rPr>
              <a:t>ICLS</a:t>
            </a:r>
            <a:r>
              <a:rPr lang="ja-JP" altLang="en-US" sz="2800">
                <a:latin typeface="Calibri" panose="020F0502020204030204" pitchFamily="34" charset="0"/>
              </a:rPr>
              <a:t>講習会</a:t>
            </a:r>
            <a:r>
              <a:rPr lang="en-US" altLang="ja-JP" sz="2800">
                <a:latin typeface="Calibri" panose="020F0502020204030204" pitchFamily="34" charset="0"/>
              </a:rPr>
              <a:t>〉</a:t>
            </a:r>
            <a:endParaRPr lang="ja-JP" altLang="en-US" sz="2800">
              <a:latin typeface="Calibri" panose="020F0502020204030204" pitchFamily="34" charset="0"/>
            </a:endParaRPr>
          </a:p>
          <a:p>
            <a:pPr algn="ctr" eaLnBrk="1" hangingPunct="1">
              <a:buFontTx/>
              <a:buNone/>
            </a:pPr>
            <a:endParaRPr lang="en-US" altLang="ja-JP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テキスト ボックス 3">
            <a:extLst>
              <a:ext uri="{FF2B5EF4-FFF2-40B4-BE49-F238E27FC236}">
                <a16:creationId xmlns:a16="http://schemas.microsoft.com/office/drawing/2014/main" id="{827C8BC0-AB35-FA61-4D92-526400214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168" y="6334780"/>
            <a:ext cx="14478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2022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年更新版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defRPr/>
            </a:pP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(ver.1.0.0)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>
            <a:extLst>
              <a:ext uri="{FF2B5EF4-FFF2-40B4-BE49-F238E27FC236}">
                <a16:creationId xmlns:a16="http://schemas.microsoft.com/office/drawing/2014/main" id="{BE3A3884-C342-42D5-8E13-0A467B42F4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913" y="228600"/>
            <a:ext cx="7934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3200" dirty="0">
                <a:latin typeface="+mn-ea"/>
                <a:ea typeface="+mn-ea"/>
              </a:rPr>
              <a:t>心停止への対応②（内科救急から心停止へ）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77F803ED-4D6C-400F-AFB1-AA64460D85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1513" y="742950"/>
            <a:ext cx="1741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2000" dirty="0">
                <a:latin typeface="+mn-ea"/>
                <a:ea typeface="+mn-ea"/>
              </a:rPr>
              <a:t>13</a:t>
            </a:r>
            <a:r>
              <a:rPr lang="ja-JP" altLang="en-US" sz="2000" dirty="0">
                <a:latin typeface="+mn-ea"/>
                <a:ea typeface="+mn-ea"/>
              </a:rPr>
              <a:t>：</a:t>
            </a:r>
            <a:r>
              <a:rPr lang="en-US" altLang="ja-JP" sz="2000" dirty="0">
                <a:latin typeface="+mn-ea"/>
                <a:ea typeface="+mn-ea"/>
              </a:rPr>
              <a:t>40</a:t>
            </a:r>
            <a:r>
              <a:rPr lang="ja-JP" altLang="en-US" sz="2000" dirty="0">
                <a:latin typeface="+mn-ea"/>
                <a:ea typeface="+mn-ea"/>
              </a:rPr>
              <a:t>～</a:t>
            </a:r>
            <a:r>
              <a:rPr lang="en-US" altLang="ja-JP" sz="2000" dirty="0">
                <a:latin typeface="+mn-ea"/>
                <a:ea typeface="+mn-ea"/>
              </a:rPr>
              <a:t>15</a:t>
            </a:r>
            <a:r>
              <a:rPr lang="ja-JP" altLang="en-US" sz="2000" dirty="0">
                <a:latin typeface="+mn-ea"/>
                <a:ea typeface="+mn-ea"/>
              </a:rPr>
              <a:t>：</a:t>
            </a:r>
            <a:r>
              <a:rPr lang="en-US" altLang="ja-JP" sz="2000" dirty="0">
                <a:latin typeface="+mn-ea"/>
                <a:ea typeface="+mn-ea"/>
              </a:rPr>
              <a:t>50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2335AE81-3F30-46AD-AC2A-A2DC830A4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8534400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7188" indent="-357188" eaLnBrk="1" hangingPunct="1">
              <a:defRPr/>
            </a:pPr>
            <a:r>
              <a:rPr lang="ja-JP" altLang="en-US" dirty="0">
                <a:latin typeface="+mn-ea"/>
                <a:ea typeface="+mn-ea"/>
              </a:rPr>
              <a:t>この時間に修得すべきこと</a:t>
            </a:r>
            <a:endParaRPr lang="en-US" altLang="ja-JP" dirty="0">
              <a:latin typeface="+mn-ea"/>
              <a:ea typeface="+mn-ea"/>
            </a:endParaRPr>
          </a:p>
          <a:p>
            <a:pPr marL="357188" indent="-357188" eaLnBrk="1" hangingPunct="1">
              <a:defRPr/>
            </a:pPr>
            <a:endParaRPr lang="en-US" altLang="ja-JP" dirty="0">
              <a:latin typeface="+mn-ea"/>
              <a:ea typeface="+mn-ea"/>
            </a:endParaRPr>
          </a:p>
          <a:p>
            <a:pPr marL="357188" indent="-357188" eaLnBrk="1" hangingPunct="1">
              <a:defRPr/>
            </a:pPr>
            <a:r>
              <a:rPr lang="ja-JP" altLang="en-US" dirty="0">
                <a:latin typeface="+mn-ea"/>
                <a:ea typeface="+mn-ea"/>
              </a:rPr>
              <a:t>■ </a:t>
            </a:r>
            <a:r>
              <a:rPr lang="ja-JP" altLang="en-US" dirty="0">
                <a:solidFill>
                  <a:srgbClr val="9900CC"/>
                </a:solidFill>
                <a:latin typeface="+mn-ea"/>
                <a:ea typeface="+mn-ea"/>
              </a:rPr>
              <a:t>緊急を要する急病</a:t>
            </a:r>
            <a:r>
              <a:rPr lang="ja-JP" altLang="en-US" dirty="0">
                <a:latin typeface="+mn-ea"/>
                <a:ea typeface="+mn-ea"/>
              </a:rPr>
              <a:t>（内科救急）</a:t>
            </a:r>
            <a:r>
              <a:rPr lang="ja-JP" altLang="en-US" dirty="0">
                <a:solidFill>
                  <a:srgbClr val="9900CC"/>
                </a:solidFill>
                <a:latin typeface="+mn-ea"/>
                <a:ea typeface="+mn-ea"/>
              </a:rPr>
              <a:t>対応</a:t>
            </a:r>
          </a:p>
          <a:p>
            <a:pPr marL="357188" indent="-357188" eaLnBrk="1" hangingPunct="1">
              <a:defRPr/>
            </a:pPr>
            <a:r>
              <a:rPr lang="ja-JP" altLang="en-US" dirty="0">
                <a:latin typeface="+mn-ea"/>
                <a:ea typeface="+mn-ea"/>
              </a:rPr>
              <a:t>　◇ 初期</a:t>
            </a:r>
            <a:r>
              <a:rPr lang="en-US" altLang="ja-JP" dirty="0">
                <a:latin typeface="+mn-ea"/>
                <a:ea typeface="+mn-ea"/>
              </a:rPr>
              <a:t>/</a:t>
            </a:r>
            <a:r>
              <a:rPr lang="ja-JP" altLang="en-US" dirty="0">
                <a:latin typeface="+mn-ea"/>
                <a:ea typeface="+mn-ea"/>
              </a:rPr>
              <a:t>二次</a:t>
            </a:r>
            <a:r>
              <a:rPr lang="en-US" altLang="ja-JP" dirty="0">
                <a:latin typeface="+mn-ea"/>
                <a:ea typeface="+mn-ea"/>
              </a:rPr>
              <a:t>ABCD</a:t>
            </a:r>
            <a:r>
              <a:rPr lang="ja-JP" altLang="en-US" dirty="0">
                <a:latin typeface="+mn-ea"/>
                <a:ea typeface="+mn-ea"/>
              </a:rPr>
              <a:t>評価</a:t>
            </a:r>
          </a:p>
          <a:p>
            <a:pPr marL="717550" indent="-717550" eaLnBrk="1" hangingPunct="1">
              <a:defRPr/>
            </a:pPr>
            <a:r>
              <a:rPr lang="ja-JP" altLang="en-US" dirty="0">
                <a:latin typeface="+mn-ea"/>
                <a:ea typeface="+mn-ea"/>
              </a:rPr>
              <a:t>　◇ ポイントを絞った病歴聴取 </a:t>
            </a:r>
            <a:endParaRPr lang="en-US" altLang="ja-JP" dirty="0">
              <a:latin typeface="+mn-ea"/>
              <a:ea typeface="+mn-ea"/>
            </a:endParaRPr>
          </a:p>
          <a:p>
            <a:pPr marL="717550" indent="-717550" eaLnBrk="1" hangingPunct="1">
              <a:defRPr/>
            </a:pPr>
            <a:r>
              <a:rPr lang="ja-JP" altLang="en-US" dirty="0">
                <a:latin typeface="+mn-ea"/>
                <a:ea typeface="+mn-ea"/>
              </a:rPr>
              <a:t>　　　　</a:t>
            </a:r>
            <a:r>
              <a:rPr lang="en-US" altLang="ja-JP" dirty="0">
                <a:latin typeface="+mn-ea"/>
                <a:ea typeface="+mn-ea"/>
              </a:rPr>
              <a:t>(SAMPLE/OPQRST</a:t>
            </a:r>
            <a:r>
              <a:rPr lang="ja-JP" altLang="en-US" dirty="0">
                <a:latin typeface="+mn-ea"/>
                <a:ea typeface="+mn-ea"/>
              </a:rPr>
              <a:t>等に準ずる</a:t>
            </a:r>
            <a:r>
              <a:rPr lang="en-US" altLang="ja-JP" dirty="0">
                <a:latin typeface="+mn-ea"/>
                <a:ea typeface="+mn-ea"/>
              </a:rPr>
              <a:t>) </a:t>
            </a:r>
          </a:p>
          <a:p>
            <a:pPr marL="357188" indent="-357188" eaLnBrk="1" hangingPunct="1">
              <a:defRPr/>
            </a:pPr>
            <a:r>
              <a:rPr lang="ja-JP" altLang="en-US" dirty="0">
                <a:latin typeface="+mn-ea"/>
                <a:ea typeface="+mn-ea"/>
              </a:rPr>
              <a:t>　</a:t>
            </a:r>
            <a:r>
              <a:rPr lang="en-US" altLang="ja-JP" dirty="0">
                <a:latin typeface="+mn-ea"/>
                <a:ea typeface="+mn-ea"/>
              </a:rPr>
              <a:t>◇ </a:t>
            </a:r>
            <a:r>
              <a:rPr lang="ja-JP" altLang="en-US" dirty="0">
                <a:latin typeface="+mn-ea"/>
                <a:ea typeface="+mn-ea"/>
              </a:rPr>
              <a:t>身体診察</a:t>
            </a:r>
          </a:p>
          <a:p>
            <a:pPr marL="357188" indent="-357188" eaLnBrk="1" hangingPunct="1">
              <a:defRPr/>
            </a:pPr>
            <a:r>
              <a:rPr lang="ja-JP" altLang="en-US" dirty="0">
                <a:latin typeface="+mn-ea"/>
                <a:ea typeface="+mn-ea"/>
              </a:rPr>
              <a:t>　◇ 適切な（鑑別）診断と初期治療</a:t>
            </a:r>
          </a:p>
          <a:p>
            <a:pPr marL="357188" indent="-357188" eaLnBrk="1" hangingPunct="1">
              <a:defRPr/>
            </a:pPr>
            <a:endParaRPr lang="en-US" altLang="ja-JP" dirty="0">
              <a:latin typeface="+mn-ea"/>
              <a:ea typeface="+mn-ea"/>
            </a:endParaRPr>
          </a:p>
          <a:p>
            <a:pPr marL="357188" indent="-357188" eaLnBrk="1" hangingPunct="1">
              <a:defRPr/>
            </a:pPr>
            <a:r>
              <a:rPr lang="ja-JP" altLang="en-US" dirty="0">
                <a:latin typeface="+mn-ea"/>
                <a:ea typeface="+mn-ea"/>
              </a:rPr>
              <a:t>■ </a:t>
            </a:r>
            <a:r>
              <a:rPr lang="ja-JP" altLang="en-US" dirty="0">
                <a:solidFill>
                  <a:srgbClr val="FF3399"/>
                </a:solidFill>
                <a:latin typeface="+mn-ea"/>
                <a:ea typeface="+mn-ea"/>
              </a:rPr>
              <a:t>予期せぬ心停止</a:t>
            </a:r>
            <a:r>
              <a:rPr lang="ja-JP" altLang="en-US" dirty="0">
                <a:latin typeface="+mn-ea"/>
                <a:ea typeface="+mn-ea"/>
              </a:rPr>
              <a:t>に対して、迅速かつ適切な一次および二次救命処置が実施出来る。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>
            <a:extLst>
              <a:ext uri="{FF2B5EF4-FFF2-40B4-BE49-F238E27FC236}">
                <a16:creationId xmlns:a16="http://schemas.microsoft.com/office/drawing/2014/main" id="{3483D273-4EFD-461C-9667-1B5A2E1B3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000"/>
            <a:ext cx="876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3200" dirty="0">
                <a:latin typeface="+mn-ea"/>
                <a:ea typeface="ＭＳ Ｐゴシック" charset="-128"/>
              </a:rPr>
              <a:t>心停止への対応② （内科救急から心停止へ）</a:t>
            </a:r>
            <a:r>
              <a:rPr lang="ja-JP" altLang="en-US" sz="3200" dirty="0">
                <a:latin typeface="+mn-ea"/>
                <a:ea typeface="+mn-ea"/>
              </a:rPr>
              <a:t>　　　　　　　　　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6F59DBA1-798E-4D81-918E-79D656A00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84300"/>
            <a:ext cx="8534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indent="-447675" eaLnBrk="1" hangingPunct="1">
              <a:lnSpc>
                <a:spcPts val="4200"/>
              </a:lnSpc>
              <a:defRPr/>
            </a:pPr>
            <a:r>
              <a:rPr lang="ja-JP" altLang="en-US" dirty="0">
                <a:solidFill>
                  <a:srgbClr val="9900CC"/>
                </a:solidFill>
                <a:latin typeface="+mn-ea"/>
              </a:rPr>
              <a:t>緊急を要する急病</a:t>
            </a:r>
            <a:r>
              <a:rPr lang="ja-JP" altLang="en-US" dirty="0">
                <a:latin typeface="+mn-ea"/>
              </a:rPr>
              <a:t>（内科救急）</a:t>
            </a:r>
            <a:r>
              <a:rPr lang="ja-JP" altLang="en-US" dirty="0">
                <a:solidFill>
                  <a:srgbClr val="9900CC"/>
                </a:solidFill>
                <a:latin typeface="+mn-ea"/>
              </a:rPr>
              <a:t>対応 </a:t>
            </a:r>
            <a:r>
              <a:rPr lang="en-US" altLang="ja-JP" dirty="0">
                <a:solidFill>
                  <a:srgbClr val="9900CC"/>
                </a:solidFill>
                <a:latin typeface="+mn-ea"/>
                <a:ea typeface="ＭＳ Ｐゴシック" charset="-128"/>
              </a:rPr>
              <a:t>(1)</a:t>
            </a:r>
            <a:endParaRPr lang="ja-JP" altLang="en-US" dirty="0">
              <a:solidFill>
                <a:srgbClr val="9900CC"/>
              </a:solidFill>
              <a:latin typeface="+mn-ea"/>
              <a:ea typeface="ＭＳ Ｐゴシック" charset="-128"/>
            </a:endParaRPr>
          </a:p>
          <a:p>
            <a:pPr marL="447675" indent="-447675" eaLnBrk="1" hangingPunct="1">
              <a:lnSpc>
                <a:spcPts val="4200"/>
              </a:lnSpc>
              <a:defRPr/>
            </a:pPr>
            <a:endParaRPr lang="en-US" altLang="ja-JP" dirty="0">
              <a:latin typeface="+mn-ea"/>
              <a:ea typeface="ＭＳ Ｐゴシック" charset="-128"/>
            </a:endParaRPr>
          </a:p>
          <a:p>
            <a:pPr marL="447675" indent="-447675" eaLnBrk="1" hangingPunct="1">
              <a:lnSpc>
                <a:spcPts val="4200"/>
              </a:lnSpc>
              <a:defRPr/>
            </a:pPr>
            <a:r>
              <a:rPr lang="en-US" altLang="ja-JP" dirty="0">
                <a:latin typeface="+mn-ea"/>
                <a:ea typeface="ＭＳ Ｐゴシック" charset="-128"/>
              </a:rPr>
              <a:t>1. </a:t>
            </a:r>
            <a:r>
              <a:rPr lang="ja-JP" altLang="en-US" dirty="0">
                <a:solidFill>
                  <a:srgbClr val="9900CC"/>
                </a:solidFill>
                <a:latin typeface="+mn-ea"/>
                <a:ea typeface="ＭＳ Ｐゴシック" charset="-128"/>
              </a:rPr>
              <a:t>初期</a:t>
            </a:r>
            <a:r>
              <a:rPr lang="en-US" altLang="ja-JP" dirty="0">
                <a:solidFill>
                  <a:srgbClr val="9900CC"/>
                </a:solidFill>
                <a:latin typeface="+mn-ea"/>
                <a:ea typeface="ＭＳ Ｐゴシック" charset="-128"/>
              </a:rPr>
              <a:t>ABCD </a:t>
            </a:r>
            <a:r>
              <a:rPr lang="ja-JP" altLang="en-US" dirty="0">
                <a:solidFill>
                  <a:srgbClr val="9900CC"/>
                </a:solidFill>
                <a:latin typeface="+mn-ea"/>
                <a:ea typeface="ＭＳ Ｐゴシック" charset="-128"/>
              </a:rPr>
              <a:t>評価（視診・問診・脈診）</a:t>
            </a:r>
          </a:p>
          <a:p>
            <a:pPr marL="447675" indent="-447675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　　</a:t>
            </a:r>
            <a:r>
              <a:rPr lang="ja-JP" altLang="en-US" dirty="0">
                <a:solidFill>
                  <a:srgbClr val="FF3399"/>
                </a:solidFill>
                <a:latin typeface="+mn-ea"/>
                <a:ea typeface="ＭＳ Ｐゴシック" charset="-128"/>
              </a:rPr>
              <a:t>第一印象</a:t>
            </a:r>
            <a:r>
              <a:rPr lang="ja-JP" altLang="en-US">
                <a:latin typeface="+mn-ea"/>
                <a:ea typeface="ＭＳ Ｐゴシック" charset="-128"/>
              </a:rPr>
              <a:t>：</a:t>
            </a:r>
            <a:r>
              <a:rPr lang="zh-TW" altLang="en-US" dirty="0">
                <a:latin typeface="+mn-ea"/>
                <a:ea typeface="ＭＳ Ｐゴシック" charset="-128"/>
              </a:rPr>
              <a:t>重症感</a:t>
            </a:r>
            <a:r>
              <a:rPr lang="en-US" altLang="zh-TW" dirty="0">
                <a:latin typeface="+mn-ea"/>
                <a:ea typeface="ＭＳ Ｐゴシック" charset="-128"/>
              </a:rPr>
              <a:t>(</a:t>
            </a:r>
            <a:r>
              <a:rPr lang="zh-TW" altLang="en-US" dirty="0">
                <a:latin typeface="+mn-ea"/>
                <a:ea typeface="ＭＳ Ｐゴシック" charset="-128"/>
              </a:rPr>
              <a:t>視診</a:t>
            </a:r>
            <a:r>
              <a:rPr lang="en-US" altLang="zh-TW" dirty="0">
                <a:latin typeface="+mn-ea"/>
                <a:ea typeface="ＭＳ Ｐゴシック" charset="-128"/>
              </a:rPr>
              <a:t>)</a:t>
            </a:r>
            <a:r>
              <a:rPr lang="zh-TW" altLang="en-US" dirty="0">
                <a:latin typeface="+mn-ea"/>
                <a:ea typeface="ＭＳ Ｐゴシック" charset="-128"/>
              </a:rPr>
              <a:t>、意識</a:t>
            </a:r>
            <a:r>
              <a:rPr lang="ja-JP" altLang="en-US" dirty="0">
                <a:latin typeface="+mn-ea"/>
                <a:ea typeface="ＭＳ Ｐゴシック" charset="-128"/>
              </a:rPr>
              <a:t>の確認</a:t>
            </a:r>
            <a:endParaRPr lang="en-US" altLang="ja-JP" dirty="0">
              <a:latin typeface="+mn-ea"/>
              <a:ea typeface="ＭＳ Ｐゴシック" charset="-128"/>
            </a:endParaRPr>
          </a:p>
          <a:p>
            <a:pPr marL="447675" indent="-447675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　　</a:t>
            </a:r>
            <a:r>
              <a:rPr lang="en-US" altLang="ja-JP" dirty="0">
                <a:latin typeface="+mn-ea"/>
                <a:ea typeface="ＭＳ Ｐゴシック" charset="-128"/>
              </a:rPr>
              <a:t>A. </a:t>
            </a:r>
            <a:r>
              <a:rPr lang="ja-JP" altLang="en-US" dirty="0">
                <a:solidFill>
                  <a:srgbClr val="FF3399"/>
                </a:solidFill>
                <a:latin typeface="+mn-ea"/>
                <a:ea typeface="ＭＳ Ｐゴシック" charset="-128"/>
              </a:rPr>
              <a:t>気 道</a:t>
            </a:r>
            <a:r>
              <a:rPr lang="ja-JP" altLang="en-US" dirty="0">
                <a:latin typeface="+mn-ea"/>
                <a:ea typeface="ＭＳ Ｐゴシック" charset="-128"/>
              </a:rPr>
              <a:t>： 非心停止患者における気道の評価</a:t>
            </a:r>
          </a:p>
          <a:p>
            <a:pPr marL="447675" indent="-447675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　　</a:t>
            </a:r>
            <a:r>
              <a:rPr lang="en-US" altLang="ja-JP" dirty="0">
                <a:latin typeface="+mn-ea"/>
                <a:ea typeface="ＭＳ Ｐゴシック" charset="-128"/>
              </a:rPr>
              <a:t>B. </a:t>
            </a:r>
            <a:r>
              <a:rPr lang="ja-JP" altLang="en-US" dirty="0">
                <a:solidFill>
                  <a:srgbClr val="FF3399"/>
                </a:solidFill>
                <a:latin typeface="+mn-ea"/>
                <a:ea typeface="ＭＳ Ｐゴシック" charset="-128"/>
              </a:rPr>
              <a:t>呼 吸</a:t>
            </a:r>
            <a:r>
              <a:rPr lang="ja-JP" altLang="en-US" dirty="0">
                <a:latin typeface="+mn-ea"/>
                <a:ea typeface="ＭＳ Ｐゴシック" charset="-128"/>
              </a:rPr>
              <a:t>： 非心停止患者における呼吸の評価</a:t>
            </a:r>
          </a:p>
          <a:p>
            <a:pPr marL="447675" indent="-447675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　　</a:t>
            </a:r>
            <a:r>
              <a:rPr lang="en-US" altLang="ja-JP" dirty="0">
                <a:latin typeface="+mn-ea"/>
                <a:ea typeface="ＭＳ Ｐゴシック" charset="-128"/>
              </a:rPr>
              <a:t>C. </a:t>
            </a:r>
            <a:r>
              <a:rPr lang="ja-JP" altLang="en-US" dirty="0">
                <a:solidFill>
                  <a:srgbClr val="FF3399"/>
                </a:solidFill>
                <a:latin typeface="+mn-ea"/>
                <a:ea typeface="ＭＳ Ｐゴシック" charset="-128"/>
              </a:rPr>
              <a:t>循 環</a:t>
            </a:r>
            <a:r>
              <a:rPr lang="ja-JP" altLang="en-US" dirty="0">
                <a:latin typeface="+mn-ea"/>
                <a:ea typeface="ＭＳ Ｐゴシック" charset="-128"/>
              </a:rPr>
              <a:t>： 非心停止患者における循環の評価</a:t>
            </a:r>
          </a:p>
          <a:p>
            <a:pPr marL="447675" indent="-447675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　　</a:t>
            </a:r>
            <a:r>
              <a:rPr lang="en-US" altLang="ja-JP" dirty="0">
                <a:latin typeface="+mn-ea"/>
                <a:ea typeface="ＭＳ Ｐゴシック" charset="-128"/>
              </a:rPr>
              <a:t>D. </a:t>
            </a:r>
            <a:r>
              <a:rPr lang="ja-JP" altLang="en-US" dirty="0">
                <a:solidFill>
                  <a:srgbClr val="FF66FF"/>
                </a:solidFill>
                <a:latin typeface="+mn-ea"/>
                <a:ea typeface="ＭＳ Ｐゴシック" charset="-128"/>
              </a:rPr>
              <a:t>除細動</a:t>
            </a:r>
            <a:r>
              <a:rPr lang="ja-JP" altLang="en-US" dirty="0">
                <a:latin typeface="+mn-ea"/>
                <a:ea typeface="ＭＳ Ｐゴシック" charset="-128"/>
              </a:rPr>
              <a:t>： 非心停止患者では不要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C1FB03-6458-4315-BEBF-67F45F8D7605}"/>
              </a:ext>
            </a:extLst>
          </p:cNvPr>
          <p:cNvSpPr txBox="1"/>
          <p:nvPr/>
        </p:nvSpPr>
        <p:spPr>
          <a:xfrm>
            <a:off x="7673975" y="6532563"/>
            <a:ext cx="14700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1400" dirty="0">
                <a:solidFill>
                  <a:srgbClr val="0070C0"/>
                </a:solidFill>
                <a:latin typeface="+mn-ea"/>
                <a:ea typeface="+mn-ea"/>
              </a:rPr>
              <a:t>学習の手引き </a:t>
            </a:r>
            <a:r>
              <a:rPr lang="en-US" altLang="zh-TW" sz="1400" dirty="0">
                <a:solidFill>
                  <a:srgbClr val="0070C0"/>
                </a:solidFill>
                <a:latin typeface="+mn-ea"/>
                <a:ea typeface="+mn-ea"/>
              </a:rPr>
              <a:t>p7</a:t>
            </a:r>
            <a:endParaRPr lang="ja-JP" altLang="en-US" sz="1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>
            <a:extLst>
              <a:ext uri="{FF2B5EF4-FFF2-40B4-BE49-F238E27FC236}">
                <a16:creationId xmlns:a16="http://schemas.microsoft.com/office/drawing/2014/main" id="{14D71548-2FB7-436E-8250-84DF0C56B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27138"/>
            <a:ext cx="8534400" cy="547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indent="-447675" eaLnBrk="1" hangingPunct="1">
              <a:lnSpc>
                <a:spcPts val="4200"/>
              </a:lnSpc>
              <a:defRPr/>
            </a:pPr>
            <a:r>
              <a:rPr lang="ja-JP" altLang="en-US" dirty="0">
                <a:solidFill>
                  <a:srgbClr val="9900CC"/>
                </a:solidFill>
                <a:latin typeface="+mn-ea"/>
              </a:rPr>
              <a:t>緊急を要する急病</a:t>
            </a:r>
            <a:r>
              <a:rPr lang="ja-JP" altLang="en-US" dirty="0">
                <a:latin typeface="+mn-ea"/>
              </a:rPr>
              <a:t>（内科救急）</a:t>
            </a:r>
            <a:r>
              <a:rPr lang="ja-JP" altLang="en-US" dirty="0">
                <a:solidFill>
                  <a:srgbClr val="9900CC"/>
                </a:solidFill>
                <a:latin typeface="+mn-ea"/>
              </a:rPr>
              <a:t>対応 </a:t>
            </a:r>
            <a:r>
              <a:rPr lang="en-US" altLang="ja-JP" dirty="0">
                <a:solidFill>
                  <a:srgbClr val="9900CC"/>
                </a:solidFill>
                <a:latin typeface="+mn-ea"/>
                <a:ea typeface="ＭＳ Ｐゴシック" charset="-128"/>
              </a:rPr>
              <a:t>(2)</a:t>
            </a:r>
            <a:endParaRPr lang="ja-JP" altLang="en-US" dirty="0">
              <a:solidFill>
                <a:srgbClr val="9900CC"/>
              </a:solidFill>
              <a:latin typeface="+mn-ea"/>
              <a:ea typeface="ＭＳ Ｐゴシック" charset="-128"/>
            </a:endParaRPr>
          </a:p>
          <a:p>
            <a:pPr marL="447675" indent="-447675" eaLnBrk="1" hangingPunct="1">
              <a:lnSpc>
                <a:spcPts val="4200"/>
              </a:lnSpc>
              <a:defRPr/>
            </a:pPr>
            <a:endParaRPr lang="ja-JP" altLang="en-US" dirty="0">
              <a:solidFill>
                <a:srgbClr val="00B050"/>
              </a:solidFill>
              <a:latin typeface="+mn-ea"/>
              <a:ea typeface="ＭＳ Ｐゴシック" charset="-128"/>
            </a:endParaRPr>
          </a:p>
          <a:p>
            <a:pPr marL="447675" indent="-447675" eaLnBrk="1" hangingPunct="1">
              <a:lnSpc>
                <a:spcPts val="4200"/>
              </a:lnSpc>
              <a:defRPr/>
            </a:pPr>
            <a:r>
              <a:rPr lang="en-US" altLang="ja-JP" dirty="0">
                <a:latin typeface="+mn-ea"/>
                <a:ea typeface="ＭＳ Ｐゴシック" charset="-128"/>
              </a:rPr>
              <a:t>2. </a:t>
            </a:r>
            <a:r>
              <a:rPr lang="ja-JP" altLang="en-US" dirty="0">
                <a:solidFill>
                  <a:srgbClr val="9900CC"/>
                </a:solidFill>
                <a:latin typeface="+mn-ea"/>
                <a:ea typeface="ＭＳ Ｐゴシック" charset="-128"/>
              </a:rPr>
              <a:t>二次</a:t>
            </a:r>
            <a:r>
              <a:rPr lang="en-US" altLang="ja-JP" dirty="0">
                <a:solidFill>
                  <a:srgbClr val="9900CC"/>
                </a:solidFill>
                <a:latin typeface="+mn-ea"/>
                <a:ea typeface="ＭＳ Ｐゴシック" charset="-128"/>
              </a:rPr>
              <a:t>ABCD </a:t>
            </a:r>
            <a:r>
              <a:rPr lang="ja-JP" altLang="en-US" dirty="0">
                <a:solidFill>
                  <a:srgbClr val="9900CC"/>
                </a:solidFill>
                <a:latin typeface="+mn-ea"/>
                <a:ea typeface="ＭＳ Ｐゴシック" charset="-128"/>
              </a:rPr>
              <a:t>評価</a:t>
            </a:r>
          </a:p>
          <a:p>
            <a:pPr marL="447675" indent="-447675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　　</a:t>
            </a:r>
            <a:r>
              <a:rPr lang="en-US" altLang="ja-JP" dirty="0">
                <a:latin typeface="+mn-ea"/>
                <a:ea typeface="ＭＳ Ｐゴシック" charset="-128"/>
              </a:rPr>
              <a:t>A. </a:t>
            </a:r>
            <a:r>
              <a:rPr lang="ja-JP" altLang="en-US" dirty="0">
                <a:solidFill>
                  <a:srgbClr val="FF3399"/>
                </a:solidFill>
                <a:latin typeface="+mn-ea"/>
                <a:ea typeface="ＭＳ Ｐゴシック" charset="-128"/>
              </a:rPr>
              <a:t>気 道</a:t>
            </a:r>
            <a:r>
              <a:rPr lang="ja-JP" altLang="en-US" dirty="0">
                <a:latin typeface="+mn-ea"/>
                <a:ea typeface="ＭＳ Ｐゴシック" charset="-128"/>
              </a:rPr>
              <a:t>： 必要に応じてエアウエイ等使用、気管挿管</a:t>
            </a:r>
          </a:p>
          <a:p>
            <a:pPr marL="1974850" indent="-1974850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　　</a:t>
            </a:r>
            <a:r>
              <a:rPr lang="en-US" altLang="ja-JP" dirty="0">
                <a:latin typeface="+mn-ea"/>
                <a:ea typeface="ＭＳ Ｐゴシック" charset="-128"/>
              </a:rPr>
              <a:t>B. </a:t>
            </a:r>
            <a:r>
              <a:rPr lang="ja-JP" altLang="en-US" dirty="0">
                <a:solidFill>
                  <a:srgbClr val="FF3399"/>
                </a:solidFill>
                <a:latin typeface="+mn-ea"/>
                <a:ea typeface="ＭＳ Ｐゴシック" charset="-128"/>
              </a:rPr>
              <a:t>呼 吸</a:t>
            </a:r>
            <a:r>
              <a:rPr lang="ja-JP" altLang="en-US" dirty="0">
                <a:latin typeface="+mn-ea"/>
                <a:ea typeface="ＭＳ Ｐゴシック" charset="-128"/>
              </a:rPr>
              <a:t>： バイタルサイン評価と</a:t>
            </a:r>
            <a:r>
              <a:rPr lang="en-US" altLang="ja-JP" dirty="0">
                <a:latin typeface="+mn-ea"/>
                <a:ea typeface="ＭＳ Ｐゴシック" charset="-128"/>
              </a:rPr>
              <a:t>SpO</a:t>
            </a:r>
            <a:r>
              <a:rPr lang="en-US" altLang="ja-JP" baseline="-25000" dirty="0">
                <a:latin typeface="+mn-ea"/>
                <a:ea typeface="ＭＳ Ｐゴシック" charset="-128"/>
              </a:rPr>
              <a:t>2 </a:t>
            </a:r>
            <a:r>
              <a:rPr lang="ja-JP" altLang="en-US" dirty="0">
                <a:latin typeface="+mn-ea"/>
                <a:ea typeface="ＭＳ Ｐゴシック" charset="-128"/>
              </a:rPr>
              <a:t>モニタ装着、</a:t>
            </a:r>
            <a:endParaRPr lang="en-US" altLang="ja-JP" dirty="0">
              <a:latin typeface="+mn-ea"/>
              <a:ea typeface="ＭＳ Ｐゴシック" charset="-128"/>
            </a:endParaRPr>
          </a:p>
          <a:p>
            <a:pPr marL="1974850" indent="-1974850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　　　　　　　　 酸素投与、聴診</a:t>
            </a:r>
          </a:p>
          <a:p>
            <a:pPr marL="1974850" indent="-1974850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　　</a:t>
            </a:r>
            <a:r>
              <a:rPr lang="en-US" altLang="ja-JP" dirty="0">
                <a:latin typeface="+mn-ea"/>
                <a:ea typeface="ＭＳ Ｐゴシック" charset="-128"/>
              </a:rPr>
              <a:t>C. </a:t>
            </a:r>
            <a:r>
              <a:rPr lang="ja-JP" altLang="en-US" dirty="0">
                <a:solidFill>
                  <a:srgbClr val="FF3399"/>
                </a:solidFill>
                <a:latin typeface="+mn-ea"/>
                <a:ea typeface="ＭＳ Ｐゴシック" charset="-128"/>
              </a:rPr>
              <a:t>循 環</a:t>
            </a:r>
            <a:r>
              <a:rPr lang="ja-JP" altLang="en-US" dirty="0">
                <a:latin typeface="+mn-ea"/>
                <a:ea typeface="ＭＳ Ｐゴシック" charset="-128"/>
              </a:rPr>
              <a:t>： バイタルサイン評価とモニタ装着、聴診、</a:t>
            </a:r>
            <a:endParaRPr lang="en-US" altLang="ja-JP" dirty="0">
              <a:latin typeface="+mn-ea"/>
              <a:ea typeface="ＭＳ Ｐゴシック" charset="-128"/>
            </a:endParaRPr>
          </a:p>
          <a:p>
            <a:pPr marL="1974850" indent="-1974850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　　　　　　　　 静脈路確保、</a:t>
            </a:r>
            <a:r>
              <a:rPr lang="en-US" altLang="ja-JP" dirty="0">
                <a:latin typeface="+mn-ea"/>
                <a:ea typeface="ＭＳ Ｐゴシック" charset="-128"/>
              </a:rPr>
              <a:t>12 </a:t>
            </a:r>
            <a:r>
              <a:rPr lang="ja-JP" altLang="en-US" dirty="0">
                <a:latin typeface="+mn-ea"/>
                <a:ea typeface="ＭＳ Ｐゴシック" charset="-128"/>
              </a:rPr>
              <a:t>誘導心電図、投薬</a:t>
            </a:r>
          </a:p>
          <a:p>
            <a:pPr marL="1974850" indent="-1974850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　　</a:t>
            </a:r>
            <a:r>
              <a:rPr lang="en-US" altLang="ja-JP" dirty="0">
                <a:latin typeface="+mn-ea"/>
                <a:ea typeface="ＭＳ Ｐゴシック" charset="-128"/>
              </a:rPr>
              <a:t>D. </a:t>
            </a:r>
            <a:r>
              <a:rPr lang="ja-JP" altLang="en-US" dirty="0">
                <a:solidFill>
                  <a:srgbClr val="FF3399"/>
                </a:solidFill>
                <a:latin typeface="+mn-ea"/>
                <a:ea typeface="ＭＳ Ｐゴシック" charset="-128"/>
              </a:rPr>
              <a:t>鑑別診断</a:t>
            </a:r>
            <a:r>
              <a:rPr lang="ja-JP" altLang="en-US" dirty="0">
                <a:latin typeface="+mn-ea"/>
                <a:ea typeface="ＭＳ Ｐゴシック" charset="-128"/>
              </a:rPr>
              <a:t>：簡潔な病歴要約に基づく鑑別診断と</a:t>
            </a:r>
            <a:endParaRPr lang="en-US" altLang="ja-JP" dirty="0">
              <a:latin typeface="+mn-ea"/>
              <a:ea typeface="ＭＳ Ｐゴシック" charset="-128"/>
            </a:endParaRPr>
          </a:p>
          <a:p>
            <a:pPr marL="1974850" indent="-1974850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　　　　　　　　 　　鑑別診断に基づく検査オーダー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909D6288-4BD8-4E61-B042-E1496060D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000"/>
            <a:ext cx="876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3200" dirty="0">
                <a:latin typeface="+mn-ea"/>
                <a:ea typeface="ＭＳ Ｐゴシック" charset="-128"/>
              </a:rPr>
              <a:t>心停止への対応② 　（内科救急から心停止へ）</a:t>
            </a:r>
            <a:r>
              <a:rPr lang="ja-JP" altLang="en-US" sz="3200" dirty="0">
                <a:latin typeface="+mn-ea"/>
                <a:ea typeface="+mn-ea"/>
              </a:rPr>
              <a:t>　　　　　　　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FBAF317-E019-41BE-8899-2B3CB1C2BE49}"/>
              </a:ext>
            </a:extLst>
          </p:cNvPr>
          <p:cNvSpPr txBox="1"/>
          <p:nvPr/>
        </p:nvSpPr>
        <p:spPr>
          <a:xfrm>
            <a:off x="7673975" y="6532563"/>
            <a:ext cx="14700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1400" dirty="0">
                <a:solidFill>
                  <a:srgbClr val="0070C0"/>
                </a:solidFill>
                <a:latin typeface="+mn-ea"/>
                <a:ea typeface="+mn-ea"/>
              </a:rPr>
              <a:t>学習の手引き </a:t>
            </a:r>
            <a:r>
              <a:rPr lang="en-US" altLang="zh-TW" sz="1400" dirty="0">
                <a:solidFill>
                  <a:srgbClr val="0070C0"/>
                </a:solidFill>
                <a:latin typeface="+mn-ea"/>
                <a:ea typeface="+mn-ea"/>
              </a:rPr>
              <a:t>p7</a:t>
            </a:r>
            <a:endParaRPr lang="ja-JP" altLang="en-US" sz="1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>
            <a:extLst>
              <a:ext uri="{FF2B5EF4-FFF2-40B4-BE49-F238E27FC236}">
                <a16:creationId xmlns:a16="http://schemas.microsoft.com/office/drawing/2014/main" id="{ED9FBC97-E148-469A-9DFC-0F99FE5FC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000"/>
            <a:ext cx="876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3200" dirty="0">
                <a:latin typeface="+mn-ea"/>
                <a:ea typeface="ＭＳ Ｐゴシック" charset="-128"/>
              </a:rPr>
              <a:t>心停止への対応② （内科救急から心停止へ）</a:t>
            </a:r>
            <a:r>
              <a:rPr lang="ja-JP" altLang="en-US" sz="3200" dirty="0">
                <a:latin typeface="+mn-ea"/>
                <a:ea typeface="+mn-ea"/>
              </a:rPr>
              <a:t>　　　　　　　　　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0CE66BC2-7A9F-4A8B-8F61-780546486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84300"/>
            <a:ext cx="85344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indent="-447675" eaLnBrk="1" hangingPunct="1">
              <a:lnSpc>
                <a:spcPts val="4200"/>
              </a:lnSpc>
              <a:defRPr/>
            </a:pPr>
            <a:r>
              <a:rPr lang="ja-JP" altLang="en-US" dirty="0">
                <a:solidFill>
                  <a:srgbClr val="9900CC"/>
                </a:solidFill>
                <a:latin typeface="+mn-ea"/>
              </a:rPr>
              <a:t>緊急を要する急病</a:t>
            </a:r>
            <a:r>
              <a:rPr lang="ja-JP" altLang="en-US" dirty="0">
                <a:latin typeface="+mn-ea"/>
              </a:rPr>
              <a:t>（内科救急）</a:t>
            </a:r>
            <a:r>
              <a:rPr lang="ja-JP" altLang="en-US" dirty="0">
                <a:solidFill>
                  <a:srgbClr val="9900CC"/>
                </a:solidFill>
                <a:latin typeface="+mn-ea"/>
              </a:rPr>
              <a:t>対応 </a:t>
            </a:r>
            <a:r>
              <a:rPr lang="en-US" altLang="ja-JP" dirty="0">
                <a:solidFill>
                  <a:srgbClr val="9900CC"/>
                </a:solidFill>
                <a:latin typeface="+mn-ea"/>
                <a:ea typeface="ＭＳ Ｐゴシック" charset="-128"/>
              </a:rPr>
              <a:t>(3)</a:t>
            </a:r>
            <a:endParaRPr lang="ja-JP" altLang="en-US" dirty="0">
              <a:solidFill>
                <a:srgbClr val="9900CC"/>
              </a:solidFill>
              <a:latin typeface="+mn-ea"/>
              <a:ea typeface="ＭＳ Ｐゴシック" charset="-128"/>
            </a:endParaRPr>
          </a:p>
          <a:p>
            <a:pPr marL="447675" indent="-447675" eaLnBrk="1" hangingPunct="1">
              <a:lnSpc>
                <a:spcPts val="4200"/>
              </a:lnSpc>
              <a:defRPr/>
            </a:pPr>
            <a:endParaRPr lang="en-US" altLang="ja-JP" dirty="0">
              <a:latin typeface="+mn-ea"/>
              <a:ea typeface="ＭＳ Ｐゴシック" charset="-128"/>
            </a:endParaRPr>
          </a:p>
          <a:p>
            <a:pPr marL="447675" indent="-447675" eaLnBrk="1" hangingPunct="1">
              <a:lnSpc>
                <a:spcPts val="4200"/>
              </a:lnSpc>
              <a:defRPr/>
            </a:pPr>
            <a:endParaRPr lang="en-US" altLang="ja-JP" dirty="0">
              <a:latin typeface="+mn-ea"/>
              <a:ea typeface="ＭＳ Ｐゴシック" charset="-128"/>
            </a:endParaRPr>
          </a:p>
          <a:p>
            <a:pPr marL="447675" indent="-447675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□ 鑑別診断に基づく治療の開始</a:t>
            </a:r>
          </a:p>
          <a:p>
            <a:pPr marL="447675" indent="-447675" eaLnBrk="1" hangingPunct="1">
              <a:lnSpc>
                <a:spcPts val="4200"/>
              </a:lnSpc>
              <a:defRPr/>
            </a:pPr>
            <a:endParaRPr lang="en-US" altLang="ja-JP" dirty="0">
              <a:latin typeface="+mn-ea"/>
              <a:ea typeface="ＭＳ Ｐゴシック" charset="-128"/>
            </a:endParaRPr>
          </a:p>
          <a:p>
            <a:pPr marL="447675" indent="-447675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□ バイタルサインの安定化（</a:t>
            </a:r>
            <a:r>
              <a:rPr lang="en-US" altLang="ja-JP" dirty="0">
                <a:latin typeface="+mn-ea"/>
                <a:ea typeface="ＭＳ Ｐゴシック" charset="-128"/>
              </a:rPr>
              <a:t>stabilization</a:t>
            </a:r>
            <a:r>
              <a:rPr lang="ja-JP" altLang="en-US" dirty="0">
                <a:latin typeface="+mn-ea"/>
                <a:ea typeface="ＭＳ Ｐゴシック" charset="-128"/>
              </a:rPr>
              <a:t>）と急変予防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26D4FE-553F-4B0C-8B0C-D17FE51EF3C8}"/>
              </a:ext>
            </a:extLst>
          </p:cNvPr>
          <p:cNvSpPr txBox="1"/>
          <p:nvPr/>
        </p:nvSpPr>
        <p:spPr>
          <a:xfrm>
            <a:off x="7673975" y="6532563"/>
            <a:ext cx="14700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1400" dirty="0">
                <a:solidFill>
                  <a:srgbClr val="0070C0"/>
                </a:solidFill>
                <a:latin typeface="+mn-ea"/>
                <a:ea typeface="+mn-ea"/>
              </a:rPr>
              <a:t>学習の手引き </a:t>
            </a:r>
            <a:r>
              <a:rPr lang="en-US" altLang="zh-TW" sz="1400" dirty="0">
                <a:solidFill>
                  <a:srgbClr val="0070C0"/>
                </a:solidFill>
                <a:latin typeface="+mn-ea"/>
                <a:ea typeface="+mn-ea"/>
              </a:rPr>
              <a:t>p7</a:t>
            </a:r>
            <a:endParaRPr lang="ja-JP" altLang="en-US" sz="1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>
            <a:extLst>
              <a:ext uri="{FF2B5EF4-FFF2-40B4-BE49-F238E27FC236}">
                <a16:creationId xmlns:a16="http://schemas.microsoft.com/office/drawing/2014/main" id="{CF488AC3-2420-4141-9B71-9581C26F15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79563"/>
            <a:ext cx="7848600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indent="-447675" eaLnBrk="1" hangingPunct="1">
              <a:lnSpc>
                <a:spcPts val="4200"/>
              </a:lnSpc>
              <a:defRPr/>
            </a:pPr>
            <a:r>
              <a:rPr lang="ja-JP" altLang="en-US" dirty="0">
                <a:solidFill>
                  <a:srgbClr val="FF3399"/>
                </a:solidFill>
                <a:latin typeface="+mn-ea"/>
                <a:ea typeface="ＭＳ Ｐゴシック" charset="-128"/>
              </a:rPr>
              <a:t>予期せぬ心停止</a:t>
            </a:r>
            <a:endParaRPr lang="en-US" altLang="ja-JP" dirty="0">
              <a:solidFill>
                <a:srgbClr val="FF3399"/>
              </a:solidFill>
              <a:latin typeface="+mn-ea"/>
              <a:ea typeface="ＭＳ Ｐゴシック" charset="-128"/>
            </a:endParaRPr>
          </a:p>
          <a:p>
            <a:pPr marL="447675" indent="-447675" eaLnBrk="1" hangingPunct="1">
              <a:lnSpc>
                <a:spcPts val="4200"/>
              </a:lnSpc>
              <a:defRPr/>
            </a:pPr>
            <a:endParaRPr lang="en-US" altLang="ja-JP" dirty="0">
              <a:latin typeface="+mn-ea"/>
              <a:ea typeface="ＭＳ Ｐゴシック" charset="-128"/>
            </a:endParaRPr>
          </a:p>
          <a:p>
            <a:pPr eaLnBrk="1" hangingPunct="1">
              <a:defRPr/>
            </a:pPr>
            <a:r>
              <a:rPr lang="en-US" altLang="ja-JP" dirty="0">
                <a:latin typeface="Arial" charset="0"/>
                <a:ea typeface="ＭＳ Ｐゴシック" charset="-128"/>
              </a:rPr>
              <a:t>1. </a:t>
            </a:r>
            <a:r>
              <a:rPr lang="ja-JP" altLang="en-US" dirty="0">
                <a:solidFill>
                  <a:srgbClr val="FF3399"/>
                </a:solidFill>
                <a:latin typeface="Arial" charset="0"/>
                <a:ea typeface="ＭＳ Ｐゴシック" charset="-128"/>
              </a:rPr>
              <a:t>心停止患者に対する初期</a:t>
            </a:r>
            <a:r>
              <a:rPr lang="en-US" altLang="ja-JP" dirty="0">
                <a:solidFill>
                  <a:srgbClr val="FF3399"/>
                </a:solidFill>
                <a:latin typeface="Arial" charset="0"/>
                <a:ea typeface="ＭＳ Ｐゴシック" charset="-128"/>
              </a:rPr>
              <a:t>ABCD </a:t>
            </a:r>
            <a:r>
              <a:rPr lang="ja-JP" altLang="en-US" dirty="0">
                <a:solidFill>
                  <a:srgbClr val="FF3399"/>
                </a:solidFill>
                <a:latin typeface="Arial" charset="0"/>
                <a:ea typeface="ＭＳ Ｐゴシック" charset="-128"/>
              </a:rPr>
              <a:t>および</a:t>
            </a:r>
            <a:endParaRPr lang="en-US" altLang="ja-JP" dirty="0">
              <a:solidFill>
                <a:srgbClr val="FF3399"/>
              </a:solidFill>
              <a:latin typeface="Arial" charset="0"/>
              <a:ea typeface="ＭＳ Ｐゴシック" charset="-128"/>
            </a:endParaRPr>
          </a:p>
          <a:p>
            <a:pPr eaLnBrk="1" hangingPunct="1">
              <a:defRPr/>
            </a:pPr>
            <a:r>
              <a:rPr lang="ja-JP" altLang="en-US" dirty="0">
                <a:solidFill>
                  <a:srgbClr val="FF3399"/>
                </a:solidFill>
                <a:latin typeface="Arial" charset="0"/>
                <a:ea typeface="ＭＳ Ｐゴシック" charset="-128"/>
              </a:rPr>
              <a:t>　  二次</a:t>
            </a:r>
            <a:r>
              <a:rPr lang="en-US" altLang="ja-JP" dirty="0">
                <a:solidFill>
                  <a:srgbClr val="FF3399"/>
                </a:solidFill>
                <a:latin typeface="Arial" charset="0"/>
                <a:ea typeface="ＭＳ Ｐゴシック" charset="-128"/>
              </a:rPr>
              <a:t>ABCD </a:t>
            </a:r>
            <a:r>
              <a:rPr lang="ja-JP" altLang="en-US" dirty="0">
                <a:solidFill>
                  <a:srgbClr val="FF3399"/>
                </a:solidFill>
                <a:latin typeface="Arial" charset="0"/>
                <a:ea typeface="ＭＳ Ｐゴシック" charset="-128"/>
              </a:rPr>
              <a:t>評価</a:t>
            </a:r>
            <a:r>
              <a:rPr lang="ja-JP" altLang="en-US" dirty="0">
                <a:latin typeface="Arial" charset="0"/>
                <a:ea typeface="ＭＳ Ｐゴシック" charset="-128"/>
              </a:rPr>
              <a:t>を施行</a:t>
            </a:r>
          </a:p>
          <a:p>
            <a:pPr eaLnBrk="1" hangingPunct="1">
              <a:defRPr/>
            </a:pPr>
            <a:endParaRPr lang="en-US" altLang="ja-JP" dirty="0">
              <a:latin typeface="Arial" charset="0"/>
              <a:ea typeface="ＭＳ Ｐゴシック" charset="-128"/>
            </a:endParaRPr>
          </a:p>
          <a:p>
            <a:pPr eaLnBrk="1" hangingPunct="1">
              <a:defRPr/>
            </a:pPr>
            <a:r>
              <a:rPr lang="en-US" altLang="ja-JP" dirty="0">
                <a:latin typeface="Arial" charset="0"/>
                <a:ea typeface="ＭＳ Ｐゴシック" charset="-128"/>
              </a:rPr>
              <a:t>2. </a:t>
            </a:r>
            <a:r>
              <a:rPr lang="ja-JP" altLang="en-US" dirty="0">
                <a:solidFill>
                  <a:srgbClr val="0070C0"/>
                </a:solidFill>
                <a:latin typeface="Arial" charset="0"/>
                <a:ea typeface="ＭＳ Ｐゴシック" charset="-128"/>
              </a:rPr>
              <a:t>アルゴリズムに基づく救命処置（</a:t>
            </a:r>
            <a:r>
              <a:rPr lang="en-US" altLang="ja-JP" dirty="0">
                <a:solidFill>
                  <a:srgbClr val="0070C0"/>
                </a:solidFill>
                <a:latin typeface="Arial" charset="0"/>
                <a:ea typeface="ＭＳ Ｐゴシック" charset="-128"/>
              </a:rPr>
              <a:t>ICLS</a:t>
            </a:r>
            <a:r>
              <a:rPr lang="ja-JP" altLang="en-US" dirty="0">
                <a:solidFill>
                  <a:srgbClr val="0070C0"/>
                </a:solidFill>
                <a:latin typeface="Arial" charset="0"/>
                <a:ea typeface="ＭＳ Ｐゴシック" charset="-128"/>
              </a:rPr>
              <a:t>）</a:t>
            </a:r>
            <a:r>
              <a:rPr lang="ja-JP" altLang="en-US" dirty="0">
                <a:latin typeface="Arial" charset="0"/>
                <a:ea typeface="ＭＳ Ｐゴシック" charset="-128"/>
              </a:rPr>
              <a:t>の継続</a:t>
            </a:r>
          </a:p>
          <a:p>
            <a:pPr eaLnBrk="1" hangingPunct="1">
              <a:defRPr/>
            </a:pPr>
            <a:endParaRPr lang="en-US" altLang="ja-JP" dirty="0">
              <a:latin typeface="Arial" charset="0"/>
              <a:ea typeface="ＭＳ Ｐゴシック" charset="-128"/>
            </a:endParaRPr>
          </a:p>
          <a:p>
            <a:pPr eaLnBrk="1" hangingPunct="1">
              <a:defRPr/>
            </a:pPr>
            <a:r>
              <a:rPr lang="en-US" altLang="ja-JP" dirty="0">
                <a:latin typeface="Arial" charset="0"/>
                <a:ea typeface="ＭＳ Ｐゴシック" charset="-128"/>
              </a:rPr>
              <a:t>3. </a:t>
            </a:r>
            <a:r>
              <a:rPr lang="ja-JP" altLang="en-US" dirty="0">
                <a:solidFill>
                  <a:srgbClr val="9900CC"/>
                </a:solidFill>
                <a:latin typeface="Arial" charset="0"/>
                <a:ea typeface="ＭＳ Ｐゴシック" charset="-128"/>
              </a:rPr>
              <a:t>鑑別診断に基づく特異的治療</a:t>
            </a:r>
            <a:r>
              <a:rPr lang="ja-JP" altLang="en-US" dirty="0">
                <a:latin typeface="Arial" charset="0"/>
                <a:ea typeface="ＭＳ Ｐゴシック" charset="-128"/>
              </a:rPr>
              <a:t>の施行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FE7867FC-F785-40E9-ABE6-B134DC467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000"/>
            <a:ext cx="876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3200" dirty="0">
                <a:latin typeface="+mn-ea"/>
                <a:ea typeface="ＭＳ Ｐゴシック" charset="-128"/>
              </a:rPr>
              <a:t>心停止への対応② 　（内科救急から心停止へ）</a:t>
            </a:r>
            <a:r>
              <a:rPr lang="ja-JP" altLang="en-US" sz="3200" dirty="0">
                <a:latin typeface="+mn-ea"/>
                <a:ea typeface="+mn-ea"/>
              </a:rPr>
              <a:t>　　　　　　　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C364832-2D98-4051-B568-E60194D6F4CA}"/>
              </a:ext>
            </a:extLst>
          </p:cNvPr>
          <p:cNvSpPr txBox="1"/>
          <p:nvPr/>
        </p:nvSpPr>
        <p:spPr>
          <a:xfrm>
            <a:off x="7673975" y="6532563"/>
            <a:ext cx="1470025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1400" dirty="0">
                <a:solidFill>
                  <a:srgbClr val="0070C0"/>
                </a:solidFill>
                <a:latin typeface="+mn-ea"/>
                <a:ea typeface="+mn-ea"/>
              </a:rPr>
              <a:t>学習の手引き </a:t>
            </a:r>
            <a:r>
              <a:rPr lang="en-US" altLang="zh-TW" sz="1400" dirty="0">
                <a:solidFill>
                  <a:srgbClr val="0070C0"/>
                </a:solidFill>
                <a:latin typeface="+mn-ea"/>
                <a:ea typeface="+mn-ea"/>
              </a:rPr>
              <a:t>p7</a:t>
            </a:r>
            <a:endParaRPr lang="ja-JP" altLang="en-US" sz="1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>
            <a:extLst>
              <a:ext uri="{FF2B5EF4-FFF2-40B4-BE49-F238E27FC236}">
                <a16:creationId xmlns:a16="http://schemas.microsoft.com/office/drawing/2014/main" id="{239B4701-11BB-4AF5-8E6D-2A69EB866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9663" y="3124200"/>
            <a:ext cx="4479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ja-JP" altLang="en-US" sz="3600" dirty="0">
                <a:latin typeface="+mn-ea"/>
                <a:ea typeface="+mn-ea"/>
              </a:rPr>
              <a:t>評価と復習</a:t>
            </a:r>
            <a:r>
              <a:rPr lang="en-US" altLang="ja-JP" sz="3600" dirty="0">
                <a:latin typeface="+mn-ea"/>
                <a:ea typeface="+mn-ea"/>
              </a:rPr>
              <a:t>/</a:t>
            </a:r>
            <a:r>
              <a:rPr lang="ja-JP" altLang="en-US" sz="3600" dirty="0">
                <a:latin typeface="+mn-ea"/>
                <a:ea typeface="+mn-ea"/>
              </a:rPr>
              <a:t>実技評価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3C99A516-2144-469B-AB7F-81EDFE591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5788" y="4306888"/>
            <a:ext cx="29733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ja-JP" sz="3600" dirty="0">
                <a:latin typeface="+mn-ea"/>
                <a:ea typeface="+mn-ea"/>
              </a:rPr>
              <a:t>15</a:t>
            </a:r>
            <a:r>
              <a:rPr lang="ja-JP" altLang="en-US" sz="3600" dirty="0">
                <a:latin typeface="+mn-ea"/>
                <a:ea typeface="+mn-ea"/>
              </a:rPr>
              <a:t>：</a:t>
            </a:r>
            <a:r>
              <a:rPr lang="en-US" altLang="ja-JP" sz="3600" dirty="0">
                <a:latin typeface="+mn-ea"/>
                <a:ea typeface="+mn-ea"/>
              </a:rPr>
              <a:t>55</a:t>
            </a:r>
            <a:r>
              <a:rPr lang="ja-JP" altLang="en-US" sz="3600" dirty="0">
                <a:latin typeface="+mn-ea"/>
                <a:ea typeface="+mn-ea"/>
              </a:rPr>
              <a:t>～</a:t>
            </a:r>
            <a:r>
              <a:rPr lang="en-US" altLang="ja-JP" sz="3600" dirty="0">
                <a:latin typeface="+mn-ea"/>
                <a:ea typeface="+mn-ea"/>
              </a:rPr>
              <a:t>16</a:t>
            </a:r>
            <a:r>
              <a:rPr lang="ja-JP" altLang="en-US" sz="3600" dirty="0">
                <a:latin typeface="+mn-ea"/>
                <a:ea typeface="+mn-ea"/>
              </a:rPr>
              <a:t>：</a:t>
            </a:r>
            <a:r>
              <a:rPr lang="en-US" altLang="ja-JP" sz="3600" dirty="0">
                <a:latin typeface="+mn-ea"/>
                <a:ea typeface="+mn-ea"/>
              </a:rPr>
              <a:t>55</a:t>
            </a:r>
            <a:endParaRPr lang="ja-JP" altLang="en-US" sz="3600" dirty="0">
              <a:latin typeface="+mn-ea"/>
              <a:ea typeface="+mn-ea"/>
            </a:endParaRPr>
          </a:p>
        </p:txBody>
      </p:sp>
      <p:sp>
        <p:nvSpPr>
          <p:cNvPr id="15364" name="サブタイトル 2">
            <a:extLst>
              <a:ext uri="{FF2B5EF4-FFF2-40B4-BE49-F238E27FC236}">
                <a16:creationId xmlns:a16="http://schemas.microsoft.com/office/drawing/2014/main" id="{D634D547-6343-404D-BA23-2C94BE438CF2}"/>
              </a:ext>
            </a:extLst>
          </p:cNvPr>
          <p:cNvSpPr txBox="1">
            <a:spLocks/>
          </p:cNvSpPr>
          <p:nvPr/>
        </p:nvSpPr>
        <p:spPr bwMode="auto">
          <a:xfrm>
            <a:off x="152400" y="457200"/>
            <a:ext cx="8991600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ja-JP">
                <a:solidFill>
                  <a:srgbClr val="9900CC"/>
                </a:solidFill>
                <a:latin typeface="Calibri" panose="020F0502020204030204" pitchFamily="34" charset="0"/>
              </a:rPr>
              <a:t>JMECC: Japanese Medical Emergency Care Course </a:t>
            </a:r>
          </a:p>
          <a:p>
            <a:pPr algn="ctr" eaLnBrk="1" hangingPunct="1">
              <a:buFontTx/>
              <a:buNone/>
            </a:pPr>
            <a:r>
              <a:rPr lang="en-US" altLang="ja-JP" sz="2800">
                <a:latin typeface="Calibri" panose="020F0502020204030204" pitchFamily="34" charset="0"/>
              </a:rPr>
              <a:t>〈</a:t>
            </a:r>
            <a:r>
              <a:rPr lang="ja-JP" altLang="en-US" sz="2800">
                <a:latin typeface="Calibri" panose="020F0502020204030204" pitchFamily="34" charset="0"/>
              </a:rPr>
              <a:t>日本内科学会認定内科救急・</a:t>
            </a:r>
            <a:r>
              <a:rPr lang="en-US" altLang="ja-JP" sz="2800">
                <a:latin typeface="Calibri" panose="020F0502020204030204" pitchFamily="34" charset="0"/>
              </a:rPr>
              <a:t>ICLS</a:t>
            </a:r>
            <a:r>
              <a:rPr lang="ja-JP" altLang="en-US" sz="2800">
                <a:latin typeface="Calibri" panose="020F0502020204030204" pitchFamily="34" charset="0"/>
              </a:rPr>
              <a:t>講習会</a:t>
            </a:r>
            <a:r>
              <a:rPr lang="en-US" altLang="ja-JP" sz="2800">
                <a:latin typeface="Calibri" panose="020F0502020204030204" pitchFamily="34" charset="0"/>
              </a:rPr>
              <a:t>〉</a:t>
            </a:r>
            <a:endParaRPr lang="ja-JP" altLang="en-US" sz="2800">
              <a:latin typeface="Calibri" panose="020F0502020204030204" pitchFamily="34" charset="0"/>
            </a:endParaRPr>
          </a:p>
          <a:p>
            <a:pPr algn="ctr" eaLnBrk="1" hangingPunct="1">
              <a:buFontTx/>
              <a:buNone/>
            </a:pPr>
            <a:endParaRPr lang="en-US" altLang="ja-JP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テキスト ボックス 3">
            <a:extLst>
              <a:ext uri="{FF2B5EF4-FFF2-40B4-BE49-F238E27FC236}">
                <a16:creationId xmlns:a16="http://schemas.microsoft.com/office/drawing/2014/main" id="{54302053-462F-4619-897E-A84A8C6C5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7897" y="6400800"/>
            <a:ext cx="135165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ja-JP" sz="1400" b="0" dirty="0">
                <a:latin typeface="+mn-ea"/>
                <a:ea typeface="+mn-ea"/>
              </a:rPr>
              <a:t>2020</a:t>
            </a:r>
            <a:r>
              <a:rPr lang="ja-JP" altLang="en-US" sz="1400" b="0" dirty="0">
                <a:latin typeface="+mn-ea"/>
                <a:ea typeface="+mn-ea"/>
              </a:rPr>
              <a:t>年</a:t>
            </a:r>
            <a:r>
              <a:rPr lang="en-US" altLang="ja-JP" sz="1400" b="0" dirty="0">
                <a:latin typeface="+mn-ea"/>
                <a:ea typeface="+mn-ea"/>
              </a:rPr>
              <a:t>2</a:t>
            </a:r>
            <a:r>
              <a:rPr lang="ja-JP" altLang="en-US" sz="1400" b="0" dirty="0">
                <a:latin typeface="+mn-ea"/>
                <a:ea typeface="+mn-ea"/>
              </a:rPr>
              <a:t>月更新</a:t>
            </a:r>
            <a:endParaRPr lang="en-US" altLang="ja-JP" sz="1400" b="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>
            <a:extLst>
              <a:ext uri="{FF2B5EF4-FFF2-40B4-BE49-F238E27FC236}">
                <a16:creationId xmlns:a16="http://schemas.microsoft.com/office/drawing/2014/main" id="{95EEA2FC-C8EB-41A4-AE79-946E7EAF98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54000"/>
            <a:ext cx="876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3200" dirty="0">
                <a:latin typeface="+mn-ea"/>
                <a:ea typeface="+mn-ea"/>
              </a:rPr>
              <a:t>評価と復習</a:t>
            </a:r>
            <a:r>
              <a:rPr lang="en-US" altLang="ja-JP" sz="3200" dirty="0">
                <a:latin typeface="+mn-ea"/>
                <a:ea typeface="+mn-ea"/>
              </a:rPr>
              <a:t>/</a:t>
            </a:r>
            <a:r>
              <a:rPr lang="ja-JP" altLang="en-US" sz="3200" dirty="0">
                <a:latin typeface="+mn-ea"/>
                <a:ea typeface="+mn-ea"/>
              </a:rPr>
              <a:t>実技評価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71BE9AA2-E716-4426-A109-54CAD26164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066800"/>
            <a:ext cx="85344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indent="-447675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この時間に修得すべきこと</a:t>
            </a:r>
            <a:endParaRPr lang="en-US" altLang="ja-JP" dirty="0">
              <a:latin typeface="+mn-ea"/>
              <a:ea typeface="ＭＳ Ｐゴシック" charset="-128"/>
            </a:endParaRPr>
          </a:p>
          <a:p>
            <a:pPr marL="447675" indent="-447675" eaLnBrk="1" hangingPunct="1">
              <a:lnSpc>
                <a:spcPts val="4200"/>
              </a:lnSpc>
              <a:defRPr/>
            </a:pPr>
            <a:endParaRPr lang="en-US" altLang="ja-JP" dirty="0">
              <a:latin typeface="+mn-ea"/>
              <a:ea typeface="ＭＳ Ｐゴシック" charset="-128"/>
            </a:endParaRPr>
          </a:p>
          <a:p>
            <a:pPr marL="447675" indent="-447675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■ 実技評価を通じて、実習内容を復習する</a:t>
            </a:r>
            <a:endParaRPr lang="en-US" altLang="ja-JP" dirty="0">
              <a:latin typeface="+mn-ea"/>
              <a:ea typeface="ＭＳ Ｐゴシック" charset="-128"/>
            </a:endParaRP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E44CBDB2-8D81-4BE0-BE4D-5BAC2D6E0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309938"/>
            <a:ext cx="7848600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7675" indent="-447675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① </a:t>
            </a:r>
            <a:r>
              <a:rPr lang="ja-JP" altLang="en-US" dirty="0">
                <a:solidFill>
                  <a:srgbClr val="FF3399"/>
                </a:solidFill>
                <a:latin typeface="+mn-ea"/>
                <a:ea typeface="ＭＳ Ｐゴシック" charset="-128"/>
              </a:rPr>
              <a:t>自身の習熟度評価</a:t>
            </a:r>
            <a:endParaRPr lang="en-US" altLang="ja-JP" dirty="0">
              <a:solidFill>
                <a:srgbClr val="FF3399"/>
              </a:solidFill>
              <a:latin typeface="+mn-ea"/>
              <a:ea typeface="ＭＳ Ｐゴシック" charset="-128"/>
            </a:endParaRPr>
          </a:p>
          <a:p>
            <a:pPr marL="447675" indent="-447675" eaLnBrk="1" hangingPunct="1">
              <a:lnSpc>
                <a:spcPts val="4200"/>
              </a:lnSpc>
              <a:defRPr/>
            </a:pPr>
            <a:endParaRPr lang="ja-JP" altLang="en-US" dirty="0">
              <a:latin typeface="+mn-ea"/>
              <a:ea typeface="ＭＳ Ｐゴシック" charset="-128"/>
            </a:endParaRPr>
          </a:p>
          <a:p>
            <a:pPr marL="447675" indent="-447675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② </a:t>
            </a:r>
            <a:r>
              <a:rPr lang="ja-JP" altLang="en-US" dirty="0">
                <a:solidFill>
                  <a:srgbClr val="9900CC"/>
                </a:solidFill>
                <a:latin typeface="+mn-ea"/>
                <a:ea typeface="ＭＳ Ｐゴシック" charset="-128"/>
              </a:rPr>
              <a:t>自己および指導者による評価とフィードバック</a:t>
            </a:r>
          </a:p>
          <a:p>
            <a:pPr marL="447675" indent="-447675" eaLnBrk="1" hangingPunct="1">
              <a:lnSpc>
                <a:spcPts val="4200"/>
              </a:lnSpc>
              <a:defRPr/>
            </a:pPr>
            <a:endParaRPr lang="en-US" altLang="ja-JP" dirty="0">
              <a:latin typeface="+mn-ea"/>
              <a:ea typeface="ＭＳ Ｐゴシック" charset="-128"/>
            </a:endParaRPr>
          </a:p>
          <a:p>
            <a:pPr marL="447675" indent="-447675" eaLnBrk="1" hangingPunct="1">
              <a:lnSpc>
                <a:spcPts val="4200"/>
              </a:lnSpc>
              <a:defRPr/>
            </a:pPr>
            <a:r>
              <a:rPr lang="ja-JP" altLang="en-US" dirty="0">
                <a:latin typeface="+mn-ea"/>
                <a:ea typeface="ＭＳ Ｐゴシック" charset="-128"/>
              </a:rPr>
              <a:t>③ 要点を絞った復習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2B37ECA6-3335-436F-B4A9-C6319539C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4313" y="361950"/>
            <a:ext cx="17414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ja-JP" sz="2000" dirty="0">
                <a:latin typeface="+mn-ea"/>
                <a:ea typeface="+mn-ea"/>
              </a:rPr>
              <a:t>15</a:t>
            </a:r>
            <a:r>
              <a:rPr lang="ja-JP" altLang="en-US" sz="2000" dirty="0">
                <a:latin typeface="+mn-ea"/>
                <a:ea typeface="+mn-ea"/>
              </a:rPr>
              <a:t>：</a:t>
            </a:r>
            <a:r>
              <a:rPr lang="en-US" altLang="ja-JP" sz="2000" dirty="0">
                <a:latin typeface="+mn-ea"/>
                <a:ea typeface="+mn-ea"/>
              </a:rPr>
              <a:t>55</a:t>
            </a:r>
            <a:r>
              <a:rPr lang="ja-JP" altLang="en-US" sz="2000" dirty="0">
                <a:latin typeface="+mn-ea"/>
                <a:ea typeface="+mn-ea"/>
              </a:rPr>
              <a:t>～</a:t>
            </a:r>
            <a:r>
              <a:rPr lang="en-US" altLang="ja-JP" sz="2000" dirty="0">
                <a:latin typeface="+mn-ea"/>
                <a:ea typeface="+mn-ea"/>
              </a:rPr>
              <a:t>16</a:t>
            </a:r>
            <a:r>
              <a:rPr lang="ja-JP" altLang="en-US" sz="2000" dirty="0">
                <a:latin typeface="+mn-ea"/>
                <a:ea typeface="+mn-ea"/>
              </a:rPr>
              <a:t>：</a:t>
            </a:r>
            <a:r>
              <a:rPr lang="en-US" altLang="ja-JP" sz="2000" dirty="0">
                <a:latin typeface="+mn-ea"/>
                <a:ea typeface="+mn-ea"/>
              </a:rPr>
              <a:t>55</a:t>
            </a:r>
            <a:endParaRPr lang="ja-JP" altLang="en-US" sz="2000" dirty="0"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9DE3839-60D6-4469-BA5F-CC70E7C90F61}"/>
              </a:ext>
            </a:extLst>
          </p:cNvPr>
          <p:cNvSpPr txBox="1"/>
          <p:nvPr/>
        </p:nvSpPr>
        <p:spPr>
          <a:xfrm>
            <a:off x="7673975" y="6532563"/>
            <a:ext cx="1503363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1400" dirty="0">
                <a:solidFill>
                  <a:srgbClr val="0070C0"/>
                </a:solidFill>
                <a:latin typeface="+mn-ea"/>
                <a:ea typeface="+mn-ea"/>
              </a:rPr>
              <a:t>学習の手引き </a:t>
            </a:r>
            <a:r>
              <a:rPr lang="en-US" altLang="zh-TW" sz="1400" dirty="0">
                <a:solidFill>
                  <a:srgbClr val="0070C0"/>
                </a:solidFill>
                <a:latin typeface="+mn-ea"/>
                <a:ea typeface="+mn-ea"/>
              </a:rPr>
              <a:t>p</a:t>
            </a:r>
            <a:r>
              <a:rPr lang="en-US" altLang="ja-JP" sz="1400" dirty="0">
                <a:solidFill>
                  <a:srgbClr val="0070C0"/>
                </a:solidFill>
                <a:latin typeface="+mn-ea"/>
                <a:ea typeface="+mn-ea"/>
              </a:rPr>
              <a:t>8</a:t>
            </a:r>
            <a:endParaRPr lang="ja-JP" altLang="en-US" sz="1400" dirty="0">
              <a:solidFill>
                <a:srgbClr val="0070C0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8661</TotalTime>
  <Words>691</Words>
  <Application>Microsoft Office PowerPoint</Application>
  <PresentationFormat>画面に合わせる (4:3)</PresentationFormat>
  <Paragraphs>87</Paragraphs>
  <Slides>8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BIZ UDPゴシック</vt:lpstr>
      <vt:lpstr>ＭＳ Ｐゴシック</vt:lpstr>
      <vt:lpstr>Arial</vt:lpstr>
      <vt:lpstr>Calibri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masanori</dc:creator>
  <cp:lastModifiedBy>コメント</cp:lastModifiedBy>
  <cp:revision>275</cp:revision>
  <cp:lastPrinted>1601-01-01T00:00:00Z</cp:lastPrinted>
  <dcterms:created xsi:type="dcterms:W3CDTF">1601-01-01T00:00:00Z</dcterms:created>
  <dcterms:modified xsi:type="dcterms:W3CDTF">2022-06-13T04:42:11Z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