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7" r:id="rId2"/>
    <p:sldId id="396" r:id="rId3"/>
    <p:sldId id="428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0F1287-739B-E557-3A8F-02B0C30E11B2}" name="コメント" initials="コメント" userId="コメント" providerId="None"/>
  <p188:author id="{24ED07A5-9482-2D12-64D7-C07B3E07E118}" name="日出山 拓人" initials="日出山" userId="S::2038610@omni.tokyo-med.ac.jp::2eb51f06-d1ad-407e-b482-89f9f0432a2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00CC"/>
    <a:srgbClr val="FF66FF"/>
    <a:srgbClr val="FF6600"/>
    <a:srgbClr val="FFFF99"/>
    <a:srgbClr val="CCECFF"/>
    <a:srgbClr val="00CC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7" autoAdjust="0"/>
    <p:restoredTop sz="75102" autoAdjust="0"/>
  </p:normalViewPr>
  <p:slideViewPr>
    <p:cSldViewPr>
      <p:cViewPr varScale="1">
        <p:scale>
          <a:sx n="86" d="100"/>
          <a:sy n="86" d="100"/>
        </p:scale>
        <p:origin x="19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C45708E-E817-4186-A19D-52FED3C8169E}" type="datetimeFigureOut">
              <a:rPr lang="ja-JP" altLang="en-US"/>
              <a:pPr>
                <a:defRPr/>
              </a:pPr>
              <a:t>2022/6/13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FBF9B6-F58E-40B4-997D-5308A484BE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3942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FF33C1B-9BDD-440E-BA9A-5C532F297A82}" type="datetimeFigureOut">
              <a:rPr lang="ja-JP" altLang="en-US"/>
              <a:pPr>
                <a:defRPr/>
              </a:pPr>
              <a:t>2022/6/13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DE58F6-DBDB-4EB0-A471-F820C21580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7394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8DC35BC9-2425-4253-91EF-CB1407FDA7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6FD67483-735A-4634-ABC8-B88E8CED9E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53A002AE-1EDA-4072-A36B-5E20DCE258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6BF37CD4-9065-4CE8-8D12-0CDA48B380D9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56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F347ECC9-6749-4804-9243-8FAC0956AB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92DE4C41-DC4F-4899-8711-4642D6E8BB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ja-JP" altLang="en-US"/>
              <a:t>ポイント：一時救命処置のセッションの開始時に使用します。</a:t>
            </a:r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02D81E8E-485C-41AD-AF0C-1EF59F1FD4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F438A51D-CA5C-4F56-B408-34DC1743AA56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39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>
            <a:extLst>
              <a:ext uri="{FF2B5EF4-FFF2-40B4-BE49-F238E27FC236}">
                <a16:creationId xmlns:a16="http://schemas.microsoft.com/office/drawing/2014/main" id="{3D652A0C-D00A-470B-A90F-F2D14AC866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>
            <a:extLst>
              <a:ext uri="{FF2B5EF4-FFF2-40B4-BE49-F238E27FC236}">
                <a16:creationId xmlns:a16="http://schemas.microsoft.com/office/drawing/2014/main" id="{46DEA40B-D9B9-466D-BD1A-BBDCF43F2C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ja-JP" altLang="en-US"/>
              <a:t>ポイント：</a:t>
            </a:r>
            <a:r>
              <a:rPr lang="ja-JP" altLang="en-US">
                <a:solidFill>
                  <a:srgbClr val="0000FF"/>
                </a:solidFill>
              </a:rPr>
              <a:t>一時救命処置のセッションのまとめに使用します。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endParaRPr lang="ja-JP" altLang="en-US"/>
          </a:p>
        </p:txBody>
      </p:sp>
      <p:sp>
        <p:nvSpPr>
          <p:cNvPr id="9220" name="スライド番号プレースホルダ 3">
            <a:extLst>
              <a:ext uri="{FF2B5EF4-FFF2-40B4-BE49-F238E27FC236}">
                <a16:creationId xmlns:a16="http://schemas.microsoft.com/office/drawing/2014/main" id="{DA1C4AB4-1BC5-45D6-95CE-45D44B8C05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FEB91B40-1A4E-495A-ABA1-0A6FB633600D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98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55C78-BF65-461C-8FCB-482EB68A19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259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3C618-55D3-45B2-84DB-F959887302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138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BAFBD-7098-4DD0-A342-19FCE3E067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415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394F-3669-4AA9-B73C-E7884D1BF2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535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E270-BB6A-4ED7-B777-50949FF194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077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59EA6-E3D7-4D14-B356-0B1C89DFB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139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91271-9807-40B9-B7CC-959B735465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783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37C3D-E5C9-400B-810E-DF1E3C3994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4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A9DD5-7F85-4411-9C97-F22254B843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883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3F271-3220-4B3C-A1B3-CEAEA4D7F3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239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0DEC2-C006-49AB-9FBC-D540D9E383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796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b="0"/>
            </a:lvl1pPr>
          </a:lstStyle>
          <a:p>
            <a:pPr>
              <a:defRPr/>
            </a:pPr>
            <a:fld id="{42DC956A-B975-49D0-9BED-51DD79172A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サブタイトル 2">
            <a:extLst>
              <a:ext uri="{FF2B5EF4-FFF2-40B4-BE49-F238E27FC236}">
                <a16:creationId xmlns:a16="http://schemas.microsoft.com/office/drawing/2014/main" id="{D478B977-3B3E-4348-8AD2-783D9AB17B50}"/>
              </a:ext>
            </a:extLst>
          </p:cNvPr>
          <p:cNvSpPr txBox="1">
            <a:spLocks/>
          </p:cNvSpPr>
          <p:nvPr/>
        </p:nvSpPr>
        <p:spPr bwMode="auto">
          <a:xfrm>
            <a:off x="76200" y="576263"/>
            <a:ext cx="8991600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ja-JP">
                <a:solidFill>
                  <a:srgbClr val="9900CC"/>
                </a:solidFill>
                <a:latin typeface="Calibri" panose="020F0502020204030204" pitchFamily="34" charset="0"/>
              </a:rPr>
              <a:t>JMECC: Japanese Medical Emergency Care Course </a:t>
            </a:r>
          </a:p>
          <a:p>
            <a:pPr algn="ctr" eaLnBrk="1" hangingPunct="1">
              <a:buFontTx/>
              <a:buNone/>
            </a:pPr>
            <a:r>
              <a:rPr lang="en-US" altLang="ja-JP" sz="2800">
                <a:latin typeface="Calibri" panose="020F0502020204030204" pitchFamily="34" charset="0"/>
              </a:rPr>
              <a:t>〈</a:t>
            </a:r>
            <a:r>
              <a:rPr lang="ja-JP" altLang="en-US" sz="2800">
                <a:latin typeface="Calibri" panose="020F0502020204030204" pitchFamily="34" charset="0"/>
              </a:rPr>
              <a:t>日本内科学会認定内科救急・</a:t>
            </a:r>
            <a:r>
              <a:rPr lang="en-US" altLang="ja-JP" sz="2800">
                <a:latin typeface="Calibri" panose="020F0502020204030204" pitchFamily="34" charset="0"/>
              </a:rPr>
              <a:t>ICLS</a:t>
            </a:r>
            <a:r>
              <a:rPr lang="ja-JP" altLang="en-US" sz="2800">
                <a:latin typeface="Calibri" panose="020F0502020204030204" pitchFamily="34" charset="0"/>
              </a:rPr>
              <a:t>講習会</a:t>
            </a:r>
            <a:r>
              <a:rPr lang="en-US" altLang="ja-JP" sz="2800">
                <a:latin typeface="Calibri" panose="020F0502020204030204" pitchFamily="34" charset="0"/>
              </a:rPr>
              <a:t>〉</a:t>
            </a:r>
            <a:endParaRPr lang="ja-JP" altLang="en-US" sz="2800">
              <a:latin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endParaRPr lang="en-US" altLang="ja-JP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Text Box 7">
            <a:extLst>
              <a:ext uri="{FF2B5EF4-FFF2-40B4-BE49-F238E27FC236}">
                <a16:creationId xmlns:a16="http://schemas.microsoft.com/office/drawing/2014/main" id="{26403559-7C13-4B29-914A-1EBF7C840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3240088"/>
            <a:ext cx="2963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一次救命処置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43C6FAFB-D714-4077-AF4B-66D4DE7B5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88" y="4306888"/>
            <a:ext cx="25923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+mn-ea"/>
                <a:ea typeface="+mn-ea"/>
              </a:rPr>
              <a:t>9</a:t>
            </a:r>
            <a:r>
              <a:rPr lang="ja-JP" altLang="en-US" sz="3600" dirty="0">
                <a:latin typeface="+mn-ea"/>
                <a:ea typeface="+mn-ea"/>
              </a:rPr>
              <a:t>：</a:t>
            </a:r>
            <a:r>
              <a:rPr lang="en-US" altLang="ja-JP" sz="3600" dirty="0">
                <a:latin typeface="+mn-ea"/>
                <a:ea typeface="+mn-ea"/>
              </a:rPr>
              <a:t>00</a:t>
            </a:r>
            <a:r>
              <a:rPr lang="ja-JP" altLang="en-US" sz="3600" dirty="0">
                <a:latin typeface="+mn-ea"/>
                <a:ea typeface="+mn-ea"/>
              </a:rPr>
              <a:t>～</a:t>
            </a:r>
            <a:r>
              <a:rPr lang="en-US" altLang="ja-JP" sz="3600" dirty="0">
                <a:latin typeface="+mn-ea"/>
                <a:ea typeface="+mn-ea"/>
              </a:rPr>
              <a:t>9</a:t>
            </a:r>
            <a:r>
              <a:rPr lang="ja-JP" altLang="en-US" sz="3600" dirty="0">
                <a:latin typeface="+mn-ea"/>
                <a:ea typeface="+mn-ea"/>
              </a:rPr>
              <a:t>：</a:t>
            </a:r>
            <a:r>
              <a:rPr lang="en-US" altLang="ja-JP" sz="3600" dirty="0">
                <a:latin typeface="+mn-ea"/>
                <a:ea typeface="+mn-ea"/>
              </a:rPr>
              <a:t>50</a:t>
            </a:r>
            <a:endParaRPr lang="ja-JP" altLang="en-US" sz="3600" dirty="0">
              <a:latin typeface="+mn-ea"/>
              <a:ea typeface="+mn-ea"/>
            </a:endParaRPr>
          </a:p>
        </p:txBody>
      </p:sp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9CCDB95D-B32B-2AA2-DB8D-8D893BBFE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168" y="6334780"/>
            <a:ext cx="1447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年更新版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defRPr/>
            </a:pP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(ver.1.0.0)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7">
            <a:extLst>
              <a:ext uri="{FF2B5EF4-FFF2-40B4-BE49-F238E27FC236}">
                <a16:creationId xmlns:a16="http://schemas.microsoft.com/office/drawing/2014/main" id="{F6C96CBC-F790-47EF-959C-107CEE346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2655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3200" dirty="0">
                <a:latin typeface="+mn-ea"/>
                <a:ea typeface="+mn-ea"/>
              </a:rPr>
              <a:t>一次救命処置</a:t>
            </a: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E1EC117D-1389-4193-ACE9-A70874581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263" y="304800"/>
            <a:ext cx="1404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ea"/>
                <a:ea typeface="+mn-ea"/>
              </a:rPr>
              <a:t>9</a:t>
            </a:r>
            <a:r>
              <a:rPr lang="ja-JP" altLang="en-US" sz="2000" dirty="0">
                <a:latin typeface="+mn-ea"/>
                <a:ea typeface="+mn-ea"/>
              </a:rPr>
              <a:t>：</a:t>
            </a:r>
            <a:r>
              <a:rPr lang="en-US" altLang="ja-JP" sz="2000" dirty="0">
                <a:latin typeface="+mn-ea"/>
                <a:ea typeface="+mn-ea"/>
              </a:rPr>
              <a:t>00</a:t>
            </a:r>
            <a:r>
              <a:rPr lang="ja-JP" altLang="en-US" sz="2000" dirty="0">
                <a:latin typeface="+mn-ea"/>
                <a:ea typeface="+mn-ea"/>
              </a:rPr>
              <a:t>～</a:t>
            </a:r>
            <a:r>
              <a:rPr lang="en-US" altLang="ja-JP" sz="2000" dirty="0">
                <a:latin typeface="+mn-ea"/>
                <a:ea typeface="+mn-ea"/>
              </a:rPr>
              <a:t>9:50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ABE59785-9BD5-4FBA-B6E4-4174AE40A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85838"/>
            <a:ext cx="85344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この時間に修得すべきこと</a:t>
            </a: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■ </a:t>
            </a:r>
            <a:r>
              <a:rPr lang="ja-JP" altLang="en-US" sz="2400" dirty="0">
                <a:solidFill>
                  <a:srgbClr val="FF3399"/>
                </a:solidFill>
                <a:latin typeface="+mn-ea"/>
                <a:ea typeface="+mn-ea"/>
              </a:rPr>
              <a:t>常に質の高い心肺蘇生</a:t>
            </a:r>
            <a:r>
              <a:rPr lang="ja-JP" altLang="en-US" sz="2400" baseline="30000" dirty="0">
                <a:latin typeface="+mn-ea"/>
                <a:ea typeface="+mn-ea"/>
              </a:rPr>
              <a:t>★</a:t>
            </a:r>
            <a:r>
              <a:rPr lang="ja-JP" altLang="en-US" sz="2400" dirty="0">
                <a:latin typeface="+mn-ea"/>
                <a:ea typeface="+mn-ea"/>
              </a:rPr>
              <a:t>を実施できる。</a:t>
            </a:r>
          </a:p>
          <a:p>
            <a:pPr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　　★</a:t>
            </a:r>
            <a:r>
              <a:rPr lang="ja-JP" altLang="en-US" sz="2400" dirty="0">
                <a:solidFill>
                  <a:srgbClr val="9900CC"/>
                </a:solidFill>
                <a:latin typeface="+mn-ea"/>
                <a:ea typeface="+mn-ea"/>
              </a:rPr>
              <a:t>効果的な胸骨圧迫</a:t>
            </a:r>
            <a:r>
              <a:rPr lang="ja-JP" altLang="en-US" sz="2400" dirty="0">
                <a:latin typeface="+mn-ea"/>
                <a:ea typeface="+mn-ea"/>
              </a:rPr>
              <a:t> ① 胸の中央部 </a:t>
            </a:r>
            <a:r>
              <a:rPr lang="en-US" altLang="ja-JP" sz="2400" dirty="0">
                <a:latin typeface="+mn-ea"/>
                <a:ea typeface="+mn-ea"/>
              </a:rPr>
              <a:t>(</a:t>
            </a:r>
            <a:r>
              <a:rPr lang="ja-JP" altLang="en-US" sz="2400" dirty="0">
                <a:latin typeface="+mn-ea"/>
                <a:ea typeface="+mn-ea"/>
              </a:rPr>
              <a:t>胸骨の下半分</a:t>
            </a:r>
            <a:r>
              <a:rPr lang="en-US" altLang="ja-JP" sz="2400" dirty="0">
                <a:latin typeface="+mn-ea"/>
                <a:ea typeface="+mn-ea"/>
              </a:rPr>
              <a:t>)</a:t>
            </a: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　　　　　　　　　　　　　　　　② 強く </a:t>
            </a:r>
            <a:r>
              <a:rPr lang="en-US" altLang="ja-JP" sz="2400" dirty="0">
                <a:latin typeface="+mn-ea"/>
                <a:ea typeface="+mn-ea"/>
              </a:rPr>
              <a:t>(</a:t>
            </a:r>
            <a:r>
              <a:rPr lang="ja-JP" altLang="en-US" sz="2400" dirty="0">
                <a:latin typeface="+mn-ea"/>
                <a:ea typeface="+mn-ea"/>
              </a:rPr>
              <a:t>約</a:t>
            </a:r>
            <a:r>
              <a:rPr lang="en-US" altLang="ja-JP" sz="2400" dirty="0">
                <a:latin typeface="+mn-ea"/>
                <a:ea typeface="+mn-ea"/>
              </a:rPr>
              <a:t>5cm</a:t>
            </a:r>
            <a:r>
              <a:rPr lang="ja-JP" altLang="en-US" sz="2400" dirty="0">
                <a:latin typeface="+mn-ea"/>
                <a:ea typeface="+mn-ea"/>
              </a:rPr>
              <a:t>で</a:t>
            </a:r>
            <a:r>
              <a:rPr lang="en-US" altLang="ja-JP" sz="2400" dirty="0">
                <a:latin typeface="+mn-ea"/>
                <a:ea typeface="+mn-ea"/>
              </a:rPr>
              <a:t>6cm</a:t>
            </a:r>
            <a:r>
              <a:rPr lang="ja-JP" altLang="en-US" sz="2400" dirty="0">
                <a:latin typeface="+mn-ea"/>
                <a:ea typeface="+mn-ea"/>
              </a:rPr>
              <a:t>を超えない</a:t>
            </a:r>
            <a:r>
              <a:rPr lang="en-US" altLang="ja-JP" sz="2400" dirty="0">
                <a:latin typeface="+mn-ea"/>
                <a:ea typeface="+mn-ea"/>
              </a:rPr>
              <a:t>) </a:t>
            </a: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　　　　　　　　　　　　　　　　③ 速く </a:t>
            </a:r>
            <a:r>
              <a:rPr lang="en-US" altLang="ja-JP" sz="2400" dirty="0">
                <a:latin typeface="+mn-ea"/>
                <a:ea typeface="+mn-ea"/>
              </a:rPr>
              <a:t>(100</a:t>
            </a:r>
            <a:r>
              <a:rPr lang="ja-JP" altLang="en-US" sz="2400" dirty="0">
                <a:latin typeface="+mn-ea"/>
                <a:ea typeface="+mn-ea"/>
              </a:rPr>
              <a:t>～</a:t>
            </a:r>
            <a:r>
              <a:rPr lang="en-US" altLang="ja-JP" sz="2400" dirty="0">
                <a:latin typeface="+mn-ea"/>
                <a:ea typeface="+mn-ea"/>
              </a:rPr>
              <a:t>120</a:t>
            </a:r>
            <a:r>
              <a:rPr lang="ja-JP" altLang="en-US" sz="2400" dirty="0">
                <a:latin typeface="+mn-ea"/>
                <a:ea typeface="+mn-ea"/>
              </a:rPr>
              <a:t>回</a:t>
            </a:r>
            <a:r>
              <a:rPr lang="en-US" altLang="ja-JP" sz="2400" dirty="0">
                <a:latin typeface="+mn-ea"/>
                <a:ea typeface="+mn-ea"/>
              </a:rPr>
              <a:t>/</a:t>
            </a:r>
            <a:r>
              <a:rPr lang="ja-JP" altLang="en-US" sz="2400" dirty="0">
                <a:latin typeface="+mn-ea"/>
                <a:ea typeface="+mn-ea"/>
              </a:rPr>
              <a:t>分</a:t>
            </a:r>
            <a:r>
              <a:rPr lang="en-US" altLang="ja-JP" sz="2400" dirty="0">
                <a:latin typeface="+mn-ea"/>
                <a:ea typeface="+mn-ea"/>
              </a:rPr>
              <a:t>)</a:t>
            </a: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　　　　　　　　　　　　　　　　④ 完全な圧迫解除</a:t>
            </a: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　　　　　　　　　　　　　　　　⑤ 中断時間は最小限 </a:t>
            </a:r>
            <a:r>
              <a:rPr lang="en-US" altLang="ja-JP" sz="2400" dirty="0">
                <a:latin typeface="+mn-ea"/>
                <a:ea typeface="+mn-ea"/>
              </a:rPr>
              <a:t>(10</a:t>
            </a:r>
            <a:r>
              <a:rPr lang="ja-JP" altLang="en-US" sz="2400" dirty="0">
                <a:latin typeface="+mn-ea"/>
                <a:ea typeface="+mn-ea"/>
              </a:rPr>
              <a:t>秒以内</a:t>
            </a:r>
            <a:r>
              <a:rPr lang="en-US" altLang="ja-JP" sz="2400" dirty="0">
                <a:latin typeface="+mn-ea"/>
                <a:ea typeface="+mn-ea"/>
              </a:rPr>
              <a:t>) </a:t>
            </a:r>
            <a:r>
              <a:rPr lang="ja-JP" altLang="en-US" sz="2400" dirty="0">
                <a:latin typeface="+mn-ea"/>
                <a:ea typeface="+mn-ea"/>
              </a:rPr>
              <a:t>に</a:t>
            </a:r>
          </a:p>
          <a:p>
            <a:pPr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　　★</a:t>
            </a:r>
            <a:r>
              <a:rPr lang="ja-JP" altLang="en-US" sz="2400" dirty="0">
                <a:solidFill>
                  <a:srgbClr val="9900CC"/>
                </a:solidFill>
                <a:latin typeface="+mn-ea"/>
                <a:ea typeface="+mn-ea"/>
              </a:rPr>
              <a:t>過換気を避ける</a:t>
            </a:r>
            <a:r>
              <a:rPr lang="ja-JP" altLang="en-US" sz="2400" dirty="0">
                <a:latin typeface="+mn-ea"/>
                <a:ea typeface="+mn-ea"/>
              </a:rPr>
              <a:t>  過換気は胸腔内圧上昇により静脈還流が</a:t>
            </a: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　　　　　　　　　　　　　　 低下し、胸骨圧迫の効果を減少させる。</a:t>
            </a:r>
          </a:p>
          <a:p>
            <a:pPr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■ </a:t>
            </a:r>
            <a:r>
              <a:rPr lang="en-US" altLang="ja-JP" sz="2400" dirty="0">
                <a:solidFill>
                  <a:srgbClr val="FF3399"/>
                </a:solidFill>
                <a:latin typeface="+mn-ea"/>
                <a:ea typeface="+mn-ea"/>
              </a:rPr>
              <a:t>AED</a:t>
            </a:r>
            <a:r>
              <a:rPr lang="ja-JP" altLang="en-US" sz="2400" dirty="0" err="1">
                <a:solidFill>
                  <a:srgbClr val="FF3399"/>
                </a:solidFill>
                <a:latin typeface="+mn-ea"/>
                <a:ea typeface="+mn-ea"/>
              </a:rPr>
              <a:t>を適</a:t>
            </a:r>
            <a:r>
              <a:rPr lang="ja-JP" altLang="en-US" sz="2400" dirty="0">
                <a:solidFill>
                  <a:srgbClr val="FF3399"/>
                </a:solidFill>
                <a:latin typeface="+mn-ea"/>
                <a:ea typeface="+mn-ea"/>
              </a:rPr>
              <a:t>切</a:t>
            </a:r>
            <a:r>
              <a:rPr lang="ja-JP" altLang="en-US" sz="2400" dirty="0">
                <a:latin typeface="+mn-ea"/>
                <a:ea typeface="+mn-ea"/>
              </a:rPr>
              <a:t>に使用できる。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2C5EEF1-DBC6-4725-B3FB-2E14567AF16C}"/>
              </a:ext>
            </a:extLst>
          </p:cNvPr>
          <p:cNvSpPr txBox="1"/>
          <p:nvPr/>
        </p:nvSpPr>
        <p:spPr>
          <a:xfrm>
            <a:off x="5442346" y="6553200"/>
            <a:ext cx="3701654" cy="276999"/>
          </a:xfrm>
          <a:prstGeom prst="rect">
            <a:avLst/>
          </a:prstGeom>
          <a:noFill/>
          <a:ln>
            <a:solidFill>
              <a:schemeClr val="accent3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学習の手引き </a:t>
            </a:r>
            <a:r>
              <a:rPr lang="en-US" altLang="ja-JP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p3  </a:t>
            </a:r>
            <a:r>
              <a:rPr lang="ja-JP" altLang="en-US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内科救急診療指針</a:t>
            </a:r>
            <a:r>
              <a:rPr lang="en-US" altLang="ja-JP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2022</a:t>
            </a:r>
            <a:r>
              <a:rPr lang="ja-JP" altLang="en-US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p13-16</a:t>
            </a:r>
            <a:endParaRPr lang="ja-JP" altLang="en-US" sz="1200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7">
            <a:extLst>
              <a:ext uri="{FF2B5EF4-FFF2-40B4-BE49-F238E27FC236}">
                <a16:creationId xmlns:a16="http://schemas.microsoft.com/office/drawing/2014/main" id="{501DB485-8376-450A-93F9-D571B92AD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4000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3200" dirty="0">
                <a:latin typeface="+mn-ea"/>
                <a:ea typeface="+mn-ea"/>
              </a:rPr>
              <a:t>一次救命処置　まとめ</a:t>
            </a: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1BC5F6A2-98E9-4ECC-8C86-2674D28F3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95425"/>
            <a:ext cx="7848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① 感染防御</a:t>
            </a:r>
            <a:r>
              <a:rPr lang="en-US" altLang="ja-JP" sz="2400" dirty="0">
                <a:latin typeface="+mn-ea"/>
                <a:ea typeface="+mn-ea"/>
              </a:rPr>
              <a:t>/</a:t>
            </a:r>
            <a:r>
              <a:rPr lang="ja-JP" altLang="en-US" sz="2400" dirty="0">
                <a:latin typeface="+mn-ea"/>
                <a:ea typeface="+mn-ea"/>
              </a:rPr>
              <a:t>安全確認</a:t>
            </a:r>
            <a:r>
              <a:rPr lang="en-US" altLang="ja-JP" sz="2400" dirty="0">
                <a:latin typeface="+mn-ea"/>
                <a:ea typeface="+mn-ea"/>
              </a:rPr>
              <a:t>/</a:t>
            </a:r>
            <a:r>
              <a:rPr lang="ja-JP" altLang="en-US" sz="2400" dirty="0">
                <a:latin typeface="+mn-ea"/>
                <a:ea typeface="+mn-ea"/>
              </a:rPr>
              <a:t>反応の確認</a:t>
            </a:r>
            <a:r>
              <a:rPr lang="en-US" altLang="ja-JP" sz="2400" dirty="0">
                <a:latin typeface="+mn-ea"/>
                <a:ea typeface="+mn-ea"/>
              </a:rPr>
              <a:t>/</a:t>
            </a:r>
            <a:r>
              <a:rPr lang="ja-JP" altLang="en-US" sz="2400" dirty="0">
                <a:latin typeface="+mn-ea"/>
                <a:ea typeface="+mn-ea"/>
              </a:rPr>
              <a:t>緊急通報</a:t>
            </a:r>
          </a:p>
          <a:p>
            <a:pPr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② 初期</a:t>
            </a:r>
            <a:r>
              <a:rPr lang="en-US" altLang="ja-JP" sz="2400" dirty="0">
                <a:latin typeface="+mn-ea"/>
                <a:ea typeface="+mn-ea"/>
              </a:rPr>
              <a:t>ABCD</a:t>
            </a:r>
            <a:r>
              <a:rPr lang="ja-JP" altLang="en-US" sz="2400" dirty="0">
                <a:latin typeface="+mn-ea"/>
                <a:ea typeface="+mn-ea"/>
              </a:rPr>
              <a:t>評価</a:t>
            </a:r>
            <a:r>
              <a:rPr lang="en-US" altLang="ja-JP" sz="2400" dirty="0">
                <a:latin typeface="+mn-ea"/>
                <a:ea typeface="+mn-ea"/>
              </a:rPr>
              <a:t>/</a:t>
            </a:r>
            <a:r>
              <a:rPr lang="ja-JP" altLang="en-US" sz="2400" dirty="0">
                <a:latin typeface="+mn-ea"/>
                <a:ea typeface="+mn-ea"/>
              </a:rPr>
              <a:t>心停止への対応</a:t>
            </a:r>
          </a:p>
          <a:p>
            <a:pPr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　 ☐ </a:t>
            </a:r>
            <a:r>
              <a:rPr lang="en-US" altLang="ja-JP" sz="2400" dirty="0">
                <a:latin typeface="+mn-ea"/>
                <a:ea typeface="+mn-ea"/>
              </a:rPr>
              <a:t>A. </a:t>
            </a:r>
            <a:r>
              <a:rPr lang="ja-JP" altLang="en-US" sz="2400" dirty="0">
                <a:solidFill>
                  <a:srgbClr val="FF3399"/>
                </a:solidFill>
                <a:latin typeface="+mn-ea"/>
                <a:ea typeface="+mn-ea"/>
              </a:rPr>
              <a:t>気　 道</a:t>
            </a:r>
            <a:r>
              <a:rPr lang="ja-JP" altLang="en-US" sz="2400" dirty="0">
                <a:latin typeface="+mn-ea"/>
                <a:ea typeface="+mn-ea"/>
              </a:rPr>
              <a:t>：</a:t>
            </a:r>
            <a:r>
              <a:rPr lang="ja-JP" altLang="en-US" sz="2400" dirty="0">
                <a:solidFill>
                  <a:srgbClr val="9900CC"/>
                </a:solidFill>
                <a:latin typeface="+mn-ea"/>
                <a:ea typeface="+mn-ea"/>
              </a:rPr>
              <a:t>気道確保法（頭部後屈あご先挙上）</a:t>
            </a:r>
          </a:p>
          <a:p>
            <a:pPr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　 ☐ </a:t>
            </a:r>
            <a:r>
              <a:rPr lang="en-US" altLang="ja-JP" sz="2400" dirty="0">
                <a:latin typeface="+mn-ea"/>
                <a:ea typeface="+mn-ea"/>
              </a:rPr>
              <a:t>B. </a:t>
            </a:r>
            <a:r>
              <a:rPr lang="ja-JP" altLang="en-US" sz="2400" dirty="0">
                <a:solidFill>
                  <a:srgbClr val="FF3399"/>
                </a:solidFill>
                <a:latin typeface="+mn-ea"/>
                <a:ea typeface="+mn-ea"/>
              </a:rPr>
              <a:t>呼　 吸</a:t>
            </a:r>
            <a:r>
              <a:rPr lang="ja-JP" altLang="en-US" sz="2400" dirty="0">
                <a:latin typeface="+mn-ea"/>
                <a:ea typeface="+mn-ea"/>
              </a:rPr>
              <a:t>：</a:t>
            </a:r>
            <a:r>
              <a:rPr lang="ja-JP" altLang="en-US" sz="2400" dirty="0">
                <a:solidFill>
                  <a:srgbClr val="9900CC"/>
                </a:solidFill>
                <a:latin typeface="+mn-ea"/>
                <a:ea typeface="+mn-ea"/>
              </a:rPr>
              <a:t>呼吸の確認方法</a:t>
            </a:r>
            <a:r>
              <a:rPr lang="en-US" altLang="ja-JP" sz="2400" dirty="0">
                <a:solidFill>
                  <a:srgbClr val="9900CC"/>
                </a:solidFill>
                <a:latin typeface="+mn-ea"/>
                <a:ea typeface="+mn-ea"/>
              </a:rPr>
              <a:t>/BVM</a:t>
            </a:r>
            <a:r>
              <a:rPr lang="ja-JP" altLang="en-US" sz="2400" dirty="0">
                <a:solidFill>
                  <a:srgbClr val="9900CC"/>
                </a:solidFill>
                <a:latin typeface="+mn-ea"/>
                <a:ea typeface="+mn-ea"/>
              </a:rPr>
              <a:t>による換気</a:t>
            </a:r>
          </a:p>
          <a:p>
            <a:pPr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　 ☐ </a:t>
            </a:r>
            <a:r>
              <a:rPr lang="en-US" altLang="ja-JP" sz="2400" dirty="0">
                <a:latin typeface="+mn-ea"/>
                <a:ea typeface="+mn-ea"/>
              </a:rPr>
              <a:t>C. </a:t>
            </a:r>
            <a:r>
              <a:rPr lang="ja-JP" altLang="en-US" sz="2400" dirty="0">
                <a:solidFill>
                  <a:srgbClr val="FF3399"/>
                </a:solidFill>
                <a:latin typeface="+mn-ea"/>
                <a:ea typeface="+mn-ea"/>
              </a:rPr>
              <a:t>循　 環</a:t>
            </a:r>
            <a:r>
              <a:rPr lang="ja-JP" altLang="en-US" sz="2400" dirty="0">
                <a:latin typeface="+mn-ea"/>
                <a:ea typeface="+mn-ea"/>
              </a:rPr>
              <a:t>：</a:t>
            </a:r>
            <a:r>
              <a:rPr lang="ja-JP" altLang="en-US" sz="2400" dirty="0">
                <a:solidFill>
                  <a:srgbClr val="9900CC"/>
                </a:solidFill>
                <a:latin typeface="+mn-ea"/>
                <a:ea typeface="+mn-ea"/>
              </a:rPr>
              <a:t>脈拍の確認方法</a:t>
            </a:r>
            <a:r>
              <a:rPr lang="en-US" altLang="ja-JP" sz="2400" dirty="0">
                <a:solidFill>
                  <a:srgbClr val="9900CC"/>
                </a:solidFill>
                <a:latin typeface="+mn-ea"/>
                <a:ea typeface="+mn-ea"/>
              </a:rPr>
              <a:t>/</a:t>
            </a:r>
            <a:r>
              <a:rPr lang="ja-JP" altLang="en-US" sz="2400" dirty="0">
                <a:solidFill>
                  <a:srgbClr val="9900CC"/>
                </a:solidFill>
                <a:latin typeface="+mn-ea"/>
                <a:ea typeface="+mn-ea"/>
              </a:rPr>
              <a:t>効果的な胸骨圧迫</a:t>
            </a:r>
          </a:p>
          <a:p>
            <a:pPr>
              <a:defRPr/>
            </a:pPr>
            <a:endParaRPr lang="en-US" altLang="ja-JP" sz="24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dirty="0">
                <a:latin typeface="+mn-ea"/>
                <a:ea typeface="+mn-ea"/>
              </a:rPr>
              <a:t>　 ☐ </a:t>
            </a:r>
            <a:r>
              <a:rPr lang="en-US" altLang="ja-JP" sz="2400" dirty="0">
                <a:latin typeface="+mn-ea"/>
                <a:ea typeface="+mn-ea"/>
              </a:rPr>
              <a:t>D. </a:t>
            </a:r>
            <a:r>
              <a:rPr lang="ja-JP" altLang="en-US" sz="2400" dirty="0">
                <a:solidFill>
                  <a:srgbClr val="FF3399"/>
                </a:solidFill>
                <a:latin typeface="+mn-ea"/>
                <a:ea typeface="+mn-ea"/>
              </a:rPr>
              <a:t>除細動</a:t>
            </a:r>
            <a:r>
              <a:rPr lang="ja-JP" altLang="en-US" sz="2400" dirty="0">
                <a:latin typeface="+mn-ea"/>
                <a:ea typeface="+mn-ea"/>
              </a:rPr>
              <a:t>：</a:t>
            </a:r>
            <a:r>
              <a:rPr lang="en-US" altLang="ja-JP" sz="2400" dirty="0">
                <a:solidFill>
                  <a:srgbClr val="9900CC"/>
                </a:solidFill>
                <a:latin typeface="+mn-ea"/>
                <a:ea typeface="+mn-ea"/>
              </a:rPr>
              <a:t>AED</a:t>
            </a:r>
            <a:r>
              <a:rPr lang="ja-JP" altLang="en-US" sz="2400" dirty="0">
                <a:solidFill>
                  <a:srgbClr val="9900CC"/>
                </a:solidFill>
                <a:latin typeface="+mn-ea"/>
                <a:ea typeface="+mn-ea"/>
              </a:rPr>
              <a:t>を使用した除細動の適応判断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1941DB-9018-4A79-9836-383BB5D3E602}"/>
              </a:ext>
            </a:extLst>
          </p:cNvPr>
          <p:cNvSpPr txBox="1"/>
          <p:nvPr/>
        </p:nvSpPr>
        <p:spPr>
          <a:xfrm>
            <a:off x="5440487" y="6553200"/>
            <a:ext cx="3701654" cy="276999"/>
          </a:xfrm>
          <a:prstGeom prst="rect">
            <a:avLst/>
          </a:prstGeom>
          <a:noFill/>
          <a:ln>
            <a:solidFill>
              <a:schemeClr val="accent3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学習の手引き </a:t>
            </a:r>
            <a:r>
              <a:rPr lang="en-US" altLang="ja-JP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p3  </a:t>
            </a:r>
            <a:r>
              <a:rPr lang="ja-JP" altLang="en-US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内科救急診療指針</a:t>
            </a:r>
            <a:r>
              <a:rPr lang="en-US" altLang="ja-JP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2022</a:t>
            </a:r>
            <a:r>
              <a:rPr lang="ja-JP" altLang="en-US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200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p13-16</a:t>
            </a:r>
            <a:endParaRPr lang="ja-JP" altLang="en-US" sz="1200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8654</TotalTime>
  <Words>293</Words>
  <Application>Microsoft Office PowerPoint</Application>
  <PresentationFormat>画面に合わせる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BIZ UDPゴシック</vt:lpstr>
      <vt:lpstr>ＭＳ Ｐゴシック</vt:lpstr>
      <vt:lpstr>UD デジタル 教科書体 NK-R</vt:lpstr>
      <vt:lpstr>Arial</vt:lpstr>
      <vt:lpstr>Calibri</vt:lpstr>
      <vt:lpstr>Wingdings</vt:lpstr>
      <vt:lpstr>標準デザイン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masanori</dc:creator>
  <cp:lastModifiedBy>コメント</cp:lastModifiedBy>
  <cp:revision>275</cp:revision>
  <cp:lastPrinted>1601-01-01T00:00:00Z</cp:lastPrinted>
  <dcterms:created xsi:type="dcterms:W3CDTF">1601-01-01T00:00:00Z</dcterms:created>
  <dcterms:modified xsi:type="dcterms:W3CDTF">2022-06-13T04:41:12Z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